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0" r:id="rId3"/>
    <p:sldId id="259" r:id="rId4"/>
    <p:sldId id="258" r:id="rId5"/>
    <p:sldId id="257" r:id="rId6"/>
    <p:sldId id="277" r:id="rId7"/>
    <p:sldId id="273" r:id="rId8"/>
    <p:sldId id="272" r:id="rId9"/>
    <p:sldId id="274" r:id="rId10"/>
    <p:sldId id="263" r:id="rId11"/>
    <p:sldId id="275" r:id="rId12"/>
    <p:sldId id="276" r:id="rId13"/>
    <p:sldId id="264" r:id="rId14"/>
    <p:sldId id="265" r:id="rId15"/>
    <p:sldId id="266" r:id="rId16"/>
    <p:sldId id="278" r:id="rId17"/>
    <p:sldId id="267" r:id="rId18"/>
    <p:sldId id="268" r:id="rId19"/>
    <p:sldId id="269" r:id="rId20"/>
  </p:sldIdLst>
  <p:sldSz cx="9144000" cy="6858000" type="screen4x3"/>
  <p:notesSz cx="6858000" cy="9144000"/>
  <p:custShowLst>
    <p:custShow name="Произвольный показ 1" id="0">
      <p:sldLst>
        <p:sld r:id="rId1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000000"/>
    <a:srgbClr val="FF0000"/>
    <a:srgbClr val="BF504D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96A3D-C0F6-4005-B8CA-58F17FBE06B8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47AB-5FAC-407D-9523-B5947F5D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059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000C-F4D2-49F1-81B3-F62206398225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A4D8-CFAD-4559-815F-C46915EA5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02274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75C5-CA0C-42CB-8727-0B989F209858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9C0-A409-4479-9C63-56DD8238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3146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5649-1EAF-400E-8DE7-0A4B64317A36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4DC4-F085-460F-9360-7A0C58917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8285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440A-ECDD-43E4-9126-1B7C1332ECF6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BA48-799A-4D00-B416-32CDE1F1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1194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01D1-9A86-4CCF-8FE8-2EF2C9A953F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82F9-CF8E-436F-96B9-53EFCFCB5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31360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7D4E-95EF-4EC4-91F6-B0D590B367F4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98AB-8D2E-459C-B67A-4A9C57B7F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31781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6CC3-F9EC-44C4-A7A6-CB553FB98BD5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F03C-4194-4334-89AA-18260650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07309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02ED-C7E2-4C8B-BC8A-12CEA6603163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54DE-BF49-4F9C-9D05-B4523B5BE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13346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B1CC-451E-4699-B409-2DE46AC4F7B0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9EFB-8054-4354-852F-C730B6CA6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0458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B801-80F1-4FF8-A7D4-4B2D1F502F70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A679-42C4-411F-AAB5-BE1C8C0A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0116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F50B79-38B1-4383-B491-1231D4F02A3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0A51D2-E206-4251-B2C5-A5EC1BA7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71688" y="1484313"/>
            <a:ext cx="6715125" cy="29527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Интеграция познавательно-речевой деятельности дошкольников посредством технологии проблемного обучения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650" y="4652963"/>
            <a:ext cx="6192838" cy="1944687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Воспитатель: </a:t>
            </a:r>
            <a:r>
              <a:rPr lang="ru-RU" sz="2800" b="1" dirty="0" err="1" smtClean="0">
                <a:solidFill>
                  <a:srgbClr val="002060"/>
                </a:solidFill>
              </a:rPr>
              <a:t>Теплинская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smtClean="0">
                <a:solidFill>
                  <a:srgbClr val="002060"/>
                </a:solidFill>
              </a:rPr>
              <a:t>Виктория Сергеевна </a:t>
            </a:r>
            <a:r>
              <a:rPr lang="ru-RU" sz="1800" b="1" smtClean="0">
                <a:solidFill>
                  <a:srgbClr val="002060"/>
                </a:solidFill>
              </a:rPr>
              <a:t>МУ </a:t>
            </a:r>
            <a:r>
              <a:rPr lang="ru-RU" sz="1800" b="1" dirty="0" smtClean="0">
                <a:solidFill>
                  <a:srgbClr val="002060"/>
                </a:solidFill>
              </a:rPr>
              <a:t>Департамент образования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МДОУ детский сад комбинированного вида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второй категории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№ 24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г. Шахты   Ростовской области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898989"/>
                </a:solidFill>
              </a:rPr>
              <a:t> </a:t>
            </a:r>
            <a:endParaRPr lang="ru-RU" sz="18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898989"/>
                </a:solidFill>
              </a:rPr>
              <a:t> </a:t>
            </a:r>
            <a:endParaRPr lang="ru-RU" sz="18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72440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7848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315" name="Picture 4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6248400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38" y="4797425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6021388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49275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_682fc_63c44df1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6_p10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876925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661025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001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333904" cy="4714884"/>
          </a:xfrm>
          <a:prstGeom prst="rect">
            <a:avLst/>
          </a:prstGeom>
          <a:noFill/>
          <a:effectLst>
            <a:glow rad="228600">
              <a:srgbClr val="FFFFCC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227" name="Picture 11" descr="kormushka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42852"/>
            <a:ext cx="2952750" cy="2852738"/>
          </a:xfrm>
          <a:prstGeom prst="rect">
            <a:avLst/>
          </a:prstGeom>
          <a:noFill/>
          <a:effectLst>
            <a:glow rad="228600">
              <a:srgbClr val="FFFFCC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228" name="Picture 12" descr="68206400_29e21bd9fa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5219700" cy="4221162"/>
          </a:xfrm>
          <a:prstGeom prst="rect">
            <a:avLst/>
          </a:prstGeom>
          <a:noFill/>
          <a:effectLst>
            <a:glow rad="228600">
              <a:srgbClr val="FFFFCC">
                <a:alpha val="40000"/>
              </a:srgbClr>
            </a:glo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553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411" name="Picture 4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949950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38" y="4652963"/>
            <a:ext cx="512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Рисунок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6248400"/>
            <a:ext cx="51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323850" y="1412875"/>
            <a:ext cx="8424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EFFAFF"/>
              </a:gs>
              <a:gs pos="100000">
                <a:srgbClr val="66CC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3300"/>
                </a:solidFill>
              </a:rPr>
              <a:t>Дидактическая (ролевая) игра, создающая мотивацию к занятию (3-5 мин)</a:t>
            </a:r>
          </a:p>
        </p:txBody>
      </p:sp>
      <p:sp>
        <p:nvSpPr>
          <p:cNvPr id="152589" name="AutoShape 13"/>
          <p:cNvSpPr>
            <a:spLocks noChangeArrowheads="1"/>
          </p:cNvSpPr>
          <p:nvPr/>
        </p:nvSpPr>
        <p:spPr bwMode="auto">
          <a:xfrm>
            <a:off x="1547813" y="2349500"/>
            <a:ext cx="59055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F5FFF5"/>
              </a:gs>
              <a:gs pos="100000">
                <a:srgbClr val="99FF99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Затруднение в игровой ситуации (1-3 мин)</a:t>
            </a:r>
          </a:p>
        </p:txBody>
      </p:sp>
      <p:sp>
        <p:nvSpPr>
          <p:cNvPr id="152590" name="AutoShape 14"/>
          <p:cNvSpPr>
            <a:spLocks noChangeArrowheads="1"/>
          </p:cNvSpPr>
          <p:nvPr/>
        </p:nvSpPr>
        <p:spPr bwMode="auto">
          <a:xfrm>
            <a:off x="1404938" y="3213100"/>
            <a:ext cx="61912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5"/>
              </a:gs>
              <a:gs pos="100000">
                <a:srgbClr val="FFFF99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Открытие нового знания или умения (5-7 мин)</a:t>
            </a:r>
          </a:p>
        </p:txBody>
      </p:sp>
      <p:sp>
        <p:nvSpPr>
          <p:cNvPr id="152591" name="AutoShape 15"/>
          <p:cNvSpPr>
            <a:spLocks noChangeArrowheads="1"/>
          </p:cNvSpPr>
          <p:nvPr/>
        </p:nvSpPr>
        <p:spPr bwMode="auto">
          <a:xfrm>
            <a:off x="468313" y="4076700"/>
            <a:ext cx="80645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AFF"/>
              </a:gs>
              <a:gs pos="100000">
                <a:srgbClr val="FFCC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Воспроизведение нового в типовой ситуации (5 мин) – игры по новым правилам</a:t>
            </a:r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>
            <a:off x="2268538" y="5084763"/>
            <a:ext cx="431958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C95"/>
              </a:gs>
              <a:gs pos="50000">
                <a:srgbClr val="FFFBF4"/>
              </a:gs>
              <a:gs pos="100000">
                <a:srgbClr val="FFDC95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Развивающие задания</a:t>
            </a:r>
          </a:p>
        </p:txBody>
      </p:sp>
      <p:sp>
        <p:nvSpPr>
          <p:cNvPr id="152593" name="AutoShape 17"/>
          <p:cNvSpPr>
            <a:spLocks noChangeArrowheads="1"/>
          </p:cNvSpPr>
          <p:nvPr/>
        </p:nvSpPr>
        <p:spPr bwMode="auto">
          <a:xfrm>
            <a:off x="3132138" y="5949950"/>
            <a:ext cx="27368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FAF5FF"/>
              </a:gs>
              <a:gs pos="100000">
                <a:srgbClr val="CC99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Итог занятия</a:t>
            </a: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4284663" y="205898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85162" cy="9366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ru-RU" sz="2500" b="1" i="1" smtClean="0">
                <a:solidFill>
                  <a:srgbClr val="FFFFCC"/>
                </a:solidFill>
              </a:rPr>
              <a:t>Дети с помощью взрослого (сами!) открывают новые знания и умения – проблемно-диалогическая технология</a:t>
            </a:r>
          </a:p>
        </p:txBody>
      </p:sp>
      <p:sp>
        <p:nvSpPr>
          <p:cNvPr id="152594" name="AutoShape 18"/>
          <p:cNvSpPr>
            <a:spLocks noChangeArrowheads="1"/>
          </p:cNvSpPr>
          <p:nvPr/>
        </p:nvSpPr>
        <p:spPr bwMode="auto">
          <a:xfrm>
            <a:off x="4284663" y="2924175"/>
            <a:ext cx="360362" cy="433388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2595" name="AutoShape 19"/>
          <p:cNvSpPr>
            <a:spLocks noChangeArrowheads="1"/>
          </p:cNvSpPr>
          <p:nvPr/>
        </p:nvSpPr>
        <p:spPr bwMode="auto">
          <a:xfrm>
            <a:off x="4284663" y="3787775"/>
            <a:ext cx="360362" cy="433388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>
            <a:off x="4284663" y="479583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2597" name="AutoShape 21"/>
          <p:cNvSpPr>
            <a:spLocks noChangeArrowheads="1"/>
          </p:cNvSpPr>
          <p:nvPr/>
        </p:nvSpPr>
        <p:spPr bwMode="auto">
          <a:xfrm>
            <a:off x="4284663" y="565943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82" grpId="0" animBg="1"/>
      <p:bldP spid="152594" grpId="0" animBg="1"/>
      <p:bldP spid="152595" grpId="0" animBg="1"/>
      <p:bldP spid="152596" grpId="0" animBg="1"/>
      <p:bldP spid="1525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КОММУНИКАЦИЯ</a:t>
            </a:r>
          </a:p>
          <a:p>
            <a:pPr eaLnBrk="1" hangingPunct="1">
              <a:defRPr/>
            </a:pPr>
            <a:r>
              <a:rPr lang="ru-RU" smtClean="0"/>
              <a:t>ПОЗНАНИЕ</a:t>
            </a:r>
          </a:p>
          <a:p>
            <a:pPr eaLnBrk="1" hangingPunct="1">
              <a:defRPr/>
            </a:pPr>
            <a:r>
              <a:rPr lang="ru-RU" smtClean="0"/>
              <a:t>ФИЗИЧЕСКАЯ КУЛЬТУРА</a:t>
            </a:r>
          </a:p>
          <a:p>
            <a:pPr eaLnBrk="1" hangingPunct="1">
              <a:defRPr/>
            </a:pPr>
            <a:r>
              <a:rPr lang="ru-RU" smtClean="0"/>
              <a:t>МУЗЫКА</a:t>
            </a:r>
          </a:p>
          <a:p>
            <a:pPr eaLnBrk="1" hangingPunct="1">
              <a:defRPr/>
            </a:pPr>
            <a:r>
              <a:rPr lang="ru-RU" smtClean="0"/>
              <a:t>ХУДОЖЕСТВЕННАЯ ЛИТЕРАТУРА</a:t>
            </a:r>
          </a:p>
          <a:p>
            <a:pPr eaLnBrk="1" hangingPunct="1">
              <a:defRPr/>
            </a:pPr>
            <a:r>
              <a:rPr lang="ru-RU" smtClean="0"/>
              <a:t>ХУДОЖЕСТВЕННОЕ ТВОРЧЕСТВО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115888"/>
            <a:ext cx="8270875" cy="1841500"/>
            <a:chOff x="1171" y="-181"/>
            <a:chExt cx="4161" cy="2671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125" y="-29"/>
              <a:ext cx="3207" cy="25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i="1" dirty="0">
                  <a:solidFill>
                    <a:srgbClr val="0000FF"/>
                  </a:solidFill>
                </a:rPr>
                <a:t>ИНТЕГРАЦИЯ ОБРАЗОВАТЕЛЬНЫХ НАПРАВЛЕНИЙ</a:t>
              </a:r>
            </a:p>
          </p:txBody>
        </p:sp>
        <p:sp>
          <p:nvSpPr>
            <p:cNvPr id="19462" name="Oval 10" descr="подсолнух"/>
            <p:cNvSpPr>
              <a:spLocks noChangeArrowheads="1"/>
            </p:cNvSpPr>
            <p:nvPr/>
          </p:nvSpPr>
          <p:spPr bwMode="auto">
            <a:xfrm>
              <a:off x="1171" y="-181"/>
              <a:ext cx="811" cy="1882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395288" y="5445125"/>
            <a:ext cx="84248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99CC">
                  <a:gamma/>
                  <a:tint val="30196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этап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– диалог с детьми </a:t>
            </a:r>
          </a:p>
        </p:txBody>
      </p:sp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340725" cy="1217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5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Impact"/>
              </a:rPr>
              <a:t>Как готовиться к занятию,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5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Impact"/>
              </a:rPr>
              <a:t>Основанному  на проблемном  диалоге?</a:t>
            </a: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395288" y="1700213"/>
            <a:ext cx="8424862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50000">
                <a:srgbClr val="0066FF">
                  <a:gamma/>
                  <a:tint val="30196"/>
                  <a:invGamma/>
                </a:srgbClr>
              </a:gs>
              <a:gs pos="100000">
                <a:srgbClr val="0066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этап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– предварительные знания и представления об изучаемом предмете или явлении, пробуждаем интерес к объектам 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95288" y="2997200"/>
            <a:ext cx="84248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tint val="30196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 </a:t>
            </a:r>
            <a:r>
              <a:rPr lang="ru-RU">
                <a:solidFill>
                  <a:srgbClr val="000000"/>
                </a:solidFill>
              </a:rPr>
              <a:t>- приобщение детей к исследовательской деятельности: исследовательская активность в форме умения ставить вопросы и разрешать возникающие проблемы. </a:t>
            </a: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395288" y="4294188"/>
            <a:ext cx="8424862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50000">
                <a:srgbClr val="CCCC00">
                  <a:gamma/>
                  <a:tint val="30196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этап</a:t>
            </a:r>
            <a:r>
              <a:rPr lang="ru-RU">
                <a:solidFill>
                  <a:srgbClr val="000000"/>
                </a:solidFill>
              </a:rPr>
              <a:t> – конструирование затруднения в игровой ситуации (проблемной ситуации)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4429125" y="2636838"/>
            <a:ext cx="503238" cy="577850"/>
          </a:xfrm>
          <a:prstGeom prst="downArrow">
            <a:avLst>
              <a:gd name="adj1" fmla="val 50000"/>
              <a:gd name="adj2" fmla="val 28707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4429125" y="3933825"/>
            <a:ext cx="503238" cy="576263"/>
          </a:xfrm>
          <a:prstGeom prst="downArrow">
            <a:avLst>
              <a:gd name="adj1" fmla="val 50000"/>
              <a:gd name="adj2" fmla="val 28628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4429125" y="5084763"/>
            <a:ext cx="503238" cy="576262"/>
          </a:xfrm>
          <a:prstGeom prst="downArrow">
            <a:avLst>
              <a:gd name="adj1" fmla="val 50000"/>
              <a:gd name="adj2" fmla="val 28628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2016125"/>
          </a:xfrm>
        </p:spPr>
        <p:txBody>
          <a:bodyPr/>
          <a:lstStyle/>
          <a:p>
            <a:pPr eaLnBrk="1" hangingPunct="1">
              <a:defRPr/>
            </a:pPr>
            <a:endParaRPr lang="ru-RU" sz="2000" smtClean="0"/>
          </a:p>
          <a:p>
            <a:pPr eaLnBrk="1" hangingPunct="1">
              <a:defRPr/>
            </a:pPr>
            <a:r>
              <a:rPr lang="ru-RU" sz="2000" b="1" smtClean="0">
                <a:solidFill>
                  <a:srgbClr val="FFFFCC"/>
                </a:solidFill>
              </a:rPr>
              <a:t>Креативность, творческость, самостоятельность ребенка</a:t>
            </a:r>
          </a:p>
          <a:p>
            <a:pPr eaLnBrk="1" hangingPunct="1">
              <a:defRPr/>
            </a:pPr>
            <a:r>
              <a:rPr lang="ru-RU" sz="2000" b="1" smtClean="0">
                <a:solidFill>
                  <a:srgbClr val="FFFFCC"/>
                </a:solidFill>
              </a:rPr>
              <a:t> Гибкость, глубину и эвристичность его мышления </a:t>
            </a:r>
          </a:p>
          <a:p>
            <a:pPr eaLnBrk="1" hangingPunct="1">
              <a:defRPr/>
            </a:pPr>
            <a:r>
              <a:rPr lang="ru-RU" sz="2000" b="1" smtClean="0">
                <a:solidFill>
                  <a:srgbClr val="FFFFCC"/>
                </a:solidFill>
              </a:rPr>
              <a:t>Желание  и готовность создавать новые образы, проекты, </a:t>
            </a:r>
          </a:p>
          <a:p>
            <a:pPr eaLnBrk="1" hangingPunct="1">
              <a:defRPr/>
            </a:pPr>
            <a:r>
              <a:rPr lang="ru-RU" sz="2000" b="1" smtClean="0">
                <a:solidFill>
                  <a:srgbClr val="FFFFCC"/>
                </a:solidFill>
              </a:rPr>
              <a:t>Умение сочинять, придумывать,  изобретать</a:t>
            </a:r>
          </a:p>
          <a:p>
            <a:pPr eaLnBrk="1" hangingPunct="1">
              <a:defRPr/>
            </a:pPr>
            <a:endParaRPr lang="ru-RU" sz="2000" smtClean="0">
              <a:solidFill>
                <a:srgbClr val="FFFFCC"/>
              </a:solidFill>
            </a:endParaRPr>
          </a:p>
        </p:txBody>
      </p:sp>
      <p:grpSp>
        <p:nvGrpSpPr>
          <p:cNvPr id="2" name="Group 8"/>
          <p:cNvGrpSpPr>
            <a:grpSpLocks noGrp="1"/>
          </p:cNvGrpSpPr>
          <p:nvPr/>
        </p:nvGrpSpPr>
        <p:grpSpPr bwMode="auto">
          <a:xfrm>
            <a:off x="457200" y="277813"/>
            <a:ext cx="8226425" cy="1041400"/>
            <a:chOff x="1166" y="48"/>
            <a:chExt cx="4139" cy="100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155" y="51"/>
              <a:ext cx="3150" cy="9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 i="1" dirty="0">
                  <a:solidFill>
                    <a:srgbClr val="0000FF"/>
                  </a:solidFill>
                </a:rPr>
                <a:t>Результат инновационной деятельности демонстрирует:</a:t>
              </a:r>
            </a:p>
          </p:txBody>
        </p:sp>
        <p:sp>
          <p:nvSpPr>
            <p:cNvPr id="21512" name="Oval 10" descr="подсолнух"/>
            <p:cNvSpPr>
              <a:spLocks noChangeArrowheads="1"/>
            </p:cNvSpPr>
            <p:nvPr/>
          </p:nvSpPr>
          <p:spPr bwMode="auto">
            <a:xfrm>
              <a:off x="1166" y="48"/>
              <a:ext cx="693" cy="816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0" name="Picture 3" descr="C:\Documents and Settings\Сhertovka\Рабочий стол\Изображение 0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7392">
            <a:off x="442883" y="3585232"/>
            <a:ext cx="2869655" cy="30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24578" name="Picture 2" descr="C:\Documents and Settings\Сhertovka\Рабочий стол\фото\фото занят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4969">
            <a:off x="3168635" y="3768731"/>
            <a:ext cx="3011493" cy="2286015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24579" name="Picture 3" descr="C:\Documents and Settings\Сhertovka\Рабочий стол\фото\фото занятия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503">
            <a:off x="6019806" y="3249606"/>
            <a:ext cx="3000396" cy="2498731"/>
          </a:xfrm>
          <a:prstGeom prst="rect">
            <a:avLst/>
          </a:prstGeom>
          <a:noFill/>
          <a:effectLst>
            <a:glow rad="228600">
              <a:srgbClr val="7030A0">
                <a:alpha val="40000"/>
              </a:srgbClr>
            </a:glo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5829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Приходите к нам – и мы расскажем!.. </a:t>
            </a:r>
            <a:br>
              <a:rPr lang="ru-RU" sz="4000" b="1" smtClean="0"/>
            </a:br>
            <a:r>
              <a:rPr lang="ru-RU" sz="4000" b="1" smtClean="0"/>
              <a:t>Приходите к нам – и мы покажем!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Спасибо за внимание и участие!</a:t>
            </a:r>
          </a:p>
        </p:txBody>
      </p:sp>
      <p:pic>
        <p:nvPicPr>
          <p:cNvPr id="22532" name="Picture 8" descr="Рисунок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10191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Рисунок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695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91513" cy="1498600"/>
          </a:xfrm>
        </p:spPr>
        <p:txBody>
          <a:bodyPr anchorCtr="0"/>
          <a:lstStyle/>
          <a:p>
            <a:pPr eaLnBrk="1" hangingPunct="1">
              <a:defRPr/>
            </a:pPr>
            <a:endParaRPr lang="ru-RU" sz="32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260350"/>
            <a:ext cx="8359775" cy="1514475"/>
            <a:chOff x="1166" y="-121"/>
            <a:chExt cx="4108" cy="1183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121" y="-65"/>
              <a:ext cx="3153" cy="11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i="1">
                  <a:solidFill>
                    <a:srgbClr val="0000FF"/>
                  </a:solidFill>
                </a:rPr>
                <a:t>КАК СДЕЛАТЬ ПРОЦЕСС ПОЗНАНИЯ ДЛЯ ДОШКОЛЬНИКА ИНТЕРЕСНЫМ, УВЛЕКАТЕЛЬНЫМ, ТВОРЧЕСКИМ, СМЫСЛООБРАЗУЮЩИМ?</a:t>
              </a:r>
            </a:p>
          </p:txBody>
        </p:sp>
        <p:sp>
          <p:nvSpPr>
            <p:cNvPr id="4104" name="Oval 10" descr="подсолнух"/>
            <p:cNvSpPr>
              <a:spLocks noChangeArrowheads="1"/>
            </p:cNvSpPr>
            <p:nvPr/>
          </p:nvSpPr>
          <p:spPr bwMode="auto">
            <a:xfrm>
              <a:off x="1166" y="-121"/>
              <a:ext cx="816" cy="1125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081" name="Picture 9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5834063" cy="4159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82" name="Picture 10" descr="m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357430"/>
            <a:ext cx="6042025" cy="42973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688" y="2786058"/>
            <a:ext cx="50403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208963" cy="471328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Развивая гипотезу Н.Н. Поддъякова о самодвижении мышления детей дошкольного возраста в результате преобразования неотчетливых знаний в отчетливые, Н.Е. Веракса рассматривает в качестве условия развития детского мышления использование проблемного обучения</a:t>
            </a:r>
            <a:endParaRPr lang="ru-RU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42988" y="260350"/>
            <a:ext cx="6572250" cy="1044575"/>
            <a:chOff x="1166" y="48"/>
            <a:chExt cx="4140" cy="816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2152" y="48"/>
              <a:ext cx="3154" cy="4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 i="1" dirty="0">
                  <a:solidFill>
                    <a:srgbClr val="0000FF"/>
                  </a:solidFill>
                </a:rPr>
                <a:t>ЧТО  ГОВОРЯТ  УЧЕНЫЕ?</a:t>
              </a:r>
            </a:p>
          </p:txBody>
        </p:sp>
        <p:sp>
          <p:nvSpPr>
            <p:cNvPr id="5125" name="Oval 10" descr="подсолнух"/>
            <p:cNvSpPr>
              <a:spLocks noChangeArrowheads="1"/>
            </p:cNvSpPr>
            <p:nvPr/>
          </p:nvSpPr>
          <p:spPr bwMode="auto">
            <a:xfrm>
              <a:off x="1166" y="48"/>
              <a:ext cx="816" cy="816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«Интеграция образования – это осуществление учеником под руководством Учителя последовательного перевода сообщений с одного учебного языка на другой, в процессе которого происходит усвоение знаний, регулирование понятий, рождение личностных и культурных смыслов».</a:t>
            </a:r>
            <a:r>
              <a:rPr lang="ru-RU" b="1" smtClean="0">
                <a:solidFill>
                  <a:srgbClr val="0033CC"/>
                </a:solidFill>
              </a:rPr>
              <a:t> - </a:t>
            </a:r>
            <a:r>
              <a:rPr lang="ru-RU" b="1" smtClean="0">
                <a:solidFill>
                  <a:srgbClr val="BF504D"/>
                </a:solidFill>
              </a:rPr>
              <a:t>А.Я. Данилюк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>
              <a:solidFill>
                <a:srgbClr val="BF504D"/>
              </a:solidFill>
            </a:endParaRPr>
          </a:p>
        </p:txBody>
      </p:sp>
      <p:grpSp>
        <p:nvGrpSpPr>
          <p:cNvPr id="6147" name="Group 8"/>
          <p:cNvGrpSpPr>
            <a:grpSpLocks noGrp="1"/>
          </p:cNvGrpSpPr>
          <p:nvPr/>
        </p:nvGrpSpPr>
        <p:grpSpPr bwMode="auto">
          <a:xfrm>
            <a:off x="466725" y="117475"/>
            <a:ext cx="8220075" cy="1295400"/>
            <a:chOff x="1171" y="-181"/>
            <a:chExt cx="4135" cy="188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152" y="47"/>
              <a:ext cx="3154" cy="64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i="1" dirty="0">
                  <a:solidFill>
                    <a:srgbClr val="0000FF"/>
                  </a:solidFill>
                </a:rPr>
                <a:t>ЧТО  ТАКОЕ  ИНТЕГРАЦИЯ?</a:t>
              </a:r>
            </a:p>
          </p:txBody>
        </p:sp>
        <p:sp>
          <p:nvSpPr>
            <p:cNvPr id="6155" name="Oval 10" descr="подсолнух"/>
            <p:cNvSpPr>
              <a:spLocks noChangeArrowheads="1"/>
            </p:cNvSpPr>
            <p:nvPr/>
          </p:nvSpPr>
          <p:spPr bwMode="auto">
            <a:xfrm>
              <a:off x="1171" y="-181"/>
              <a:ext cx="811" cy="1882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468313" y="115888"/>
            <a:ext cx="8218487" cy="1296987"/>
            <a:chOff x="1171" y="-181"/>
            <a:chExt cx="4135" cy="188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152" y="47"/>
              <a:ext cx="3154" cy="9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i="1" dirty="0">
                  <a:solidFill>
                    <a:srgbClr val="0000FF"/>
                  </a:solidFill>
                </a:rPr>
                <a:t>ЧТО  ТАКОЕ  ИНТЕГРАЦИЯ?</a:t>
              </a:r>
            </a:p>
          </p:txBody>
        </p:sp>
        <p:sp>
          <p:nvSpPr>
            <p:cNvPr id="6153" name="Oval 10" descr="подсолнух"/>
            <p:cNvSpPr>
              <a:spLocks noChangeArrowheads="1"/>
            </p:cNvSpPr>
            <p:nvPr/>
          </p:nvSpPr>
          <p:spPr bwMode="auto">
            <a:xfrm>
              <a:off x="1171" y="-181"/>
              <a:ext cx="811" cy="1882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8313" y="115888"/>
            <a:ext cx="8218487" cy="1296987"/>
            <a:chOff x="1171" y="-181"/>
            <a:chExt cx="4135" cy="188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152" y="47"/>
              <a:ext cx="3154" cy="9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i="1" dirty="0">
                  <a:solidFill>
                    <a:srgbClr val="0000FF"/>
                  </a:solidFill>
                </a:rPr>
                <a:t>ЧТО  ТАКОЕ  ИНТЕГРАЦИЯ?</a:t>
              </a:r>
            </a:p>
          </p:txBody>
        </p:sp>
        <p:sp>
          <p:nvSpPr>
            <p:cNvPr id="6151" name="Oval 10" descr="подсолнух"/>
            <p:cNvSpPr>
              <a:spLocks noChangeArrowheads="1"/>
            </p:cNvSpPr>
            <p:nvPr/>
          </p:nvSpPr>
          <p:spPr bwMode="auto">
            <a:xfrm>
              <a:off x="1171" y="-181"/>
              <a:ext cx="811" cy="1882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u-RU" sz="4000" b="1" smtClean="0"/>
              <a:t>овладение технологией  проблемно</a:t>
            </a:r>
            <a:r>
              <a:rPr lang="en-US" sz="4000" b="1" smtClean="0"/>
              <a:t>-</a:t>
            </a:r>
            <a:r>
              <a:rPr lang="ru-RU" sz="4000" b="1" smtClean="0"/>
              <a:t>диалогового обучения на основе интеграции познавательно- речевой деятельности дошкольников</a:t>
            </a:r>
          </a:p>
        </p:txBody>
      </p:sp>
      <p:grpSp>
        <p:nvGrpSpPr>
          <p:cNvPr id="2" name="Group 8"/>
          <p:cNvGrpSpPr>
            <a:grpSpLocks noGrp="1"/>
          </p:cNvGrpSpPr>
          <p:nvPr/>
        </p:nvGrpSpPr>
        <p:grpSpPr bwMode="auto">
          <a:xfrm>
            <a:off x="457200" y="277813"/>
            <a:ext cx="8224838" cy="1139825"/>
            <a:chOff x="1166" y="48"/>
            <a:chExt cx="4137" cy="816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153" y="48"/>
              <a:ext cx="3150" cy="50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i="1" dirty="0">
                  <a:solidFill>
                    <a:srgbClr val="0000FF"/>
                  </a:solidFill>
                </a:rPr>
                <a:t>ЦЕЛЬ МАСТЕР-КЛАССА</a:t>
              </a:r>
            </a:p>
          </p:txBody>
        </p:sp>
        <p:sp>
          <p:nvSpPr>
            <p:cNvPr id="7173" name="Oval 10" descr="подсолнух"/>
            <p:cNvSpPr>
              <a:spLocks noChangeArrowheads="1"/>
            </p:cNvSpPr>
            <p:nvPr/>
          </p:nvSpPr>
          <p:spPr bwMode="auto">
            <a:xfrm>
              <a:off x="1166" y="48"/>
              <a:ext cx="816" cy="816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411413" y="2205038"/>
            <a:ext cx="42481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проблемно-диалогового обучения при тематической интеграции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(структура занятия )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 rot="-1390207">
            <a:off x="241300" y="2155825"/>
            <a:ext cx="1752600" cy="1582738"/>
          </a:xfrm>
          <a:prstGeom prst="notchedRightArrow">
            <a:avLst>
              <a:gd name="adj1" fmla="val 50000"/>
              <a:gd name="adj2" fmla="val 24981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Введение 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в игровую 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ситуацию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2051050" y="981075"/>
            <a:ext cx="2016125" cy="1582738"/>
          </a:xfrm>
          <a:prstGeom prst="notchedRightArrow">
            <a:avLst>
              <a:gd name="adj1" fmla="val 50000"/>
              <a:gd name="adj2" fmla="val 25034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0000"/>
              </a:solidFill>
            </a:endParaRPr>
          </a:p>
          <a:p>
            <a:pPr eaLnBrk="1" hangingPunct="1"/>
            <a:endParaRPr lang="ru-RU" altLang="ru-RU" sz="1400" b="1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Актуализация </a:t>
            </a:r>
          </a:p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 имеющихся,</a:t>
            </a:r>
          </a:p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Введение новых</a:t>
            </a:r>
          </a:p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знаний</a:t>
            </a:r>
          </a:p>
          <a:p>
            <a:pPr eaLnBrk="1" hangingPunct="1"/>
            <a:endParaRPr lang="ru-RU" altLang="ru-RU" sz="1600" b="1">
              <a:solidFill>
                <a:srgbClr val="000000"/>
              </a:solidFill>
            </a:endParaRPr>
          </a:p>
          <a:p>
            <a:pPr eaLnBrk="1" hangingPunct="1"/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 rot="1097873">
            <a:off x="6638925" y="1371600"/>
            <a:ext cx="1835150" cy="1616075"/>
          </a:xfrm>
          <a:prstGeom prst="notchedRightArrow">
            <a:avLst>
              <a:gd name="adj1" fmla="val 50000"/>
              <a:gd name="adj2" fmla="val 24988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Постановка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проблемы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153400" y="3657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80288" y="3213100"/>
            <a:ext cx="1487487" cy="2317750"/>
            <a:chOff x="4608" y="1535"/>
            <a:chExt cx="974" cy="1639"/>
          </a:xfrm>
        </p:grpSpPr>
        <p:sp>
          <p:nvSpPr>
            <p:cNvPr id="8205" name="AutoShape 9"/>
            <p:cNvSpPr>
              <a:spLocks noChangeArrowheads="1"/>
            </p:cNvSpPr>
            <p:nvPr/>
          </p:nvSpPr>
          <p:spPr bwMode="auto">
            <a:xfrm>
              <a:off x="4608" y="1542"/>
              <a:ext cx="960" cy="1632"/>
            </a:xfrm>
            <a:prstGeom prst="curvedLeftArrow">
              <a:avLst>
                <a:gd name="adj1" fmla="val 40210"/>
                <a:gd name="adj2" fmla="val 63128"/>
                <a:gd name="adj3" fmla="val 42083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66FF33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 rot="-833080">
              <a:off x="4625" y="2370"/>
              <a:ext cx="94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600"/>
            </a:p>
            <a:p>
              <a:pPr eaLnBrk="1" hangingPunct="1"/>
              <a:r>
                <a:rPr lang="ru-RU" altLang="ru-RU" sz="1500" b="1">
                  <a:solidFill>
                    <a:srgbClr val="000000"/>
                  </a:solidFill>
                </a:rPr>
                <a:t>затруднения</a:t>
              </a: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 rot="756267">
              <a:off x="4665" y="1535"/>
              <a:ext cx="60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Выход</a:t>
              </a:r>
              <a:r>
                <a:rPr lang="ru-RU" altLang="ru-RU" sz="1600">
                  <a:solidFill>
                    <a:srgbClr val="000000"/>
                  </a:solidFill>
                </a:rPr>
                <a:t> </a:t>
              </a:r>
            </a:p>
            <a:p>
              <a:pPr eaLnBrk="1" hangingPunct="1"/>
              <a:endParaRPr lang="ru-RU" altLang="ru-RU" sz="1600">
                <a:solidFill>
                  <a:srgbClr val="000000"/>
                </a:solidFill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5276" y="1872"/>
              <a:ext cx="30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из</a:t>
              </a:r>
              <a:r>
                <a:rPr lang="ru-RU" altLang="ru-RU" sz="16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80909" name="AutoShape 13"/>
          <p:cNvSpPr>
            <a:spLocks noChangeArrowheads="1"/>
          </p:cNvSpPr>
          <p:nvPr/>
        </p:nvSpPr>
        <p:spPr bwMode="auto">
          <a:xfrm flipH="1">
            <a:off x="5638800" y="5157788"/>
            <a:ext cx="1957388" cy="1439862"/>
          </a:xfrm>
          <a:prstGeom prst="notchedRightArrow">
            <a:avLst>
              <a:gd name="adj1" fmla="val 50000"/>
              <a:gd name="adj2" fmla="val 30002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Применение 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нового знания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на практике</a:t>
            </a:r>
          </a:p>
          <a:p>
            <a:pPr eaLnBrk="1" hangingPunct="1"/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 flipH="1">
            <a:off x="3132138" y="5373688"/>
            <a:ext cx="2016125" cy="1092200"/>
          </a:xfrm>
          <a:prstGeom prst="notchedRightArrow">
            <a:avLst>
              <a:gd name="adj1" fmla="val 50000"/>
              <a:gd name="adj2" fmla="val 29988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Систематизация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знаний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flipH="1">
            <a:off x="611188" y="4868863"/>
            <a:ext cx="1828800" cy="1524000"/>
          </a:xfrm>
          <a:prstGeom prst="notchedRightArrow">
            <a:avLst>
              <a:gd name="adj1" fmla="val 50000"/>
              <a:gd name="adj2" fmla="val 30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Рефлексия 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детской </a:t>
            </a: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деятельности</a:t>
            </a:r>
          </a:p>
        </p:txBody>
      </p:sp>
      <p:sp>
        <p:nvSpPr>
          <p:cNvPr id="7179" name="WordArt 16"/>
          <p:cNvSpPr>
            <a:spLocks noChangeArrowheads="1" noChangeShapeType="1" noTextEdit="1"/>
          </p:cNvSpPr>
          <p:nvPr/>
        </p:nvSpPr>
        <p:spPr bwMode="auto">
          <a:xfrm>
            <a:off x="395536" y="836712"/>
            <a:ext cx="8568952" cy="50405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endParaRPr lang="ru-RU" sz="32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bat"/>
            </a:endParaRPr>
          </a:p>
          <a:p>
            <a:pPr algn="ctr">
              <a:defRPr/>
            </a:pPr>
            <a:r>
              <a:rPr lang="ru-RU" sz="24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bat"/>
              </a:rPr>
              <a:t>Использование технологии</a:t>
            </a:r>
          </a:p>
          <a:p>
            <a:pPr algn="ctr">
              <a:defRPr/>
            </a:pPr>
            <a:r>
              <a:rPr lang="ru-RU" sz="24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bat"/>
              </a:rPr>
              <a:t> в совместной деятельности</a:t>
            </a: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>
            <a:off x="4500563" y="1125538"/>
            <a:ext cx="1655762" cy="1079500"/>
          </a:xfrm>
          <a:prstGeom prst="rightArrow">
            <a:avLst>
              <a:gd name="adj1" fmla="val 50000"/>
              <a:gd name="adj2" fmla="val 50013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Мотивация </a:t>
            </a:r>
          </a:p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 animBg="1"/>
      <p:bldP spid="80901" grpId="0" animBg="1"/>
      <p:bldP spid="80902" grpId="0" animBg="1"/>
      <p:bldP spid="80909" grpId="0" animBg="1"/>
      <p:bldP spid="80910" grpId="0" animBg="1"/>
      <p:bldP spid="809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508500"/>
            <a:ext cx="2592388" cy="180022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9941" name="Picture 5" descr="i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2303463" cy="2376487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9942" name="Picture 6" descr="i (1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341438"/>
            <a:ext cx="2016125" cy="237490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9943" name="Picture 7" descr="i (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188913"/>
            <a:ext cx="2087563" cy="2376487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39944" name="Picture 8" descr="i (1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076700"/>
            <a:ext cx="2159000" cy="230505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rese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44675"/>
            <a:ext cx="2447925" cy="33448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52400" contourW="63500">
            <a:bevelT w="114300" prst="hardEdge"/>
            <a:extrusionClr>
              <a:srgbClr val="FFFF00"/>
            </a:extrusionClr>
            <a:contourClr>
              <a:srgbClr val="FFFF00"/>
            </a:contourClr>
          </a:sp3d>
        </p:spPr>
      </p:pic>
      <p:pic>
        <p:nvPicPr>
          <p:cNvPr id="38919" name="Picture 7" descr="i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89363"/>
            <a:ext cx="1944688" cy="1871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8920" name="Picture 8" descr="i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292600"/>
            <a:ext cx="1789112" cy="1944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8922" name="Picture 10" descr="0007-015-Blokno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447925" cy="2822575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8923" name="Picture 11" descr="i (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04813"/>
            <a:ext cx="1944687" cy="1800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zima-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786</TotalTime>
  <Words>373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Круги</vt:lpstr>
      <vt:lpstr>Интеграция познавательно-речевой деятельности дошкольников посредством технологии проблемного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 помощью взрослого (сами!) открывают новые знания и умения – проблемно-диалогическая технология</vt:lpstr>
      <vt:lpstr>Презентация PowerPoint</vt:lpstr>
      <vt:lpstr>Презентация PowerPoint</vt:lpstr>
      <vt:lpstr>Презентация PowerPoint</vt:lpstr>
      <vt:lpstr>  Приходите к нам – и мы расскажем!..  Приходите к нам – и мы покажем!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компетентностно- развитого дошкольника на основе интеграции образовательных областей</dc:title>
  <dc:creator>1111</dc:creator>
  <cp:lastModifiedBy>1111</cp:lastModifiedBy>
  <cp:revision>88</cp:revision>
  <dcterms:modified xsi:type="dcterms:W3CDTF">2014-09-14T06:38:46Z</dcterms:modified>
</cp:coreProperties>
</file>