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57" r:id="rId4"/>
    <p:sldId id="258" r:id="rId5"/>
    <p:sldId id="259" r:id="rId6"/>
    <p:sldId id="260" r:id="rId7"/>
    <p:sldId id="264" r:id="rId8"/>
    <p:sldId id="262" r:id="rId9"/>
    <p:sldId id="263"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424196-E68E-4913-BBC4-A2A4FB750CC5}" type="datetimeFigureOut">
              <a:rPr lang="ru-RU" smtClean="0"/>
              <a:pPr/>
              <a:t>04.01.2012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154F8C3F-F12D-4317-9E2D-9BD10AD6FF1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424196-E68E-4913-BBC4-A2A4FB750CC5}" type="datetimeFigureOut">
              <a:rPr lang="ru-RU" smtClean="0"/>
              <a:pPr/>
              <a:t>04.01.2012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4F8C3F-F12D-4317-9E2D-9BD10AD6FF16}" type="slidenum">
              <a:rPr lang="ru-RU" smtClean="0"/>
              <a:pPr/>
              <a:t>‹#›</a:t>
            </a:fld>
            <a:endParaRPr lang="ru-RU"/>
          </a:p>
        </p:txBody>
      </p:sp>
    </p:spTree>
  </p:cSld>
  <p:clrMapOvr>
    <a:masterClrMapping/>
  </p:clrMapOvr>
  <p:transitio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424196-E68E-4913-BBC4-A2A4FB750CC5}" type="datetimeFigureOut">
              <a:rPr lang="ru-RU" smtClean="0"/>
              <a:pPr/>
              <a:t>04.01.2012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4F8C3F-F12D-4317-9E2D-9BD10AD6FF16}" type="slidenum">
              <a:rPr lang="ru-RU" smtClean="0"/>
              <a:pPr/>
              <a:t>‹#›</a:t>
            </a:fld>
            <a:endParaRPr lang="ru-RU"/>
          </a:p>
        </p:txBody>
      </p:sp>
    </p:spTree>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424196-E68E-4913-BBC4-A2A4FB750CC5}" type="datetimeFigureOut">
              <a:rPr lang="ru-RU" smtClean="0"/>
              <a:pPr/>
              <a:t>04.01.2012</a:t>
            </a:fld>
            <a:endParaRPr lang="ru-RU"/>
          </a:p>
        </p:txBody>
      </p:sp>
      <p:sp>
        <p:nvSpPr>
          <p:cNvPr id="9" name="Номер слайда 8"/>
          <p:cNvSpPr>
            <a:spLocks noGrp="1"/>
          </p:cNvSpPr>
          <p:nvPr>
            <p:ph type="sldNum" sz="quarter" idx="15"/>
          </p:nvPr>
        </p:nvSpPr>
        <p:spPr/>
        <p:txBody>
          <a:bodyPr rtlCol="0"/>
          <a:lstStyle/>
          <a:p>
            <a:fld id="{154F8C3F-F12D-4317-9E2D-9BD10AD6FF1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424196-E68E-4913-BBC4-A2A4FB750CC5}" type="datetimeFigureOut">
              <a:rPr lang="ru-RU" smtClean="0"/>
              <a:pPr/>
              <a:t>04.01.2012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154F8C3F-F12D-4317-9E2D-9BD10AD6FF1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424196-E68E-4913-BBC4-A2A4FB750CC5}" type="datetimeFigureOut">
              <a:rPr lang="ru-RU" smtClean="0"/>
              <a:pPr/>
              <a:t>04.01.2012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4F8C3F-F12D-4317-9E2D-9BD10AD6FF16}"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424196-E68E-4913-BBC4-A2A4FB750CC5}" type="datetimeFigureOut">
              <a:rPr lang="ru-RU" smtClean="0"/>
              <a:pPr/>
              <a:t>04.01.2012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54F8C3F-F12D-4317-9E2D-9BD10AD6FF16}"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424196-E68E-4913-BBC4-A2A4FB750CC5}" type="datetimeFigureOut">
              <a:rPr lang="ru-RU" smtClean="0"/>
              <a:pPr/>
              <a:t>04.01.2012</a:t>
            </a:fld>
            <a:endParaRPr lang="ru-RU"/>
          </a:p>
        </p:txBody>
      </p:sp>
      <p:sp>
        <p:nvSpPr>
          <p:cNvPr id="7" name="Номер слайда 6"/>
          <p:cNvSpPr>
            <a:spLocks noGrp="1"/>
          </p:cNvSpPr>
          <p:nvPr>
            <p:ph type="sldNum" sz="quarter" idx="11"/>
          </p:nvPr>
        </p:nvSpPr>
        <p:spPr/>
        <p:txBody>
          <a:bodyPr rtlCol="0"/>
          <a:lstStyle/>
          <a:p>
            <a:fld id="{154F8C3F-F12D-4317-9E2D-9BD10AD6FF1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424196-E68E-4913-BBC4-A2A4FB750CC5}" type="datetimeFigureOut">
              <a:rPr lang="ru-RU" smtClean="0"/>
              <a:pPr/>
              <a:t>04.01.2012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54F8C3F-F12D-4317-9E2D-9BD10AD6FF16}" type="slidenum">
              <a:rPr lang="ru-RU" smtClean="0"/>
              <a:pPr/>
              <a:t>‹#›</a:t>
            </a:fld>
            <a:endParaRPr lang="ru-RU"/>
          </a:p>
        </p:txBody>
      </p:sp>
    </p:spTree>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424196-E68E-4913-BBC4-A2A4FB750CC5}" type="datetimeFigureOut">
              <a:rPr lang="ru-RU" smtClean="0"/>
              <a:pPr/>
              <a:t>04.01.2012</a:t>
            </a:fld>
            <a:endParaRPr lang="ru-RU"/>
          </a:p>
        </p:txBody>
      </p:sp>
      <p:sp>
        <p:nvSpPr>
          <p:cNvPr id="22" name="Номер слайда 21"/>
          <p:cNvSpPr>
            <a:spLocks noGrp="1"/>
          </p:cNvSpPr>
          <p:nvPr>
            <p:ph type="sldNum" sz="quarter" idx="15"/>
          </p:nvPr>
        </p:nvSpPr>
        <p:spPr/>
        <p:txBody>
          <a:bodyPr rtlCol="0"/>
          <a:lstStyle/>
          <a:p>
            <a:fld id="{154F8C3F-F12D-4317-9E2D-9BD10AD6FF1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63424196-E68E-4913-BBC4-A2A4FB750CC5}" type="datetimeFigureOut">
              <a:rPr lang="ru-RU" smtClean="0"/>
              <a:pPr/>
              <a:t>04.01.2012</a:t>
            </a:fld>
            <a:endParaRPr lang="ru-RU"/>
          </a:p>
        </p:txBody>
      </p:sp>
      <p:sp>
        <p:nvSpPr>
          <p:cNvPr id="18" name="Номер слайда 17"/>
          <p:cNvSpPr>
            <a:spLocks noGrp="1"/>
          </p:cNvSpPr>
          <p:nvPr>
            <p:ph type="sldNum" sz="quarter" idx="11"/>
          </p:nvPr>
        </p:nvSpPr>
        <p:spPr/>
        <p:txBody>
          <a:bodyPr rtlCol="0"/>
          <a:lstStyle/>
          <a:p>
            <a:fld id="{154F8C3F-F12D-4317-9E2D-9BD10AD6FF1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424196-E68E-4913-BBC4-A2A4FB750CC5}" type="datetimeFigureOut">
              <a:rPr lang="ru-RU" smtClean="0"/>
              <a:pPr/>
              <a:t>04.01.2012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54F8C3F-F12D-4317-9E2D-9BD10AD6FF1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hecker/>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tranamasterov.ru/taxonomy/term/364" TargetMode="External"/><Relationship Id="rId2" Type="http://schemas.openxmlformats.org/officeDocument/2006/relationships/hyperlink" Target="http://stranamasterov.ru/taxonomy/term/1218" TargetMode="External"/><Relationship Id="rId1" Type="http://schemas.openxmlformats.org/officeDocument/2006/relationships/slideLayout" Target="../slideLayouts/slideLayout9.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radikal.ru/F/i045.radikal.ru/0811/01/51f8284d6000.jpg.html"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radikal.ru/F/i004.radikal.ru/0811/75/85a74e5816a7.jpg.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style>
          <a:lnRef idx="0">
            <a:schemeClr val="accent1"/>
          </a:lnRef>
          <a:fillRef idx="3">
            <a:schemeClr val="accent1"/>
          </a:fillRef>
          <a:effectRef idx="3">
            <a:schemeClr val="accent1"/>
          </a:effectRef>
          <a:fontRef idx="minor">
            <a:schemeClr val="lt1"/>
          </a:fontRef>
        </p:style>
        <p:txBody>
          <a:bodyPr/>
          <a:lstStyle/>
          <a:p>
            <a:pPr algn="ctr"/>
            <a:r>
              <a:rPr lang="ru-RU" dirty="0" smtClean="0">
                <a:latin typeface="+mn-lt"/>
              </a:rPr>
              <a:t>Использование нетрадиционных техник рисования в детском саду</a:t>
            </a:r>
            <a:endParaRPr lang="ru-RU" dirty="0">
              <a:latin typeface="+mn-lt"/>
            </a:endParaRPr>
          </a:p>
        </p:txBody>
      </p:sp>
      <p:sp>
        <p:nvSpPr>
          <p:cNvPr id="3" name="Подзаголовок 2"/>
          <p:cNvSpPr>
            <a:spLocks noGrp="1"/>
          </p:cNvSpPr>
          <p:nvPr>
            <p:ph type="subTitle" idx="1"/>
          </p:nvPr>
        </p:nvSpPr>
        <p:spPr/>
        <p:txBody>
          <a:bodyPr/>
          <a:lstStyle/>
          <a:p>
            <a:pPr algn="ctr"/>
            <a:r>
              <a:rPr lang="ru-RU" dirty="0" smtClean="0"/>
              <a:t>Семинар для педагогов </a:t>
            </a:r>
          </a:p>
          <a:p>
            <a:pPr algn="ctr"/>
            <a:r>
              <a:rPr lang="ru-RU" dirty="0" smtClean="0"/>
              <a:t>Ноябрь 2009год</a:t>
            </a:r>
            <a:endParaRPr lang="ru-RU" dirty="0"/>
          </a:p>
        </p:txBody>
      </p:sp>
      <p:pic>
        <p:nvPicPr>
          <p:cNvPr id="4" name="img_0" descr="http://moikompas.ru/img/compas/2008-02-15/risovanie_deti/12836752.jpg"/>
          <p:cNvPicPr/>
          <p:nvPr/>
        </p:nvPicPr>
        <p:blipFill>
          <a:blip r:embed="rId2" cstate="print"/>
          <a:srcRect/>
          <a:stretch>
            <a:fillRect/>
          </a:stretch>
        </p:blipFill>
        <p:spPr bwMode="auto">
          <a:xfrm>
            <a:off x="3286116" y="714356"/>
            <a:ext cx="3286148"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Кляксография</a:t>
            </a:r>
            <a:endParaRPr lang="ru-RU"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sz="half" idx="2"/>
          </p:nvPr>
        </p:nvSpPr>
        <p:spPr/>
        <p:txBody>
          <a:bodyPr/>
          <a:lstStyle/>
          <a:p>
            <a:r>
              <a:rPr lang="ru-RU" b="1" dirty="0" smtClean="0"/>
              <a:t> Рисование кляксами. </a:t>
            </a:r>
            <a:r>
              <a:rPr lang="ru-RU" dirty="0" smtClean="0"/>
              <a:t>Развивает творчество, воображение, фантазию.</a:t>
            </a:r>
          </a:p>
          <a:p>
            <a:r>
              <a:rPr lang="ru-RU" dirty="0" smtClean="0"/>
              <a:t>    Материал: бумага, тушь или грязная вода.</a:t>
            </a:r>
          </a:p>
          <a:p>
            <a:r>
              <a:rPr lang="ru-RU" dirty="0" smtClean="0"/>
              <a:t>    На лист бумаги наносят кляксы, поверх накладывается чистый лист бумаги. Кляксы переходят с одного листа на другой. Дети рассматривают полученные кляксы, дорисовывают детали или просто называют то, что они увидели. </a:t>
            </a:r>
          </a:p>
          <a:p>
            <a:endParaRPr lang="ru-RU" dirty="0"/>
          </a:p>
        </p:txBody>
      </p:sp>
      <p:pic>
        <p:nvPicPr>
          <p:cNvPr id="5" name="Рисунок 4" descr="http://i082.radikal.ru/0810/67/35a36ef19c21.jpg"/>
          <p:cNvPicPr>
            <a:picLocks noGrp="1"/>
          </p:cNvPicPr>
          <p:nvPr>
            <p:ph type="pic" idx="1"/>
          </p:nvPr>
        </p:nvPicPr>
        <p:blipFill>
          <a:blip r:embed="rId2" cstate="print"/>
          <a:srcRect t="1649" b="1649"/>
          <a:stretch>
            <a:fillRect/>
          </a:stretch>
        </p:blipFill>
        <p:spPr bwMode="auto">
          <a:xfrm>
            <a:off x="500034" y="214290"/>
            <a:ext cx="3214678" cy="2928934"/>
          </a:xfrm>
          <a:prstGeom prst="rect">
            <a:avLst/>
          </a:prstGeom>
          <a:noFill/>
          <a:ln w="9525">
            <a:noFill/>
            <a:miter lim="800000"/>
            <a:headEnd/>
            <a:tailEnd/>
          </a:ln>
        </p:spPr>
      </p:pic>
      <p:pic>
        <p:nvPicPr>
          <p:cNvPr id="6" name="Рисунок 5" descr="http://s56.radikal.ru/i151/0810/28/23095f13e193.jpg"/>
          <p:cNvPicPr/>
          <p:nvPr/>
        </p:nvPicPr>
        <p:blipFill>
          <a:blip r:embed="rId3" cstate="print"/>
          <a:srcRect/>
          <a:stretch>
            <a:fillRect/>
          </a:stretch>
        </p:blipFill>
        <p:spPr bwMode="auto">
          <a:xfrm>
            <a:off x="714348" y="3500438"/>
            <a:ext cx="5002696" cy="287655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Зеркальное отображение </a:t>
            </a:r>
            <a:endParaRPr lang="ru-RU"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sz="half" idx="2"/>
          </p:nvPr>
        </p:nvSpPr>
        <p:spPr>
          <a:xfrm>
            <a:off x="6765798" y="264794"/>
            <a:ext cx="1524000" cy="5950287"/>
          </a:xfrm>
        </p:spPr>
        <p:txBody>
          <a:bodyPr>
            <a:normAutofit/>
          </a:bodyPr>
          <a:lstStyle/>
          <a:p>
            <a:r>
              <a:rPr lang="ru-RU" dirty="0" smtClean="0"/>
              <a:t>Развивает воображение, творчество. </a:t>
            </a:r>
          </a:p>
          <a:p>
            <a:r>
              <a:rPr lang="ru-RU" dirty="0" smtClean="0"/>
              <a:t>    Материал: гуашь всех цветов, кисточки, бумага.</a:t>
            </a:r>
          </a:p>
          <a:p>
            <a:r>
              <a:rPr lang="ru-RU" dirty="0" smtClean="0"/>
              <a:t>    Сначала сворачивают лист бумаги пополам. Затем разворачивают. Наносят различного размера гуашевые пятна (произвольно). Затем опять сворачивают, проводят рукой, дают краске смешаться — разворачивают и получают все что угодно, от мотыльков до елочек от щенков до разбойников. Этот вид рисования очень нравится детям всех возрастов. </a:t>
            </a:r>
          </a:p>
          <a:p>
            <a:endParaRPr lang="ru-RU" dirty="0"/>
          </a:p>
        </p:txBody>
      </p:sp>
      <p:pic>
        <p:nvPicPr>
          <p:cNvPr id="5" name="Рисунок 4" descr="Бабочка"/>
          <p:cNvPicPr/>
          <p:nvPr/>
        </p:nvPicPr>
        <p:blipFill>
          <a:blip r:embed="rId2" cstate="print"/>
          <a:srcRect/>
          <a:stretch>
            <a:fillRect/>
          </a:stretch>
        </p:blipFill>
        <p:spPr bwMode="auto">
          <a:xfrm>
            <a:off x="0" y="0"/>
            <a:ext cx="3810000" cy="2895600"/>
          </a:xfrm>
          <a:prstGeom prst="rect">
            <a:avLst/>
          </a:prstGeom>
          <a:noFill/>
          <a:ln w="9525">
            <a:noFill/>
            <a:miter lim="800000"/>
            <a:headEnd/>
            <a:tailEnd/>
          </a:ln>
        </p:spPr>
      </p:pic>
      <p:pic>
        <p:nvPicPr>
          <p:cNvPr id="6" name="Рисунок 5" descr="Жабки"/>
          <p:cNvPicPr>
            <a:picLocks noGrp="1"/>
          </p:cNvPicPr>
          <p:nvPr>
            <p:ph type="pic" idx="1"/>
          </p:nvPr>
        </p:nvPicPr>
        <p:blipFill>
          <a:blip r:embed="rId3" cstate="print"/>
          <a:srcRect t="6934" b="6934"/>
          <a:stretch>
            <a:fillRect/>
          </a:stretch>
        </p:blipFill>
        <p:spPr bwMode="auto">
          <a:xfrm>
            <a:off x="1928794" y="3214686"/>
            <a:ext cx="3714744" cy="3286124"/>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Пальцевая живопись </a:t>
            </a:r>
            <a:endParaRPr lang="ru-RU"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sz="half" idx="2"/>
          </p:nvPr>
        </p:nvSpPr>
        <p:spPr/>
        <p:txBody>
          <a:bodyPr>
            <a:normAutofit fontScale="92500"/>
          </a:bodyPr>
          <a:lstStyle/>
          <a:p>
            <a:r>
              <a:rPr lang="ru-RU" dirty="0" smtClean="0"/>
              <a:t> </a:t>
            </a:r>
          </a:p>
          <a:p>
            <a:r>
              <a:rPr lang="ru-RU" dirty="0" smtClean="0"/>
              <a:t>    Материал: розетки с гуашью и вложенным в них порошком, бумага, мокрая ветошь. </a:t>
            </a:r>
          </a:p>
          <a:p>
            <a:r>
              <a:rPr lang="ru-RU" dirty="0" smtClean="0"/>
              <a:t>    Ребенок обмакивает палец в краску и отпечатывает его на бумаге, так как необходимо для того рисунка, который он изображает. Затем краска вытирается влажной салфеткой.</a:t>
            </a:r>
          </a:p>
          <a:p>
            <a:r>
              <a:rPr lang="ru-RU" dirty="0" smtClean="0"/>
              <a:t>    А рисовать пальцами можно все — животных, растения, цветы, ягоды и т.д.</a:t>
            </a:r>
          </a:p>
          <a:p>
            <a:r>
              <a:rPr lang="ru-RU" dirty="0" smtClean="0"/>
              <a:t>    Рисовать пальчиками дети могут со второй младшей группы. </a:t>
            </a:r>
          </a:p>
          <a:p>
            <a:endParaRPr lang="ru-RU" dirty="0"/>
          </a:p>
        </p:txBody>
      </p:sp>
      <p:pic>
        <p:nvPicPr>
          <p:cNvPr id="5" name="Рисунок 4" descr="http://s39.radikal.ru/i085/0811/fd/8d8c834cc8d8.jpg"/>
          <p:cNvPicPr/>
          <p:nvPr/>
        </p:nvPicPr>
        <p:blipFill>
          <a:blip r:embed="rId2" cstate="print"/>
          <a:srcRect/>
          <a:stretch>
            <a:fillRect/>
          </a:stretch>
        </p:blipFill>
        <p:spPr bwMode="auto">
          <a:xfrm>
            <a:off x="214282" y="142852"/>
            <a:ext cx="3929090" cy="2928958"/>
          </a:xfrm>
          <a:prstGeom prst="rect">
            <a:avLst/>
          </a:prstGeom>
          <a:noFill/>
          <a:ln w="9525">
            <a:noFill/>
            <a:miter lim="800000"/>
            <a:headEnd/>
            <a:tailEnd/>
          </a:ln>
        </p:spPr>
      </p:pic>
      <p:pic>
        <p:nvPicPr>
          <p:cNvPr id="6" name="Рисунок 5" descr="http://i054.radikal.ru/0811/b2/c32c32bbb29a.jpg"/>
          <p:cNvPicPr>
            <a:picLocks noGrp="1"/>
          </p:cNvPicPr>
          <p:nvPr>
            <p:ph type="pic" idx="1"/>
          </p:nvPr>
        </p:nvPicPr>
        <p:blipFill>
          <a:blip r:embed="rId3" cstate="print"/>
          <a:srcRect l="16953" r="16953"/>
          <a:stretch>
            <a:fillRect/>
          </a:stretch>
        </p:blipFill>
        <p:spPr bwMode="auto">
          <a:xfrm>
            <a:off x="1785918" y="3357562"/>
            <a:ext cx="4214810" cy="2928934"/>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Зеркальная копия </a:t>
            </a:r>
            <a:endParaRPr lang="ru-RU"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Рисунок 2"/>
          <p:cNvSpPr>
            <a:spLocks noGrp="1"/>
          </p:cNvSpPr>
          <p:nvPr>
            <p:ph type="pic" idx="1"/>
          </p:nvPr>
        </p:nvSpPr>
        <p:spPr/>
      </p:sp>
      <p:sp>
        <p:nvSpPr>
          <p:cNvPr id="4" name="Текст 3"/>
          <p:cNvSpPr>
            <a:spLocks noGrp="1"/>
          </p:cNvSpPr>
          <p:nvPr>
            <p:ph type="body" sz="half" idx="2"/>
          </p:nvPr>
        </p:nvSpPr>
        <p:spPr>
          <a:xfrm>
            <a:off x="6765798" y="264794"/>
            <a:ext cx="1524000" cy="6021725"/>
          </a:xfrm>
        </p:spPr>
        <p:txBody>
          <a:bodyPr>
            <a:normAutofit fontScale="92500"/>
          </a:bodyPr>
          <a:lstStyle/>
          <a:p>
            <a:r>
              <a:rPr lang="ru-RU" dirty="0" smtClean="0"/>
              <a:t>Этот способ основан на том, что силуэт, нарисованный красками, может легко отпечататься при накладывании на него листа бумаги. Лист сгибается пополам, разворачивается, поверхность слегка, омачивается водой. На одной половине листа рисуется красками силуэт какого-либо предмета или часть симметричного изображения, например, половина елочки, половина цветка, поло­вина домика. Лист складывается и сильно прижимается рукой. Развернув его, вы увидите целое изображение или два предмета (если вы рисовали целый предмет). </a:t>
            </a:r>
            <a:endParaRPr lang="ru-RU" dirty="0"/>
          </a:p>
        </p:txBody>
      </p:sp>
      <p:pic>
        <p:nvPicPr>
          <p:cNvPr id="5" name="Рисунок 4" descr="Дерево возле озера"/>
          <p:cNvPicPr/>
          <p:nvPr/>
        </p:nvPicPr>
        <p:blipFill>
          <a:blip r:embed="rId2" cstate="print"/>
          <a:srcRect/>
          <a:stretch>
            <a:fillRect/>
          </a:stretch>
        </p:blipFill>
        <p:spPr bwMode="auto">
          <a:xfrm>
            <a:off x="1357290" y="642918"/>
            <a:ext cx="3810000" cy="52578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По мятой бумаге </a:t>
            </a:r>
            <a:endParaRPr lang="ru-RU"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normAutofit lnSpcReduction="10000"/>
          </a:bodyPr>
          <a:lstStyle/>
          <a:p>
            <a:r>
              <a:rPr lang="ru-RU" u="sng" dirty="0" smtClean="0"/>
              <a:t>Технология рисования:</a:t>
            </a:r>
            <a:r>
              <a:rPr lang="ru-RU" dirty="0" smtClean="0"/>
              <a:t> эта техника интересна, тем, что в местах изгибов бумаги краска при закрашивании делается более интенсивной, темной - это называется </a:t>
            </a:r>
            <a:r>
              <a:rPr lang="ru-RU" dirty="0" err="1" smtClean="0"/>
              <a:t>эффек-том</a:t>
            </a:r>
            <a:r>
              <a:rPr lang="ru-RU" dirty="0" smtClean="0"/>
              <a:t> мозаики. Рисовать по мятой бумаге очень просто. Перед рисованием аккуратно мнем бумагу, потом аккуратно разглаживаем и начинаем рисовать.</a:t>
            </a:r>
            <a:br>
              <a:rPr lang="ru-RU" dirty="0" smtClean="0"/>
            </a:br>
            <a:r>
              <a:rPr lang="ru-RU" dirty="0" smtClean="0"/>
              <a:t>   </a:t>
            </a:r>
            <a:r>
              <a:rPr lang="ru-RU" u="sng" dirty="0" smtClean="0"/>
              <a:t>Материал:</a:t>
            </a:r>
            <a:r>
              <a:rPr lang="ru-RU" dirty="0" smtClean="0"/>
              <a:t> мятая бумага, гуашевые краски, кисти, салфетки.</a:t>
            </a:r>
          </a:p>
          <a:p>
            <a:endParaRPr lang="ru-RU" dirty="0"/>
          </a:p>
        </p:txBody>
      </p:sp>
      <p:pic>
        <p:nvPicPr>
          <p:cNvPr id="5" name="Рисунок 4" descr="http://i014.radikal.ru/0811/57/56b91d4939c8.jpg"/>
          <p:cNvPicPr/>
          <p:nvPr/>
        </p:nvPicPr>
        <p:blipFill>
          <a:blip r:embed="rId2" cstate="print"/>
          <a:srcRect/>
          <a:stretch>
            <a:fillRect/>
          </a:stretch>
        </p:blipFill>
        <p:spPr bwMode="auto">
          <a:xfrm>
            <a:off x="928662" y="428604"/>
            <a:ext cx="4286250" cy="5610225"/>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57.radikal.ru/i155/0811/72/0c08fef7322f.jpg"/>
          <p:cNvPicPr/>
          <p:nvPr/>
        </p:nvPicPr>
        <p:blipFill>
          <a:blip r:embed="rId2" cstate="print"/>
          <a:srcRect/>
          <a:stretch>
            <a:fillRect/>
          </a:stretch>
        </p:blipFill>
        <p:spPr bwMode="auto">
          <a:xfrm>
            <a:off x="2428875" y="466725"/>
            <a:ext cx="4286250" cy="592455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Тампонирование</a:t>
            </a:r>
            <a:endParaRPr lang="ru-RU"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Рисунок 2"/>
          <p:cNvSpPr>
            <a:spLocks noGrp="1"/>
          </p:cNvSpPr>
          <p:nvPr>
            <p:ph type="pic" idx="1"/>
          </p:nvPr>
        </p:nvSpPr>
        <p:spPr/>
      </p:sp>
      <p:sp>
        <p:nvSpPr>
          <p:cNvPr id="4" name="Текст 3"/>
          <p:cNvSpPr>
            <a:spLocks noGrp="1"/>
          </p:cNvSpPr>
          <p:nvPr>
            <p:ph type="body" sz="half" idx="2"/>
          </p:nvPr>
        </p:nvSpPr>
        <p:spPr>
          <a:xfrm>
            <a:off x="6765798" y="264794"/>
            <a:ext cx="2092482" cy="6307477"/>
          </a:xfrm>
        </p:spPr>
        <p:txBody>
          <a:bodyPr>
            <a:normAutofit fontScale="92500" lnSpcReduction="20000"/>
          </a:bodyPr>
          <a:lstStyle/>
          <a:p>
            <a:r>
              <a:rPr lang="ru-RU" dirty="0" smtClean="0"/>
              <a:t>Сделаем тампон из марли (его можно заменить кусочком поролона). Штемпельная подушка послужит палитрой. Наберем краски — и легкими прикосновениями к бумаге будем рисовать что-нибудь пушистое, легкое, воздушное, прозрачное. </a:t>
            </a:r>
          </a:p>
          <a:p>
            <a:r>
              <a:rPr lang="ru-RU" dirty="0" smtClean="0"/>
              <a:t>    В младших группах — облака, солнечные зайчики, сугробы, одуванчики. И не беда, что цветными станут не только ваши герои, но и руки: они легко отмоются!</a:t>
            </a:r>
          </a:p>
          <a:p>
            <a:r>
              <a:rPr lang="ru-RU" dirty="0" smtClean="0"/>
              <a:t>    В средней группе большим тампоном очень приятно рисовать пушистых цыплят, веселых зайцев, доброго снеговика, ярких светлячков (дорисовывая нужные детали).</a:t>
            </a:r>
          </a:p>
          <a:p>
            <a:r>
              <a:rPr lang="ru-RU" dirty="0" smtClean="0"/>
              <a:t>    А старшие дошкольники могут на интегрированных занятиях (аппликация и рисование) со­четать эту технику с техникой "Трафарет".</a:t>
            </a:r>
          </a:p>
          <a:p>
            <a:r>
              <a:rPr lang="ru-RU" dirty="0" smtClean="0"/>
              <a:t>    Сначала вырежем трафарет. Кто, какой хочет! Затем, прижав его пальцем к листу бумаги, обведем по контуру легкими прикосновениями тампона. Осторожно приподнимаем трафарет... Чудо! Четкий и ясный, он остался на бумаге! Все то же самое можно повторить другим цветом и в другом месте.</a:t>
            </a:r>
          </a:p>
          <a:p>
            <a:endParaRPr lang="ru-RU" dirty="0"/>
          </a:p>
        </p:txBody>
      </p:sp>
      <p:pic>
        <p:nvPicPr>
          <p:cNvPr id="5" name="Рисунок 4" descr="Мишка"/>
          <p:cNvPicPr/>
          <p:nvPr/>
        </p:nvPicPr>
        <p:blipFill>
          <a:blip r:embed="rId2" cstate="print"/>
          <a:srcRect/>
          <a:stretch>
            <a:fillRect/>
          </a:stretch>
        </p:blipFill>
        <p:spPr bwMode="auto">
          <a:xfrm>
            <a:off x="1142976" y="928670"/>
            <a:ext cx="3810000" cy="443865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5400000">
            <a:off x="3319563" y="3169830"/>
            <a:ext cx="6309360" cy="518339"/>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Монотипия</a:t>
            </a:r>
            <a:br>
              <a:rPr lang="ru-RU"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ru-RU"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sz="half" idx="2"/>
          </p:nvPr>
        </p:nvSpPr>
        <p:spPr>
          <a:xfrm>
            <a:off x="6765798" y="264794"/>
            <a:ext cx="1949606" cy="6236039"/>
          </a:xfrm>
        </p:spPr>
        <p:txBody>
          <a:bodyPr>
            <a:normAutofit fontScale="92500" lnSpcReduction="20000"/>
          </a:bodyPr>
          <a:lstStyle/>
          <a:p>
            <a:r>
              <a:rPr lang="ru-RU" dirty="0" smtClean="0"/>
              <a:t>Одной из простейших графических техник считается монотипия...</a:t>
            </a:r>
            <a:br>
              <a:rPr lang="ru-RU" dirty="0" smtClean="0"/>
            </a:br>
            <a:r>
              <a:rPr lang="ru-RU" dirty="0" smtClean="0"/>
              <a:t>По гладкой поверхности стекла или толстой глянцевой бумаге (она не должна пропускать воду) — делается рисунок гуашевой краской или красками.  Сверху накладывается лист бумаги и придавливается к поверхности. Получается оттиск в зеркальном отображении.</a:t>
            </a:r>
            <a:br>
              <a:rPr lang="ru-RU" dirty="0" smtClean="0"/>
            </a:br>
            <a:r>
              <a:rPr lang="ru-RU" dirty="0" smtClean="0"/>
              <a:t>Монотипию (от греческого </a:t>
            </a:r>
            <a:r>
              <a:rPr lang="ru-RU" dirty="0" err="1" smtClean="0"/>
              <a:t>monos</a:t>
            </a:r>
            <a:r>
              <a:rPr lang="ru-RU" dirty="0" smtClean="0"/>
              <a:t> — один, единый и </a:t>
            </a:r>
            <a:r>
              <a:rPr lang="ru-RU" dirty="0" err="1" smtClean="0"/>
              <a:t>tupos</a:t>
            </a:r>
            <a:r>
              <a:rPr lang="ru-RU" dirty="0" smtClean="0"/>
              <a:t> — отпечаток) могут освоить  дети дошкольного возраста, печатая осенний пейзаж, букет цветов в вазе, бабочек….</a:t>
            </a:r>
            <a:br>
              <a:rPr lang="ru-RU" dirty="0" smtClean="0"/>
            </a:br>
            <a:r>
              <a:rPr lang="ru-RU" dirty="0" smtClean="0"/>
              <a:t> Постарайтесь пробудить фантазию малыша, обратите занятие в игру.  Оставьте несколько   крупных капель  краски на листе бумаги. Согните лист пополам и плотно сожмите.   Разверните, и вы увидите необычные, причудливые узоры – кляксы. А можно  нарисовать  краской  половинку бабочки на половине листа.  Согнуть  пополам лист и плотно сжать его половинки.  Как будто  бабочка расправила крылья и собирается взлететь!</a:t>
            </a:r>
          </a:p>
          <a:p>
            <a:endParaRPr lang="ru-RU" dirty="0"/>
          </a:p>
        </p:txBody>
      </p:sp>
      <p:pic>
        <p:nvPicPr>
          <p:cNvPr id="5" name="Рисунок 4" descr="http://stranamasterov.ru/files/imagecache/orig_with_logo/i/DSC05171.JPG"/>
          <p:cNvPicPr>
            <a:picLocks noGrp="1"/>
          </p:cNvPicPr>
          <p:nvPr>
            <p:ph type="pic" idx="1"/>
          </p:nvPr>
        </p:nvPicPr>
        <p:blipFill>
          <a:blip r:embed="rId2" cstate="print"/>
          <a:srcRect l="16250" r="16250"/>
          <a:stretch>
            <a:fillRect/>
          </a:stretch>
        </p:blipFill>
        <p:spPr bwMode="auto">
          <a:xfrm>
            <a:off x="428596" y="428604"/>
            <a:ext cx="3286116" cy="2500306"/>
          </a:xfrm>
          <a:prstGeom prst="rect">
            <a:avLst/>
          </a:prstGeom>
          <a:noFill/>
          <a:ln w="9525">
            <a:noFill/>
            <a:miter lim="800000"/>
            <a:headEnd/>
            <a:tailEnd/>
          </a:ln>
        </p:spPr>
      </p:pic>
      <p:pic>
        <p:nvPicPr>
          <p:cNvPr id="6" name="Рисунок 5" descr="http://stranamasterov.ru/files/imagecache/orig_with_logo/i/DSC05175.JPG"/>
          <p:cNvPicPr/>
          <p:nvPr/>
        </p:nvPicPr>
        <p:blipFill>
          <a:blip r:embed="rId3" cstate="print"/>
          <a:srcRect/>
          <a:stretch>
            <a:fillRect/>
          </a:stretch>
        </p:blipFill>
        <p:spPr bwMode="auto">
          <a:xfrm>
            <a:off x="1714480" y="3500438"/>
            <a:ext cx="4191012" cy="2643193"/>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5400000">
            <a:off x="3146118" y="3211808"/>
            <a:ext cx="6309360" cy="4572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2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Штамповка</a:t>
            </a:r>
            <a:br>
              <a:rPr lang="ru-RU" sz="2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ru-RU" sz="2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sz="half" idx="2"/>
          </p:nvPr>
        </p:nvSpPr>
        <p:spPr>
          <a:xfrm>
            <a:off x="6858016" y="357166"/>
            <a:ext cx="1738314" cy="6000792"/>
          </a:xfrm>
        </p:spPr>
        <p:txBody>
          <a:bodyPr>
            <a:normAutofit/>
          </a:bodyPr>
          <a:lstStyle/>
          <a:p>
            <a:r>
              <a:rPr lang="ru-RU" dirty="0" smtClean="0"/>
              <a:t>В качестве исходного материала для штамповки при помощи  печать-клише обычно используют деревяшку, чтобы её было удобно взять в руку. Одна сторона   делается ровной, т.к. на неё наклеивают картон, а на картон — узоры. Они (узоры) могут быть  из бумаги, из веревки, из старого ластика, из корнеплодов... </a:t>
            </a:r>
          </a:p>
          <a:p>
            <a:r>
              <a:rPr lang="ru-RU" dirty="0" smtClean="0"/>
              <a:t>Окунаем в краску и штампуем узоры на бумаге или на ткани.   Так можно украсить косынку, футболку, салфетку или носовой платок. Сюжеты разнообразны: цветы, листья, птицы, животные, фигурки, ваше имя.  </a:t>
            </a:r>
          </a:p>
          <a:p>
            <a:endParaRPr lang="ru-RU" dirty="0"/>
          </a:p>
        </p:txBody>
      </p:sp>
      <p:pic>
        <p:nvPicPr>
          <p:cNvPr id="5" name="Рисунок 4" descr="Букет  сирени"/>
          <p:cNvPicPr>
            <a:picLocks noGrp="1"/>
          </p:cNvPicPr>
          <p:nvPr>
            <p:ph type="pic" idx="1"/>
          </p:nvPr>
        </p:nvPicPr>
        <p:blipFill>
          <a:blip r:embed="rId2" cstate="print"/>
          <a:srcRect l="16250" r="16250"/>
          <a:stretch>
            <a:fillRect/>
          </a:stretch>
        </p:blipFill>
        <p:spPr bwMode="auto">
          <a:xfrm>
            <a:off x="285720" y="428604"/>
            <a:ext cx="4071934" cy="2714620"/>
          </a:xfrm>
          <a:prstGeom prst="rect">
            <a:avLst/>
          </a:prstGeom>
          <a:noFill/>
          <a:ln w="9525">
            <a:noFill/>
            <a:miter lim="800000"/>
            <a:headEnd/>
            <a:tailEnd/>
          </a:ln>
        </p:spPr>
      </p:pic>
      <p:pic>
        <p:nvPicPr>
          <p:cNvPr id="6" name="Рисунок 5" descr="http://stranamasterov.ru/files/imagecache/orig_with_logo/i/Photo035_0.jpg"/>
          <p:cNvPicPr/>
          <p:nvPr/>
        </p:nvPicPr>
        <p:blipFill>
          <a:blip r:embed="rId3" cstate="print"/>
          <a:srcRect/>
          <a:stretch>
            <a:fillRect/>
          </a:stretch>
        </p:blipFill>
        <p:spPr bwMode="auto">
          <a:xfrm>
            <a:off x="2428860" y="3357562"/>
            <a:ext cx="3543309" cy="3214694"/>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2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Коллаж </a:t>
            </a:r>
            <a:endParaRPr lang="ru-RU" sz="2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sz="half" idx="2"/>
          </p:nvPr>
        </p:nvSpPr>
        <p:spPr>
          <a:xfrm>
            <a:off x="6643702" y="264794"/>
            <a:ext cx="2071702" cy="6378916"/>
          </a:xfrm>
        </p:spPr>
        <p:txBody>
          <a:bodyPr>
            <a:normAutofit fontScale="92500" lnSpcReduction="10000"/>
          </a:bodyPr>
          <a:lstStyle/>
          <a:p>
            <a:r>
              <a:rPr lang="ru-RU" dirty="0" smtClean="0"/>
              <a:t>Развивает мелкую моторику пальцев. Коллаж — сочетание аппликации, переходящей в конструирование.</a:t>
            </a:r>
          </a:p>
          <a:p>
            <a:r>
              <a:rPr lang="ru-RU" dirty="0" smtClean="0"/>
              <a:t>    Материал: клей ПВА, акварельные краски, шаблоны или готовые контурные рисунки. Крупа (соль, песок, пластикат в гранулах), бумага, ткань, различный бросовый материал, яичная скорлупа.</a:t>
            </a:r>
          </a:p>
          <a:p>
            <a:r>
              <a:rPr lang="ru-RU" dirty="0" smtClean="0"/>
              <a:t>    Дети обводят по контуру трафаретный рисунок, затем заполняют его клеем, засыпают крупой или другим материалом в зависимости от задуманного. После высыхания лишнюю </a:t>
            </a:r>
            <a:r>
              <a:rPr lang="ru-RU" dirty="0" err="1" smtClean="0"/>
              <a:t>крпу</a:t>
            </a:r>
            <a:r>
              <a:rPr lang="ru-RU" dirty="0" smtClean="0"/>
              <a:t> обтряхивают и раскрашивают, если в этом есть необходимость, красками. Коллаж можно выполните бумагой разных цветов. Можно сделать изображение плоским. Для этого нужно заботиться только о линиях и цвете (общем цветовом сочетании). Для объемного же необходима небольшая подготовительная работа. Для этого нужно отложить все оттенки используемой бумаги, разложив их по цвету. (Этот вид рисования доступен старшим детям). </a:t>
            </a:r>
            <a:endParaRPr lang="ru-RU" dirty="0"/>
          </a:p>
        </p:txBody>
      </p:sp>
      <p:pic>
        <p:nvPicPr>
          <p:cNvPr id="5" name="Рисунок 4" descr="http://stranamasterov.ru/files/imagecache/orig_with_logo/i0911/ImgK27.jpg"/>
          <p:cNvPicPr>
            <a:picLocks noGrp="1"/>
          </p:cNvPicPr>
          <p:nvPr>
            <p:ph type="pic" idx="1"/>
          </p:nvPr>
        </p:nvPicPr>
        <p:blipFill>
          <a:blip r:embed="rId2" cstate="print"/>
          <a:srcRect l="16510" r="16510"/>
          <a:stretch>
            <a:fillRect/>
          </a:stretch>
        </p:blipFill>
        <p:spPr bwMode="auto">
          <a:xfrm>
            <a:off x="142844" y="285728"/>
            <a:ext cx="5857884" cy="5572140"/>
          </a:xfrm>
          <a:prstGeom prst="rect">
            <a:avLst/>
          </a:prstGeom>
          <a:ln>
            <a:noFill/>
          </a:ln>
          <a:effectLst>
            <a:softEdge rad="112500"/>
          </a:effectLst>
        </p:spPr>
      </p:pic>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00496" y="274638"/>
            <a:ext cx="3924304" cy="582594"/>
          </a:xfrm>
        </p:spPr>
        <p:txBody>
          <a:bodyPr>
            <a:normAutofit fontScale="90000"/>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Польза рисования</a:t>
            </a:r>
            <a:endParaRPr lang="ru-RU" dirty="0"/>
          </a:p>
        </p:txBody>
      </p:sp>
      <p:sp>
        <p:nvSpPr>
          <p:cNvPr id="3" name="Содержимое 2"/>
          <p:cNvSpPr>
            <a:spLocks noGrp="1"/>
          </p:cNvSpPr>
          <p:nvPr>
            <p:ph sz="quarter" idx="1"/>
          </p:nvPr>
        </p:nvSpPr>
        <p:spPr>
          <a:xfrm>
            <a:off x="500034" y="1000108"/>
            <a:ext cx="8215370" cy="5473844"/>
          </a:xfrm>
        </p:spPr>
        <p:txBody>
          <a:bodyPr>
            <a:normAutofit fontScale="55000" lnSpcReduction="20000"/>
          </a:bodyPr>
          <a:lstStyle/>
          <a:p>
            <a:r>
              <a:rPr lang="ru-RU" dirty="0" smtClean="0"/>
              <a:t>Мы взрослые порой этого счастья не разделяем, и даже возмущаемся до глубины души, разглядывая художества малыша на стенах в квартире. </a:t>
            </a:r>
            <a:r>
              <a:rPr lang="ru-RU" b="1" dirty="0" smtClean="0"/>
              <a:t>А ведь рисование имеет огромное значение в формировании личности ребенка. </a:t>
            </a:r>
            <a:r>
              <a:rPr lang="ru-RU" dirty="0" smtClean="0"/>
              <a:t>Поэтому перед тем, как ругать малыша, постарайтесь направить его творчество в нужное русло. </a:t>
            </a:r>
            <a:br>
              <a:rPr lang="ru-RU" dirty="0" smtClean="0"/>
            </a:br>
            <a:r>
              <a:rPr lang="ru-RU" b="1" dirty="0" smtClean="0"/>
              <a:t>От рисования малыш получает лишь пользу. Особенно важна связь рисования с мышлением ребенка.</a:t>
            </a:r>
            <a:r>
              <a:rPr lang="ru-RU" dirty="0" smtClean="0"/>
              <a:t> При этом в работу включаются зрительные, двигательные, мускульно-осязаемые анализаторы. Кроме того, рисование развивает </a:t>
            </a:r>
            <a:r>
              <a:rPr lang="ru-RU" b="1" dirty="0" smtClean="0"/>
              <a:t>память, внимание, мелкую моторику, учит ребенка думать и анализировать, соизмерять и сравнивать, сочинять и воображать.</a:t>
            </a:r>
            <a:r>
              <a:rPr lang="ru-RU" dirty="0" smtClean="0"/>
              <a:t> Для умственного развития детей имеет большое значение постепенное расширение запаса знаний. Оно влияет на </a:t>
            </a:r>
            <a:r>
              <a:rPr lang="ru-RU" b="1" dirty="0" smtClean="0"/>
              <a:t>формирование словарного запаса и связной речи у ребенка. </a:t>
            </a:r>
            <a:r>
              <a:rPr lang="ru-RU" dirty="0" smtClean="0"/>
              <a:t>Согласитесь, разнообразие форм предметов окружающего мира, различные величины, многообразие оттенков цветов, пространственных обозначений лишь способствуют обогащению словаря малыша.</a:t>
            </a:r>
            <a:br>
              <a:rPr lang="ru-RU" dirty="0" smtClean="0"/>
            </a:br>
            <a:r>
              <a:rPr lang="ru-RU" dirty="0" smtClean="0"/>
              <a:t>В процессе изобразительной деятельности сочетается умственная и физическая активность ребенка. Для создания рисунка необходимо приложить усилия, потрудиться, овладевая определенными умениями. Сначала у детей возникает интерес к движению карандаша или кисти, к следам, оставляемым на бумаге, лишь постепенно появляется мотивация к творчеству — желание получить результат, создать определенное изображение.</a:t>
            </a:r>
            <a:br>
              <a:rPr lang="ru-RU" dirty="0" smtClean="0"/>
            </a:br>
            <a:r>
              <a:rPr lang="ru-RU" dirty="0" smtClean="0"/>
              <a:t>Помните, каждый ребенок — это отдельный мир со своими правилами поведения, своими чувствами. И чем богаче, разнообразнее жизненные впечатления ребенка, тем ярче, неординарное его воображение, тем вероятнее, что интуитивная тяга к искусству станет со временем осмысленнее. "</a:t>
            </a:r>
            <a:r>
              <a:rPr lang="ru-RU" b="1" dirty="0" smtClean="0"/>
              <a:t>Истоки способностей и дарования детей — на кончиках их пальцев. </a:t>
            </a:r>
            <a:r>
              <a:rPr lang="ru-RU" dirty="0" smtClean="0"/>
              <a:t>От пальцев, образно говоря, идут тончайшие нити — ручейки, которые питают источник творческой мысли. Другими словами, чем больше мастерства в детской руке, тем умнее ребенок", — утверждал В.А.Сухомлинский.</a:t>
            </a:r>
            <a:br>
              <a:rPr lang="ru-RU" dirty="0" smtClean="0"/>
            </a:br>
            <a:r>
              <a:rPr lang="ru-RU" b="1" dirty="0" smtClean="0"/>
              <a:t>Воображение и фантазия </a:t>
            </a:r>
            <a:r>
              <a:rPr lang="ru-RU" dirty="0" smtClean="0"/>
              <a:t>— это важнейшая сторона жизни ребенка. А развивается воображение особенно интенсивно в возрасте от 5 до 15 лет. Вместе с уменьшением способности фантазировать у детей обедняется личность, снижаются возможности творческого мышления, гаснет интерес к искусству, к творческой деятельности. Для того чтобы развивать творческое воображение у детей, необходима особая организация изобразительной деятельности.  </a:t>
            </a:r>
          </a:p>
          <a:p>
            <a:endParaRPr lang="ru-RU" dirty="0"/>
          </a:p>
        </p:txBody>
      </p:sp>
    </p:spTree>
  </p:cSld>
  <p:clrMapOvr>
    <a:masterClrMapping/>
  </p:clrMapOvr>
  <p:transitio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ranamasterov.ru/files/imagecache/orig_with_logo/i0911/1.JPG"/>
          <p:cNvPicPr/>
          <p:nvPr/>
        </p:nvPicPr>
        <p:blipFill>
          <a:blip r:embed="rId2" cstate="print"/>
          <a:srcRect/>
          <a:stretch>
            <a:fillRect/>
          </a:stretch>
        </p:blipFill>
        <p:spPr bwMode="auto">
          <a:xfrm>
            <a:off x="785786" y="500042"/>
            <a:ext cx="7215238" cy="5929354"/>
          </a:xfrm>
          <a:prstGeom prst="rect">
            <a:avLst/>
          </a:prstGeom>
          <a:ln>
            <a:noFill/>
          </a:ln>
          <a:effectLst>
            <a:softEdge rad="112500"/>
          </a:effectLst>
        </p:spPr>
      </p:pic>
    </p:spTree>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Живопись бумажная</a:t>
            </a:r>
            <a:endParaRPr lang="ru-RU"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Рисунок 2"/>
          <p:cNvSpPr>
            <a:spLocks noGrp="1"/>
          </p:cNvSpPr>
          <p:nvPr>
            <p:ph type="pic" idx="1"/>
          </p:nvPr>
        </p:nvSpPr>
        <p:spPr/>
      </p:sp>
      <p:sp>
        <p:nvSpPr>
          <p:cNvPr id="4" name="Текст 3"/>
          <p:cNvSpPr>
            <a:spLocks noGrp="1"/>
          </p:cNvSpPr>
          <p:nvPr>
            <p:ph type="body" sz="half" idx="2"/>
          </p:nvPr>
        </p:nvSpPr>
        <p:spPr>
          <a:xfrm>
            <a:off x="6643702" y="264794"/>
            <a:ext cx="2214578" cy="6378916"/>
          </a:xfrm>
        </p:spPr>
        <p:txBody>
          <a:bodyPr>
            <a:normAutofit/>
          </a:bodyPr>
          <a:lstStyle/>
          <a:p>
            <a:r>
              <a:rPr lang="ru-RU" dirty="0" smtClean="0"/>
              <a:t>Техника </a:t>
            </a:r>
            <a:r>
              <a:rPr lang="ru-RU" b="1" i="1" dirty="0" smtClean="0"/>
              <a:t>Бумажной живописи</a:t>
            </a:r>
            <a:r>
              <a:rPr lang="ru-RU" dirty="0" smtClean="0"/>
              <a:t> напоминает технику </a:t>
            </a:r>
            <a:r>
              <a:rPr lang="ru-RU" b="1" i="1" dirty="0" smtClean="0">
                <a:hlinkClick r:id="rId2"/>
              </a:rPr>
              <a:t>Обычной живописи</a:t>
            </a:r>
            <a:r>
              <a:rPr lang="ru-RU" dirty="0" smtClean="0"/>
              <a:t>, т. к. просматривается явная аналогия принципа нанесения рисунка послойно, но не красками, а кусочками разноцветной бумаги. Обычно используют цветную бумагу, клей и кисти для выполнения работ в этой технике, а также — художественные навыки.</a:t>
            </a:r>
          </a:p>
          <a:p>
            <a:r>
              <a:rPr lang="ru-RU" dirty="0" smtClean="0"/>
              <a:t> </a:t>
            </a:r>
          </a:p>
          <a:p>
            <a:r>
              <a:rPr lang="ru-RU" dirty="0" smtClean="0"/>
              <a:t>Хотя явно прослеживается аналогичное накладывание элементов и в такой технике, как </a:t>
            </a:r>
            <a:r>
              <a:rPr lang="ru-RU" b="1" dirty="0" smtClean="0">
                <a:hlinkClick r:id="rId3"/>
              </a:rPr>
              <a:t>аппликация</a:t>
            </a:r>
            <a:r>
              <a:rPr lang="ru-RU" dirty="0" smtClean="0"/>
              <a:t>.</a:t>
            </a:r>
          </a:p>
          <a:p>
            <a:endParaRPr lang="ru-RU" dirty="0"/>
          </a:p>
        </p:txBody>
      </p:sp>
      <p:pic>
        <p:nvPicPr>
          <p:cNvPr id="5" name="Рисунок 4" descr="0890090010.jpg"/>
          <p:cNvPicPr/>
          <p:nvPr/>
        </p:nvPicPr>
        <p:blipFill>
          <a:blip r:embed="rId4" cstate="print"/>
          <a:srcRect/>
          <a:stretch>
            <a:fillRect/>
          </a:stretch>
        </p:blipFill>
        <p:spPr bwMode="auto">
          <a:xfrm>
            <a:off x="142844" y="642918"/>
            <a:ext cx="5786478" cy="4214842"/>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65367.jpg"/>
          <p:cNvPicPr/>
          <p:nvPr/>
        </p:nvPicPr>
        <p:blipFill>
          <a:blip r:embed="rId2" cstate="print"/>
          <a:srcRect/>
          <a:stretch>
            <a:fillRect/>
          </a:stretch>
        </p:blipFill>
        <p:spPr bwMode="auto">
          <a:xfrm>
            <a:off x="142844" y="214290"/>
            <a:ext cx="4357718" cy="2786082"/>
          </a:xfrm>
          <a:prstGeom prst="rect">
            <a:avLst/>
          </a:prstGeom>
          <a:noFill/>
          <a:ln w="9525">
            <a:noFill/>
            <a:miter lim="800000"/>
            <a:headEnd/>
            <a:tailEnd/>
          </a:ln>
        </p:spPr>
      </p:pic>
      <p:pic>
        <p:nvPicPr>
          <p:cNvPr id="3" name="Рисунок 2" descr="365376.jpg"/>
          <p:cNvPicPr/>
          <p:nvPr/>
        </p:nvPicPr>
        <p:blipFill>
          <a:blip r:embed="rId3" cstate="print"/>
          <a:srcRect/>
          <a:stretch>
            <a:fillRect/>
          </a:stretch>
        </p:blipFill>
        <p:spPr bwMode="auto">
          <a:xfrm>
            <a:off x="3428992" y="2571744"/>
            <a:ext cx="4953000" cy="371475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6858016" y="285728"/>
            <a:ext cx="1928826" cy="6307478"/>
          </a:xfrm>
        </p:spPr>
        <p:txBody>
          <a:bodyPr>
            <a:normAutofit/>
          </a:bodyPr>
          <a:lstStyle/>
          <a:p>
            <a:r>
              <a:rPr lang="ru-RU" b="1" dirty="0" smtClean="0"/>
              <a:t>Витраж</a:t>
            </a:r>
            <a:r>
              <a:rPr lang="ru-RU" dirty="0" smtClean="0"/>
              <a:t>  (лат. </a:t>
            </a:r>
            <a:r>
              <a:rPr lang="ru-RU" dirty="0" err="1" smtClean="0"/>
              <a:t>Vitrum</a:t>
            </a:r>
            <a:r>
              <a:rPr lang="ru-RU" dirty="0" smtClean="0"/>
              <a:t>  –  стекло)  – это один из видов декоративного искусства.  Стекло или иной прозрачный материал  является основным материалом.   Из  глубокой древности начинается история витражей.   Изначально стекла вставлялись в оконный или дверной проем, затем появляются первые мозаичные картины и самостоятельные декоративные композиции, панно, выполненные из цветных кусочков стекла или расписанные специальными  красками по простому стеклу.</a:t>
            </a:r>
          </a:p>
          <a:p>
            <a:r>
              <a:rPr lang="ru-RU" dirty="0" smtClean="0"/>
              <a:t>Витраж – один из красивейших  видов художественно-яркого решения для  украшения  любого интерьера. </a:t>
            </a:r>
            <a:endParaRPr lang="ru-RU" dirty="0"/>
          </a:p>
        </p:txBody>
      </p:sp>
      <p:sp>
        <p:nvSpPr>
          <p:cNvPr id="1025" name="Rectangle 1"/>
          <p:cNvSpPr>
            <a:spLocks noGrp="1" noChangeArrowheads="1"/>
          </p:cNvSpPr>
          <p:nvPr>
            <p:ph type="title"/>
          </p:nvPr>
        </p:nvSpPr>
        <p:spPr bwMode="auto">
          <a:xfrm rot="5400000">
            <a:off x="5949597" y="3228945"/>
            <a:ext cx="111043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Times New Roman" pitchFamily="18" charset="0"/>
                <a:cs typeface="Times New Roman" pitchFamily="18" charset="0"/>
              </a:rPr>
              <a:t>Витраж</a:t>
            </a:r>
            <a:endParaRPr kumimoji="0" lang="ru-RU"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ndParaRPr>
          </a:p>
        </p:txBody>
      </p:sp>
      <p:pic>
        <p:nvPicPr>
          <p:cNvPr id="6" name="Рисунок 5" descr="http://stranamasterov.ru/files/imagecache/orig_with_logo/i/113.jpg"/>
          <p:cNvPicPr>
            <a:picLocks noGrp="1"/>
          </p:cNvPicPr>
          <p:nvPr>
            <p:ph type="pic" idx="1"/>
          </p:nvPr>
        </p:nvPicPr>
        <p:blipFill>
          <a:blip r:embed="rId2" cstate="print"/>
          <a:srcRect l="7903" r="7903"/>
          <a:stretch>
            <a:fillRect/>
          </a:stretch>
        </p:blipFill>
        <p:spPr bwMode="auto">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6643702" y="264794"/>
            <a:ext cx="2071702" cy="6164602"/>
          </a:xfrm>
        </p:spPr>
        <p:txBody>
          <a:bodyPr>
            <a:normAutofit/>
          </a:bodyPr>
          <a:lstStyle/>
          <a:p>
            <a:r>
              <a:rPr lang="ru-RU" dirty="0" smtClean="0"/>
              <a:t>«</a:t>
            </a:r>
            <a:r>
              <a:rPr lang="ru-RU" b="1" dirty="0" err="1" smtClean="0"/>
              <a:t>Нитяна́я</a:t>
            </a:r>
            <a:r>
              <a:rPr lang="ru-RU" b="1" dirty="0" smtClean="0"/>
              <a:t> </a:t>
            </a:r>
            <a:r>
              <a:rPr lang="ru-RU" b="1" dirty="0" err="1" smtClean="0"/>
              <a:t>гра́фика</a:t>
            </a:r>
            <a:r>
              <a:rPr lang="ru-RU" dirty="0" smtClean="0"/>
              <a:t> (</a:t>
            </a:r>
            <a:r>
              <a:rPr lang="ru-RU" dirty="0" err="1" smtClean="0"/>
              <a:t>изонить</a:t>
            </a:r>
            <a:r>
              <a:rPr lang="ru-RU" dirty="0" smtClean="0"/>
              <a:t>, изображение нитью, ниточный дизайн) — графическое изображение, особым образом выполненное нитками на картоне или другом твёрдом основании. Нитяную графику также иногда называют </a:t>
            </a:r>
            <a:r>
              <a:rPr lang="ru-RU" dirty="0" err="1" smtClean="0"/>
              <a:t>изографика</a:t>
            </a:r>
            <a:r>
              <a:rPr lang="ru-RU" dirty="0" smtClean="0"/>
              <a:t> или вышивка по картону. В качестве основания ещё можно использовать бархат (бархатную бумагу) или плотную бумагу. Нитки могут быть обычные швейные, шерстяные, мулине или другие. Также можно использовать цветные шелковые нитки.» </a:t>
            </a:r>
          </a:p>
          <a:p>
            <a:endParaRPr lang="ru-RU" dirty="0"/>
          </a:p>
        </p:txBody>
      </p:sp>
      <p:sp>
        <p:nvSpPr>
          <p:cNvPr id="35841" name="Rectangle 1"/>
          <p:cNvSpPr>
            <a:spLocks noGrp="1" noChangeArrowheads="1"/>
          </p:cNvSpPr>
          <p:nvPr>
            <p:ph type="title"/>
          </p:nvPr>
        </p:nvSpPr>
        <p:spPr bwMode="auto">
          <a:xfrm rot="5400000">
            <a:off x="5669488" y="3167390"/>
            <a:ext cx="167065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i="0" u="none" strike="noStrike" cap="all" normalizeH="0" baseline="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Times New Roman" pitchFamily="18" charset="0"/>
                <a:cs typeface="Times New Roman" pitchFamily="18" charset="0"/>
              </a:rPr>
              <a:t>Изонить</a:t>
            </a:r>
            <a:endParaRPr kumimoji="0" lang="ru-RU" sz="2800"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ndParaRPr>
          </a:p>
        </p:txBody>
      </p:sp>
      <p:pic>
        <p:nvPicPr>
          <p:cNvPr id="6" name="Рисунок 5" descr="http://stranamasterov.ru/files/imagecache/orig_with_logo/i/1_64.jpg"/>
          <p:cNvPicPr>
            <a:picLocks noGrp="1"/>
          </p:cNvPicPr>
          <p:nvPr>
            <p:ph type="pic" idx="1"/>
          </p:nvPr>
        </p:nvPicPr>
        <p:blipFill>
          <a:blip r:embed="rId2" cstate="print"/>
          <a:srcRect l="5094" r="5094"/>
          <a:stretch>
            <a:fillRect/>
          </a:stretch>
        </p:blipFill>
        <p:spPr bwMode="auto">
          <a:xfrm>
            <a:off x="285720" y="500042"/>
            <a:ext cx="5715008" cy="5715016"/>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Спасибо </a:t>
            </a:r>
            <a:r>
              <a:rPr lang="ru-RU" smtClean="0"/>
              <a:t>за внимание!</a:t>
            </a:r>
            <a:endParaRPr lang="ru-RU" dirty="0"/>
          </a:p>
        </p:txBody>
      </p:sp>
      <p:sp>
        <p:nvSpPr>
          <p:cNvPr id="3" name="Содержимое 2"/>
          <p:cNvSpPr>
            <a:spLocks noGrp="1"/>
          </p:cNvSpPr>
          <p:nvPr>
            <p:ph sz="quarter" idx="1"/>
          </p:nvPr>
        </p:nvSpPr>
        <p:spPr/>
        <p:txBody>
          <a:bodyPr>
            <a:normAutofit/>
          </a:bodyPr>
          <a:lstStyle/>
          <a:p>
            <a:pPr algn="ctr"/>
            <a:r>
              <a:rPr lang="ru-RU" sz="1600" dirty="0" smtClean="0"/>
              <a:t>При создании презентации использован материал сайта </a:t>
            </a:r>
          </a:p>
          <a:p>
            <a:pPr algn="ctr">
              <a:buNone/>
            </a:pPr>
            <a:r>
              <a:rPr lang="ru-RU" sz="1600" dirty="0" smtClean="0"/>
              <a:t>«Страна мастеров»</a:t>
            </a:r>
            <a:endParaRPr lang="ru-RU" sz="1600" dirty="0"/>
          </a:p>
        </p:txBody>
      </p:sp>
    </p:spTree>
  </p:cSld>
  <p:clrMapOvr>
    <a:masterClrMapping/>
  </p:clrMapOvr>
  <p:transition>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wordArtVert">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Рисование</a:t>
            </a:r>
            <a:br>
              <a:rPr lang="ru-RU"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ладошкой</a:t>
            </a:r>
            <a:endParaRPr lang="ru-RU"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sz="half" idx="2"/>
          </p:nvPr>
        </p:nvSpPr>
        <p:spPr>
          <a:xfrm>
            <a:off x="6765798" y="264794"/>
            <a:ext cx="1878168" cy="5878849"/>
          </a:xfrm>
        </p:spPr>
        <p:txBody>
          <a:bodyPr/>
          <a:lstStyle/>
          <a:p>
            <a:r>
              <a:rPr lang="ru-RU" b="1" dirty="0" smtClean="0"/>
              <a:t>Т</a:t>
            </a:r>
            <a:r>
              <a:rPr lang="ru-RU" b="1" u="sng" dirty="0" smtClean="0"/>
              <a:t>ехнология рисования:</a:t>
            </a:r>
            <a:r>
              <a:rPr lang="ru-RU" b="1" dirty="0" smtClean="0"/>
              <a:t> </a:t>
            </a:r>
            <a:r>
              <a:rPr lang="ru-RU" dirty="0" smtClean="0"/>
              <a:t>посредине листа ребенок рисует ребром ладошки, или ладошкой, пальчиками. Макает в краску и отпечатывается на бумаге так, как необходимо для того рисунка, какой он изображает. Потом краска вытирается тряпкой.</a:t>
            </a:r>
            <a:br>
              <a:rPr lang="ru-RU" dirty="0" smtClean="0"/>
            </a:br>
            <a:r>
              <a:rPr lang="ru-RU" dirty="0" smtClean="0"/>
              <a:t> </a:t>
            </a:r>
            <a:r>
              <a:rPr lang="ru-RU" b="1" dirty="0" smtClean="0"/>
              <a:t>  </a:t>
            </a:r>
            <a:r>
              <a:rPr lang="ru-RU" b="1" u="sng" dirty="0" smtClean="0"/>
              <a:t>Материал:</a:t>
            </a:r>
            <a:r>
              <a:rPr lang="ru-RU" b="1" dirty="0" smtClean="0"/>
              <a:t> </a:t>
            </a:r>
            <a:r>
              <a:rPr lang="ru-RU" dirty="0" smtClean="0"/>
              <a:t>лист альбомной бумаги, розетки с гуашевой краской, кисти, мокрая тряпка.</a:t>
            </a:r>
          </a:p>
          <a:p>
            <a:endParaRPr lang="ru-RU" dirty="0"/>
          </a:p>
        </p:txBody>
      </p:sp>
      <p:pic>
        <p:nvPicPr>
          <p:cNvPr id="5" name="Рисунок 4" descr="http://i073.radikal.ru/0811/66/7bb914480435.jpg"/>
          <p:cNvPicPr>
            <a:picLocks noGrp="1"/>
          </p:cNvPicPr>
          <p:nvPr>
            <p:ph type="pic" idx="1"/>
          </p:nvPr>
        </p:nvPicPr>
        <p:blipFill>
          <a:blip r:embed="rId2" cstate="print"/>
          <a:srcRect l="19766" r="19766"/>
          <a:stretch>
            <a:fillRect/>
          </a:stretch>
        </p:blipFill>
        <p:spPr bwMode="auto">
          <a:xfrm>
            <a:off x="928662" y="500042"/>
            <a:ext cx="4929190" cy="5500702"/>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flipV="1">
            <a:off x="457200" y="0"/>
            <a:ext cx="7400948" cy="274638"/>
          </a:xfrm>
        </p:spPr>
        <p:txBody>
          <a:bodyPr>
            <a:normAutofit fontScale="90000"/>
          </a:bodyPr>
          <a:lstStyle/>
          <a:p>
            <a:endParaRPr lang="ru-RU" dirty="0"/>
          </a:p>
        </p:txBody>
      </p:sp>
      <p:pic>
        <p:nvPicPr>
          <p:cNvPr id="9" name="Содержимое 8" descr="http://s47.radikal.ru/i116/0811/1a/aa898aef5356.jpg"/>
          <p:cNvPicPr>
            <a:picLocks noGrp="1"/>
          </p:cNvPicPr>
          <p:nvPr>
            <p:ph sz="quarter" idx="1"/>
          </p:nvPr>
        </p:nvPicPr>
        <p:blipFill>
          <a:blip r:embed="rId2" cstate="print"/>
          <a:stretch>
            <a:fillRect/>
          </a:stretch>
        </p:blipFill>
        <p:spPr bwMode="auto">
          <a:xfrm>
            <a:off x="357158" y="571480"/>
            <a:ext cx="8358246" cy="5470544"/>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Образцы детских рисунков</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Содержимое 4" descr="http://i045.radikal.ru/0811/01/51f8284d6000t.jpg">
            <a:hlinkClick r:id="rId2" tgtFrame="_blank"/>
          </p:cNvPr>
          <p:cNvPicPr>
            <a:picLocks noGrp="1"/>
          </p:cNvPicPr>
          <p:nvPr>
            <p:ph sz="quarter" idx="1"/>
          </p:nvPr>
        </p:nvPicPr>
        <p:blipFill>
          <a:blip r:embed="rId3" cstate="print"/>
          <a:srcRect/>
          <a:stretch>
            <a:fillRect/>
          </a:stretch>
        </p:blipFill>
        <p:spPr bwMode="auto">
          <a:xfrm>
            <a:off x="1000100" y="1857364"/>
            <a:ext cx="2714644" cy="2000264"/>
          </a:xfrm>
          <a:prstGeom prst="rect">
            <a:avLst/>
          </a:prstGeom>
          <a:noFill/>
          <a:ln w="9525">
            <a:noFill/>
            <a:miter lim="800000"/>
            <a:headEnd/>
            <a:tailEnd/>
          </a:ln>
        </p:spPr>
      </p:pic>
      <p:pic>
        <p:nvPicPr>
          <p:cNvPr id="6" name="Рисунок 5" descr="http://i004.radikal.ru/0811/75/85a74e5816a7t.jpg">
            <a:hlinkClick r:id="rId4" tgtFrame="_blank"/>
          </p:cNvPr>
          <p:cNvPicPr/>
          <p:nvPr/>
        </p:nvPicPr>
        <p:blipFill>
          <a:blip r:embed="rId5" cstate="print"/>
          <a:srcRect/>
          <a:stretch>
            <a:fillRect/>
          </a:stretch>
        </p:blipFill>
        <p:spPr bwMode="auto">
          <a:xfrm>
            <a:off x="4500562" y="2071678"/>
            <a:ext cx="2981333" cy="4008289"/>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Рисование мятой бумагой или полиэтиленовым  пакетом </a:t>
            </a:r>
            <a:endParaRPr lang="ru-RU"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sz="half" idx="2"/>
          </p:nvPr>
        </p:nvSpPr>
        <p:spPr>
          <a:xfrm>
            <a:off x="7000892" y="214290"/>
            <a:ext cx="1524000" cy="4956048"/>
          </a:xfrm>
        </p:spPr>
        <p:txBody>
          <a:bodyPr/>
          <a:lstStyle/>
          <a:p>
            <a:r>
              <a:rPr lang="ru-RU" dirty="0" smtClean="0"/>
              <a:t>   </a:t>
            </a:r>
            <a:r>
              <a:rPr lang="ru-RU" u="sng" dirty="0" smtClean="0"/>
              <a:t>Технология рисования:</a:t>
            </a:r>
            <a:r>
              <a:rPr lang="ru-RU" dirty="0" smtClean="0"/>
              <a:t> развести акварельную краску в блюдце. Помять бумагу или полиэтиленовый пакет, окунуть в краску и сделать отпечаток на бумаге. Потом кисточкой будем дорисовывать детали рисунка.</a:t>
            </a:r>
            <a:br>
              <a:rPr lang="ru-RU" dirty="0" smtClean="0"/>
            </a:br>
            <a:r>
              <a:rPr lang="ru-RU" dirty="0" smtClean="0"/>
              <a:t>   </a:t>
            </a:r>
            <a:r>
              <a:rPr lang="ru-RU" u="sng" dirty="0" smtClean="0"/>
              <a:t>Материал:</a:t>
            </a:r>
            <a:r>
              <a:rPr lang="ru-RU" dirty="0" smtClean="0"/>
              <a:t> мятая бумага или полиэтиленовый кулек, акварельные краски, кисти, блюдце, салфетки, лист бумаги.</a:t>
            </a:r>
          </a:p>
          <a:p>
            <a:endParaRPr lang="ru-RU" dirty="0"/>
          </a:p>
        </p:txBody>
      </p:sp>
      <p:pic>
        <p:nvPicPr>
          <p:cNvPr id="5" name="Рисунок 4" descr="http://s61.radikal.ru/i171/0811/63/cf3c12e9828e.jpg"/>
          <p:cNvPicPr>
            <a:picLocks noGrp="1"/>
          </p:cNvPicPr>
          <p:nvPr>
            <p:ph type="pic" idx="1"/>
          </p:nvPr>
        </p:nvPicPr>
        <p:blipFill>
          <a:blip r:embed="rId2" cstate="print"/>
          <a:srcRect l="18219" r="18219"/>
          <a:stretch>
            <a:fillRect/>
          </a:stretch>
        </p:blipFill>
        <p:spPr bwMode="auto">
          <a:xfrm>
            <a:off x="357158" y="428604"/>
            <a:ext cx="5572132" cy="592933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030.radikal.ru/0811/bb/d9de1df75669.jpg"/>
          <p:cNvPicPr/>
          <p:nvPr/>
        </p:nvPicPr>
        <p:blipFill>
          <a:blip r:embed="rId2" cstate="print"/>
          <a:srcRect/>
          <a:stretch>
            <a:fillRect/>
          </a:stretch>
        </p:blipFill>
        <p:spPr bwMode="auto">
          <a:xfrm>
            <a:off x="1857356" y="500042"/>
            <a:ext cx="5214974" cy="5976958"/>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http://i010.radikal.ru/0811/8a/d65577e795a8.jpg"/>
          <p:cNvPicPr/>
          <p:nvPr/>
        </p:nvPicPr>
        <p:blipFill>
          <a:blip r:embed="rId2" cstate="print"/>
          <a:srcRect/>
          <a:stretch>
            <a:fillRect/>
          </a:stretch>
        </p:blipFill>
        <p:spPr bwMode="auto">
          <a:xfrm>
            <a:off x="642910" y="571480"/>
            <a:ext cx="3568391" cy="2514600"/>
          </a:xfrm>
          <a:prstGeom prst="rect">
            <a:avLst/>
          </a:prstGeom>
          <a:noFill/>
          <a:ln w="9525">
            <a:noFill/>
            <a:miter lim="800000"/>
            <a:headEnd/>
            <a:tailEnd/>
          </a:ln>
        </p:spPr>
      </p:pic>
      <p:pic>
        <p:nvPicPr>
          <p:cNvPr id="4" name="Рисунок 3" descr="http://s56.radikal.ru/i151/0811/5d/21a15d91703d.jpg"/>
          <p:cNvPicPr/>
          <p:nvPr/>
        </p:nvPicPr>
        <p:blipFill>
          <a:blip r:embed="rId3" cstate="print"/>
          <a:srcRect/>
          <a:stretch>
            <a:fillRect/>
          </a:stretch>
        </p:blipFill>
        <p:spPr bwMode="auto">
          <a:xfrm>
            <a:off x="4572000" y="571480"/>
            <a:ext cx="3629025" cy="2574340"/>
          </a:xfrm>
          <a:prstGeom prst="rect">
            <a:avLst/>
          </a:prstGeom>
          <a:noFill/>
          <a:ln w="9525">
            <a:noFill/>
            <a:miter lim="800000"/>
            <a:headEnd/>
            <a:tailEnd/>
          </a:ln>
        </p:spPr>
      </p:pic>
      <p:pic>
        <p:nvPicPr>
          <p:cNvPr id="5" name="Рисунок 4" descr="http://s51.radikal.ru/i132/0811/ff/7d1e00a65e61.jpg"/>
          <p:cNvPicPr/>
          <p:nvPr/>
        </p:nvPicPr>
        <p:blipFill>
          <a:blip r:embed="rId4" cstate="print"/>
          <a:srcRect/>
          <a:stretch>
            <a:fillRect/>
          </a:stretch>
        </p:blipFill>
        <p:spPr bwMode="auto">
          <a:xfrm>
            <a:off x="2500298" y="3500438"/>
            <a:ext cx="3695700" cy="2563892"/>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53.radikal.ru/i142/0811/45/d177af864c5e.jpg"/>
          <p:cNvPicPr/>
          <p:nvPr/>
        </p:nvPicPr>
        <p:blipFill>
          <a:blip r:embed="rId2" cstate="print"/>
          <a:srcRect/>
          <a:stretch>
            <a:fillRect/>
          </a:stretch>
        </p:blipFill>
        <p:spPr bwMode="auto">
          <a:xfrm>
            <a:off x="642910" y="428604"/>
            <a:ext cx="4071966" cy="2928958"/>
          </a:xfrm>
          <a:prstGeom prst="rect">
            <a:avLst/>
          </a:prstGeom>
          <a:noFill/>
          <a:ln w="9525">
            <a:noFill/>
            <a:miter lim="800000"/>
            <a:headEnd/>
            <a:tailEnd/>
          </a:ln>
        </p:spPr>
      </p:pic>
      <p:pic>
        <p:nvPicPr>
          <p:cNvPr id="3" name="Рисунок 2" descr="http://s56.radikal.ru/i152/0811/c7/2ea80207c538.jpg"/>
          <p:cNvPicPr/>
          <p:nvPr/>
        </p:nvPicPr>
        <p:blipFill>
          <a:blip r:embed="rId3" cstate="print"/>
          <a:srcRect/>
          <a:stretch>
            <a:fillRect/>
          </a:stretch>
        </p:blipFill>
        <p:spPr bwMode="auto">
          <a:xfrm>
            <a:off x="4143372" y="2928934"/>
            <a:ext cx="4470411" cy="3372491"/>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118</TotalTime>
  <Words>364</Words>
  <Application>Microsoft Office PowerPoint</Application>
  <PresentationFormat>Экран (4:3)</PresentationFormat>
  <Paragraphs>55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Эркер</vt:lpstr>
      <vt:lpstr>Использование нетрадиционных техник рисования в детском саду</vt:lpstr>
      <vt:lpstr>Польза рисования</vt:lpstr>
      <vt:lpstr>Рисование  ладошкой</vt:lpstr>
      <vt:lpstr>Слайд 4</vt:lpstr>
      <vt:lpstr>Образцы детских рисунков</vt:lpstr>
      <vt:lpstr>Рисование мятой бумагой или полиэтиленовым  пакетом </vt:lpstr>
      <vt:lpstr>Слайд 7</vt:lpstr>
      <vt:lpstr>Слайд 8</vt:lpstr>
      <vt:lpstr>Слайд 9</vt:lpstr>
      <vt:lpstr>Кляксография</vt:lpstr>
      <vt:lpstr>Зеркальное отображение </vt:lpstr>
      <vt:lpstr>Пальцевая живопись </vt:lpstr>
      <vt:lpstr>Зеркальная копия </vt:lpstr>
      <vt:lpstr>По мятой бумаге </vt:lpstr>
      <vt:lpstr>Слайд 15</vt:lpstr>
      <vt:lpstr>Тампонирование</vt:lpstr>
      <vt:lpstr>Монотипия </vt:lpstr>
      <vt:lpstr>Штамповка </vt:lpstr>
      <vt:lpstr>Коллаж </vt:lpstr>
      <vt:lpstr>Слайд 20</vt:lpstr>
      <vt:lpstr>Живопись бумажная</vt:lpstr>
      <vt:lpstr>Слайд 22</vt:lpstr>
      <vt:lpstr>Витраж</vt:lpstr>
      <vt:lpstr>Изонить</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нетрадиционных техник рисования в детском саду</dc:title>
  <dc:creator>ТАТЬЯНА</dc:creator>
  <cp:lastModifiedBy>ТАТЬЯНА</cp:lastModifiedBy>
  <cp:revision>16</cp:revision>
  <dcterms:created xsi:type="dcterms:W3CDTF">2009-11-22T11:36:23Z</dcterms:created>
  <dcterms:modified xsi:type="dcterms:W3CDTF">2012-01-04T19:34:59Z</dcterms:modified>
</cp:coreProperties>
</file>