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AE965-584C-4749-9D1A-ECAEF3D3BCD3}" type="datetimeFigureOut">
              <a:rPr lang="ru-RU" smtClean="0"/>
              <a:pPr/>
              <a:t>22.12.2014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B911-445D-4CF9-8BCF-3491DACC92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47149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Дидактическая игра «четвертый лишний»</a:t>
            </a:r>
            <a:br>
              <a:rPr lang="ru-RU" dirty="0" smtClean="0"/>
            </a:br>
            <a:r>
              <a:rPr lang="ru-RU" dirty="0" smtClean="0"/>
              <a:t>тема «Дикие животные»</a:t>
            </a:r>
            <a:r>
              <a:rPr lang="ru-RU" dirty="0"/>
              <a:t/>
            </a:r>
            <a:br>
              <a:rPr lang="ru-RU" dirty="0"/>
            </a:br>
            <a:r>
              <a:rPr lang="ru-RU" smtClean="0"/>
              <a:t/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•Продолжать знакомить детей с дикими и домашними животными;</a:t>
            </a:r>
          </a:p>
          <a:p>
            <a:r>
              <a:rPr lang="ru-RU" dirty="0"/>
              <a:t>•Учить узнавать и правильно называть животных и их детёнышей;</a:t>
            </a:r>
          </a:p>
          <a:p>
            <a:r>
              <a:rPr lang="ru-RU" dirty="0"/>
              <a:t>•Продолжать обогащать пассивный и активный словарь детей;</a:t>
            </a:r>
          </a:p>
          <a:p>
            <a:r>
              <a:rPr lang="ru-RU" dirty="0"/>
              <a:t>•Развивать творческие способности, мышление, воображение, память;</a:t>
            </a:r>
          </a:p>
          <a:p>
            <a:r>
              <a:rPr lang="ru-RU" dirty="0"/>
              <a:t>•Воспитывать любовь и бережное отношение к природе и животному миру.</a:t>
            </a:r>
            <a:endParaRPr lang="ru-RU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 descr="0_1f015_ba04a906_L.png"/>
          <p:cNvPicPr>
            <a:picLocks noChangeAspect="1"/>
          </p:cNvPicPr>
          <p:nvPr/>
        </p:nvPicPr>
        <p:blipFill>
          <a:blip r:embed="rId2"/>
          <a:srcRect l="3545" t="2867" r="7864" b="2521"/>
          <a:stretch>
            <a:fillRect/>
          </a:stretch>
        </p:blipFill>
        <p:spPr bwMode="auto">
          <a:xfrm>
            <a:off x="5572125" y="188913"/>
            <a:ext cx="3571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" descr="0_96251_f9c5fc1f_XL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708275"/>
            <a:ext cx="3000375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6" descr="0_893f6_8601fb4a_XL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084763"/>
            <a:ext cx="2500312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9" descr="0_6cbc3_fba74ffe_XL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1412875"/>
            <a:ext cx="2043112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Управляющая кнопка: назад 10">
            <a:hlinkClick r:id="rId6" action="ppaction://hlinksldjump" highlightClick="1"/>
          </p:cNvPr>
          <p:cNvSpPr/>
          <p:nvPr/>
        </p:nvSpPr>
        <p:spPr>
          <a:xfrm>
            <a:off x="7524750" y="7532688"/>
            <a:ext cx="360363" cy="36036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331913" y="2708275"/>
            <a:ext cx="5616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altLang="ru-RU" sz="3600">
                <a:solidFill>
                  <a:srgbClr val="00FF00"/>
                </a:solidFill>
              </a:rPr>
              <a:t>игра</a:t>
            </a:r>
            <a:br>
              <a:rPr lang="ru-RU" altLang="ru-RU" sz="3600">
                <a:solidFill>
                  <a:srgbClr val="00FF00"/>
                </a:solidFill>
              </a:rPr>
            </a:br>
            <a:r>
              <a:rPr lang="ru-RU" altLang="ru-RU" sz="3600">
                <a:solidFill>
                  <a:srgbClr val="00FF00"/>
                </a:solidFill>
              </a:rPr>
              <a:t>«</a:t>
            </a:r>
            <a:r>
              <a:rPr lang="ru-RU" altLang="ru-RU" sz="4000">
                <a:solidFill>
                  <a:srgbClr val="FF0000"/>
                </a:solidFill>
              </a:rPr>
              <a:t>Четвертый </a:t>
            </a:r>
            <a:r>
              <a:rPr lang="ru-RU" altLang="ru-RU" sz="4000">
                <a:solidFill>
                  <a:srgbClr val="00FF00"/>
                </a:solidFill>
              </a:rPr>
              <a:t>лишний</a:t>
            </a:r>
            <a:r>
              <a:rPr lang="ru-RU" altLang="ru-RU" sz="3600">
                <a:solidFill>
                  <a:srgbClr val="00FF00"/>
                </a:solidFill>
              </a:rPr>
              <a:t>»</a:t>
            </a:r>
            <a:br>
              <a:rPr lang="ru-RU" altLang="ru-RU" sz="3600">
                <a:solidFill>
                  <a:srgbClr val="00FF00"/>
                </a:solidFill>
              </a:rPr>
            </a:br>
            <a:endParaRPr lang="ru-RU" altLang="ru-RU" sz="3600">
              <a:solidFill>
                <a:srgbClr val="00FF00"/>
              </a:solidFill>
            </a:endParaRPr>
          </a:p>
        </p:txBody>
      </p:sp>
      <p:sp>
        <p:nvSpPr>
          <p:cNvPr id="3080" name="Rectangle 14"/>
          <p:cNvSpPr>
            <a:spLocks noChangeArrowheads="1"/>
          </p:cNvSpPr>
          <p:nvPr/>
        </p:nvSpPr>
        <p:spPr bwMode="auto">
          <a:xfrm>
            <a:off x="0" y="3789363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FF00"/>
                </a:solidFill>
              </a:rPr>
              <a:t/>
            </a:r>
            <a:br>
              <a:rPr lang="ru-RU" altLang="ru-RU">
                <a:solidFill>
                  <a:srgbClr val="00FF00"/>
                </a:solidFill>
              </a:rPr>
            </a:br>
            <a:endParaRPr lang="ru-RU" altLang="ru-RU">
              <a:solidFill>
                <a:srgbClr val="00FF00"/>
              </a:solidFill>
            </a:endParaRPr>
          </a:p>
        </p:txBody>
      </p:sp>
      <p:sp>
        <p:nvSpPr>
          <p:cNvPr id="3081" name="Rectangle 15"/>
          <p:cNvSpPr>
            <a:spLocks noChangeArrowheads="1"/>
          </p:cNvSpPr>
          <p:nvPr/>
        </p:nvSpPr>
        <p:spPr bwMode="auto">
          <a:xfrm>
            <a:off x="3330575" y="29718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altLang="ru-RU">
                <a:solidFill>
                  <a:srgbClr val="00FF00"/>
                </a:solidFill>
              </a:rPr>
              <a:t/>
            </a:r>
            <a:br>
              <a:rPr lang="ru-RU" altLang="ru-RU">
                <a:solidFill>
                  <a:srgbClr val="00FF00"/>
                </a:solidFill>
              </a:rPr>
            </a:br>
            <a:endParaRPr lang="ru-RU" altLang="ru-RU">
              <a:solidFill>
                <a:srgbClr val="00FF00"/>
              </a:solidFill>
            </a:endParaRPr>
          </a:p>
        </p:txBody>
      </p:sp>
      <p:pic>
        <p:nvPicPr>
          <p:cNvPr id="3082" name="Picture 5" descr="img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13D83"/>
              </a:clrFrom>
              <a:clrTo>
                <a:srgbClr val="013D83">
                  <a:alpha val="0"/>
                </a:srgbClr>
              </a:clrTo>
            </a:clrChange>
          </a:blip>
          <a:srcRect l="53799" t="12363" r="12166" b="48582"/>
          <a:stretch>
            <a:fillRect/>
          </a:stretch>
        </p:blipFill>
        <p:spPr bwMode="auto">
          <a:xfrm>
            <a:off x="395288" y="0"/>
            <a:ext cx="3059112" cy="27082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3083" name="Picture 7" descr="img3"/>
          <p:cNvPicPr>
            <a:picLocks noChangeAspect="1" noChangeArrowheads="1"/>
          </p:cNvPicPr>
          <p:nvPr/>
        </p:nvPicPr>
        <p:blipFill>
          <a:blip r:embed="rId7"/>
          <a:srcRect l="53693" t="57149" r="12288" b="7083"/>
          <a:stretch>
            <a:fillRect/>
          </a:stretch>
        </p:blipFill>
        <p:spPr bwMode="auto">
          <a:xfrm>
            <a:off x="179388" y="4221163"/>
            <a:ext cx="3671887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img3"/>
          <p:cNvPicPr>
            <a:picLocks noChangeAspect="1" noChangeArrowheads="1"/>
          </p:cNvPicPr>
          <p:nvPr/>
        </p:nvPicPr>
        <p:blipFill>
          <a:blip r:embed="rId2"/>
          <a:srcRect l="54102" t="11008" r="12331" b="48055"/>
          <a:stretch>
            <a:fillRect/>
          </a:stretch>
        </p:blipFill>
        <p:spPr bwMode="auto">
          <a:xfrm>
            <a:off x="395288" y="4149725"/>
            <a:ext cx="2592387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img3"/>
          <p:cNvPicPr>
            <a:picLocks noChangeAspect="1" noChangeArrowheads="1"/>
          </p:cNvPicPr>
          <p:nvPr/>
        </p:nvPicPr>
        <p:blipFill>
          <a:blip r:embed="rId2"/>
          <a:srcRect l="53693" t="57149" r="12288" b="7083"/>
          <a:stretch>
            <a:fillRect/>
          </a:stretch>
        </p:blipFill>
        <p:spPr bwMode="auto">
          <a:xfrm>
            <a:off x="971550" y="692150"/>
            <a:ext cx="32400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 descr="img3"/>
          <p:cNvPicPr>
            <a:picLocks noChangeAspect="1" noChangeArrowheads="1"/>
          </p:cNvPicPr>
          <p:nvPr/>
        </p:nvPicPr>
        <p:blipFill>
          <a:blip r:embed="rId2"/>
          <a:srcRect l="4739" t="11008" r="58330" b="48080"/>
          <a:stretch>
            <a:fillRect/>
          </a:stretch>
        </p:blipFill>
        <p:spPr bwMode="auto">
          <a:xfrm rot="-728716">
            <a:off x="5076825" y="620713"/>
            <a:ext cx="26574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3" descr="MC900111368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4005263"/>
            <a:ext cx="35274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7" descr="img3"/>
          <p:cNvPicPr>
            <a:picLocks noChangeAspect="1" noChangeArrowheads="1"/>
          </p:cNvPicPr>
          <p:nvPr/>
        </p:nvPicPr>
        <p:blipFill>
          <a:blip r:embed="rId2"/>
          <a:srcRect l="53693" t="57149" r="12288" b="7083"/>
          <a:stretch>
            <a:fillRect/>
          </a:stretch>
        </p:blipFill>
        <p:spPr bwMode="auto">
          <a:xfrm>
            <a:off x="971550" y="692150"/>
            <a:ext cx="3240088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9 (690x656, 214Kb)"/>
          <p:cNvPicPr>
            <a:picLocks noChangeAspect="1" noChangeArrowheads="1"/>
          </p:cNvPicPr>
          <p:nvPr/>
        </p:nvPicPr>
        <p:blipFill>
          <a:blip r:embed="rId2">
            <a:lum contrast="36000"/>
          </a:blip>
          <a:srcRect/>
          <a:stretch>
            <a:fillRect/>
          </a:stretch>
        </p:blipFill>
        <p:spPr bwMode="auto">
          <a:xfrm>
            <a:off x="5076825" y="3284538"/>
            <a:ext cx="3695700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10 (700x645, 182Kb)"/>
          <p:cNvPicPr>
            <a:picLocks noChangeAspect="1" noChangeArrowheads="1"/>
          </p:cNvPicPr>
          <p:nvPr/>
        </p:nvPicPr>
        <p:blipFill>
          <a:blip r:embed="rId3">
            <a:lum bright="18000" contrast="24000"/>
          </a:blip>
          <a:srcRect/>
          <a:stretch>
            <a:fillRect/>
          </a:stretch>
        </p:blipFill>
        <p:spPr bwMode="auto">
          <a:xfrm>
            <a:off x="5076825" y="260350"/>
            <a:ext cx="3743325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8" descr="11 (690x643, 227Kb)"/>
          <p:cNvPicPr>
            <a:picLocks noChangeAspect="1" noChangeArrowheads="1"/>
          </p:cNvPicPr>
          <p:nvPr/>
        </p:nvPicPr>
        <p:blipFill>
          <a:blip r:embed="rId4">
            <a:lum contrast="24000"/>
          </a:blip>
          <a:srcRect/>
          <a:stretch>
            <a:fillRect/>
          </a:stretch>
        </p:blipFill>
        <p:spPr bwMode="auto">
          <a:xfrm>
            <a:off x="250825" y="188913"/>
            <a:ext cx="345757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 descr="i?id=906599606-11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4149725"/>
            <a:ext cx="3313112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6 (684x657, 242Kb)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8B"/>
              </a:clrFrom>
              <a:clrTo>
                <a:srgbClr val="FFFF8B">
                  <a:alpha val="0"/>
                </a:srgbClr>
              </a:clrTo>
            </a:clrChange>
          </a:blip>
          <a:srcRect b="16194"/>
          <a:stretch>
            <a:fillRect/>
          </a:stretch>
        </p:blipFill>
        <p:spPr bwMode="auto">
          <a:xfrm>
            <a:off x="395288" y="3716338"/>
            <a:ext cx="302418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10" descr="4 (700x654, 191Kb)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D8C"/>
              </a:clrFrom>
              <a:clrTo>
                <a:srgbClr val="FFFD8C">
                  <a:alpha val="0"/>
                </a:srgbClr>
              </a:clrTo>
            </a:clrChange>
          </a:blip>
          <a:srcRect b="17484"/>
          <a:stretch>
            <a:fillRect/>
          </a:stretch>
        </p:blipFill>
        <p:spPr bwMode="auto">
          <a:xfrm>
            <a:off x="5148263" y="3573463"/>
            <a:ext cx="36004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 descr="img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13D83"/>
              </a:clrFrom>
              <a:clrTo>
                <a:srgbClr val="013D83">
                  <a:alpha val="0"/>
                </a:srgbClr>
              </a:clrTo>
            </a:clrChange>
          </a:blip>
          <a:srcRect l="53799" t="12363" r="12166" b="48582"/>
          <a:stretch>
            <a:fillRect/>
          </a:stretch>
        </p:blipFill>
        <p:spPr bwMode="auto">
          <a:xfrm>
            <a:off x="468313" y="333375"/>
            <a:ext cx="3095625" cy="29495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</p:pic>
      <p:pic>
        <p:nvPicPr>
          <p:cNvPr id="6153" name="Picture 9" descr="i?id=344000344-37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04813"/>
            <a:ext cx="3313113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7451725" y="476250"/>
            <a:ext cx="7207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Рисунок 2" descr="0_1f015_ba04a906_L.png"/>
          <p:cNvPicPr>
            <a:picLocks noChangeAspect="1"/>
          </p:cNvPicPr>
          <p:nvPr/>
        </p:nvPicPr>
        <p:blipFill>
          <a:blip r:embed="rId2"/>
          <a:srcRect l="3545" t="2867" r="7864" b="2521"/>
          <a:stretch>
            <a:fillRect/>
          </a:stretch>
        </p:blipFill>
        <p:spPr bwMode="auto">
          <a:xfrm>
            <a:off x="5076825" y="4076700"/>
            <a:ext cx="3571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9" descr="3030"/>
          <p:cNvPicPr>
            <a:picLocks noChangeAspect="1" noChangeArrowheads="1"/>
          </p:cNvPicPr>
          <p:nvPr/>
        </p:nvPicPr>
        <p:blipFill>
          <a:blip r:embed="rId3"/>
          <a:srcRect l="24173" t="40050" r="24062" b="11029"/>
          <a:stretch>
            <a:fillRect/>
          </a:stretch>
        </p:blipFill>
        <p:spPr bwMode="auto">
          <a:xfrm>
            <a:off x="1042988" y="3500438"/>
            <a:ext cx="3313112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i?id=576948070-43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620713"/>
            <a:ext cx="34194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0" descr="i?id=604948271-65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188" y="668338"/>
            <a:ext cx="34559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1"/>
          <p:cNvSpPr txBox="1">
            <a:spLocks noChangeArrowheads="1"/>
          </p:cNvSpPr>
          <p:nvPr/>
        </p:nvSpPr>
        <p:spPr bwMode="auto">
          <a:xfrm>
            <a:off x="7451725" y="4149725"/>
            <a:ext cx="1008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3600" dirty="0"/>
          </a:p>
        </p:txBody>
      </p:sp>
      <p:sp>
        <p:nvSpPr>
          <p:cNvPr id="8199" name="Text Box 12"/>
          <p:cNvSpPr txBox="1">
            <a:spLocks noChangeArrowheads="1"/>
          </p:cNvSpPr>
          <p:nvPr/>
        </p:nvSpPr>
        <p:spPr bwMode="auto">
          <a:xfrm>
            <a:off x="3779838" y="5516563"/>
            <a:ext cx="5762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4000"/>
          </a:p>
        </p:txBody>
      </p:sp>
      <p:sp>
        <p:nvSpPr>
          <p:cNvPr id="8200" name="Text Box 13"/>
          <p:cNvSpPr txBox="1">
            <a:spLocks noChangeArrowheads="1"/>
          </p:cNvSpPr>
          <p:nvPr/>
        </p:nvSpPr>
        <p:spPr bwMode="auto">
          <a:xfrm>
            <a:off x="900113" y="476250"/>
            <a:ext cx="5762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3200" dirty="0"/>
          </a:p>
        </p:txBody>
      </p:sp>
      <p:sp>
        <p:nvSpPr>
          <p:cNvPr id="8201" name="Text Box 14"/>
          <p:cNvSpPr txBox="1">
            <a:spLocks noChangeArrowheads="1"/>
          </p:cNvSpPr>
          <p:nvPr/>
        </p:nvSpPr>
        <p:spPr bwMode="auto">
          <a:xfrm>
            <a:off x="5148263" y="2708275"/>
            <a:ext cx="647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alt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55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Дидактическая игра «четвертый лишний» тема «Дикие животные»    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Дидактическая игра «четвертый лишний» тема «Дикие животные»  Лоншакова И.М. Бибина Л.А.   </dc:title>
  <dc:creator>Masha</dc:creator>
  <cp:lastModifiedBy>Masha</cp:lastModifiedBy>
  <cp:revision>4</cp:revision>
  <dcterms:created xsi:type="dcterms:W3CDTF">2014-12-22T16:06:53Z</dcterms:created>
  <dcterms:modified xsi:type="dcterms:W3CDTF">2014-12-22T16:14:38Z</dcterms:modified>
</cp:coreProperties>
</file>