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3" r:id="rId2"/>
    <p:sldId id="256" r:id="rId3"/>
    <p:sldId id="274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6" r:id="rId21"/>
    <p:sldId id="277" r:id="rId22"/>
    <p:sldId id="281" r:id="rId23"/>
    <p:sldId id="282" r:id="rId24"/>
    <p:sldId id="278" r:id="rId25"/>
    <p:sldId id="279" r:id="rId26"/>
    <p:sldId id="275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89EE7A-1E38-4CC8-9229-ACC706673E3F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8F5CA-481D-40F1-8CB1-F9FF41303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D6481-27B2-4EA8-9823-B7AA1C5B59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505B-3429-46BA-A6E9-2E65E1BADB8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07F8-E24B-4642-BFE3-BE35B6FD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DB42-621F-4330-AB94-C40283DF73E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695B-0040-4ABB-BC47-198517579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1C23-27DF-4C1A-A399-1768A1BA3DC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C656-9BEC-441C-842F-3FB7288B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1E55-9F3B-4FB7-82A7-3EAC3044D40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732A-0C3D-4D2B-A47D-FC1A5E644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F15A-74AA-4547-926C-841C9780590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5096-1466-43F9-A3F4-440316628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F0AE-05DB-4596-9150-99FB6E6DAAA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10BE-3B20-460F-BC29-2D0848CF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F8FF-68F7-48DF-94D2-E2F2D51FE8C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E888-D99C-4D54-BD31-4C03E71D4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9D49-53DF-4748-A4B3-41B4B93E9875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A10F-6BE4-4CFF-A07F-28F2367E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F2C0-0326-47E1-A85C-87988052236B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5FF4-4F26-4DDD-9721-55543905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EDFD-3EC7-47C2-A708-7AF2A2DE714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DA6F-F650-49AE-AB3B-EAB520B12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85DF-DF3D-40FF-A372-CE616C952C7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F41A-8880-433D-8461-420A49B44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5A4-283C-4C6E-9AB6-110CE3EE4EE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8610-703F-4D38-B7E9-D732B9D15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44ED2-7158-48B7-89D7-DD9D7E25526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928A1-6E7D-4DFF-A956-B0A5AB51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811213" y="692150"/>
            <a:ext cx="7577137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rebuchet MS" pitchFamily="34" charset="0"/>
              </a:rPr>
              <a:t>М</a:t>
            </a:r>
            <a:r>
              <a:rPr lang="ru-RU" sz="1800" dirty="0">
                <a:latin typeface="Arial" charset="0"/>
              </a:rPr>
              <a:t>БДОУ детский сад комбинированного вида </a:t>
            </a:r>
          </a:p>
          <a:p>
            <a:pPr algn="ctr"/>
            <a:r>
              <a:rPr lang="ru-RU" sz="1800" dirty="0">
                <a:latin typeface="Arial" charset="0"/>
              </a:rPr>
              <a:t>№3 «Ручеёк»</a:t>
            </a:r>
            <a:r>
              <a:rPr lang="ru-RU" sz="1800" dirty="0">
                <a:latin typeface="Trebuchet MS" pitchFamily="34" charset="0"/>
              </a:rPr>
              <a:t/>
            </a:r>
            <a:br>
              <a:rPr lang="ru-RU" sz="1800" dirty="0">
                <a:latin typeface="Trebuchet MS" pitchFamily="34" charset="0"/>
              </a:rPr>
            </a:br>
            <a:r>
              <a:rPr lang="ru-RU" sz="2800" dirty="0">
                <a:latin typeface="Trebuchet MS" pitchFamily="34" charset="0"/>
              </a:rPr>
              <a:t/>
            </a:r>
            <a:br>
              <a:rPr lang="ru-RU" sz="2800" dirty="0">
                <a:latin typeface="Trebuchet MS" pitchFamily="34" charset="0"/>
              </a:rPr>
            </a:br>
            <a:r>
              <a:rPr lang="ru-RU" dirty="0">
                <a:latin typeface="Arial" charset="0"/>
              </a:rPr>
              <a:t>Педагогическая гостиная</a:t>
            </a:r>
            <a:r>
              <a:rPr lang="ru-RU" sz="2800" dirty="0">
                <a:latin typeface="Trebuchet MS" pitchFamily="34" charset="0"/>
              </a:rPr>
              <a:t/>
            </a:r>
            <a:br>
              <a:rPr lang="ru-RU" sz="2800" dirty="0">
                <a:latin typeface="Trebuchet MS" pitchFamily="34" charset="0"/>
              </a:rPr>
            </a:br>
            <a:r>
              <a:rPr lang="ru-RU" sz="3600" b="1" dirty="0">
                <a:solidFill>
                  <a:srgbClr val="073C65"/>
                </a:solidFill>
                <a:latin typeface="Trebuchet MS" pitchFamily="34" charset="0"/>
              </a:rPr>
              <a:t>«Презентация ФГОС дошкольного образования»</a:t>
            </a:r>
            <a:r>
              <a:rPr lang="ru-RU" sz="2800" b="1" dirty="0">
                <a:solidFill>
                  <a:srgbClr val="073C65"/>
                </a:solidFill>
                <a:latin typeface="Trebuchet MS" pitchFamily="34" charset="0"/>
              </a:rPr>
              <a:t/>
            </a:r>
            <a:br>
              <a:rPr lang="ru-RU" sz="2800" b="1" dirty="0">
                <a:solidFill>
                  <a:srgbClr val="073C65"/>
                </a:solidFill>
                <a:latin typeface="Trebuchet MS" pitchFamily="34" charset="0"/>
              </a:rPr>
            </a:br>
            <a:endParaRPr lang="ru-RU" sz="2800" b="1" dirty="0">
              <a:solidFill>
                <a:srgbClr val="073C65"/>
              </a:solidFill>
              <a:latin typeface="Arial" charset="0"/>
            </a:endParaRPr>
          </a:p>
          <a:p>
            <a:pPr algn="ctr"/>
            <a:r>
              <a:rPr lang="ru-RU" sz="2800" b="1" dirty="0">
                <a:solidFill>
                  <a:srgbClr val="073C65"/>
                </a:solidFill>
                <a:latin typeface="Arial" charset="0"/>
              </a:rPr>
              <a:t>Воспитатель гр.7 </a:t>
            </a:r>
          </a:p>
          <a:p>
            <a:pPr algn="ctr"/>
            <a:r>
              <a:rPr lang="ru-RU" sz="2800" b="1" dirty="0">
                <a:solidFill>
                  <a:srgbClr val="073C65"/>
                </a:solidFill>
                <a:latin typeface="Arial" charset="0"/>
              </a:rPr>
              <a:t>Веселова М.В.</a:t>
            </a:r>
            <a:endParaRPr lang="ru-RU" sz="1800" dirty="0">
              <a:latin typeface="Arial" charset="0"/>
            </a:endParaRPr>
          </a:p>
          <a:p>
            <a:pPr algn="ctr"/>
            <a:r>
              <a:rPr lang="ru-RU" sz="1800" dirty="0">
                <a:latin typeface="Trebuchet MS" pitchFamily="34" charset="0"/>
              </a:rPr>
              <a:t/>
            </a:r>
            <a:br>
              <a:rPr lang="ru-RU" sz="1800" dirty="0">
                <a:latin typeface="Trebuchet MS" pitchFamily="34" charset="0"/>
              </a:rPr>
            </a:br>
            <a:r>
              <a:rPr lang="ru-RU" sz="1800" dirty="0">
                <a:latin typeface="Arial" charset="0"/>
              </a:rPr>
              <a:t>г.о.г. Выкса, январь</a:t>
            </a:r>
            <a:r>
              <a:rPr lang="ru-RU" sz="1800" dirty="0">
                <a:latin typeface="Trebuchet MS" pitchFamily="34" charset="0"/>
              </a:rPr>
              <a:t> </a:t>
            </a:r>
            <a:r>
              <a:rPr lang="ru-RU" sz="1800" dirty="0" smtClean="0">
                <a:latin typeface="Trebuchet MS" pitchFamily="34" charset="0"/>
              </a:rPr>
              <a:t>201</a:t>
            </a:r>
            <a:r>
              <a:rPr lang="en-US" sz="1800" dirty="0" smtClean="0">
                <a:latin typeface="Arial" charset="0"/>
              </a:rPr>
              <a:t>5</a:t>
            </a:r>
            <a:endParaRPr lang="ru-RU" sz="1800" dirty="0">
              <a:latin typeface="Arial" charset="0"/>
            </a:endParaRPr>
          </a:p>
          <a:p>
            <a:pPr algn="ctr"/>
            <a:endParaRPr lang="ru-RU" sz="1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59621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Речь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4581525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Монолог взрослого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363" y="4581525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Общение взрослого и детей</a:t>
            </a:r>
          </a:p>
        </p:txBody>
      </p:sp>
      <p:pic>
        <p:nvPicPr>
          <p:cNvPr id="25604" name="Picture 2" descr="D:\род.собр\фото собрания\воспит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765175"/>
            <a:ext cx="302418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0872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Модель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46529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Аналог классно-урочной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4581525"/>
            <a:ext cx="3348037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Совместная деятельность взрослого и детей</a:t>
            </a:r>
          </a:p>
        </p:txBody>
      </p:sp>
      <p:pic>
        <p:nvPicPr>
          <p:cNvPr id="26628" name="Picture 3" descr="D:\род.собр\фото собрания\воспит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773238"/>
            <a:ext cx="31686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D:\род.собр\фото собрания\воспит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773238"/>
            <a:ext cx="31686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Основной принцип организации содержания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46529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Предметный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4652963"/>
            <a:ext cx="3348037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Смысловой (темы, проекты, проблемы, события и др.)</a:t>
            </a:r>
          </a:p>
        </p:txBody>
      </p:sp>
      <p:pic>
        <p:nvPicPr>
          <p:cNvPr id="27652" name="Picture 2" descr="D:\род.собр\фото собрания\девочка с косичк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14843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Основные принципы реализации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2852738"/>
            <a:ext cx="3346450" cy="3475037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Дифференциация: содержание дошкольного образования расчленено (дифференцировано0 на отдельные предметы, аналогичные школьным, - ознакомление с окружающим миром, формирование элементарных  математических представлений, развитие речи, рисование, лепка, аппликация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19700" y="1196975"/>
            <a:ext cx="3346450" cy="34750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accent6"/>
                </a:solidFill>
              </a:rPr>
              <a:t>Интеграция. Дифференцированное для взрослых на уровне нормативных и программно-методических документов содержание дошкольного образования реализуется как интегративное в реальном образовательном процессе. Содержание дошкольного образования представлено как социально и личностно значимые для дошкольников темы, реализуемые в различных видах детской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Основное средство реализации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3213100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Методики как набор предписаний, требующих точного исполнения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3800" y="3141663"/>
            <a:ext cx="3346450" cy="347345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Технологии как некий алгоритм действий взрослого, допускающий творчество всех субъектов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Преобладающие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988" y="3573463"/>
            <a:ext cx="3348037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Словесные, объяснительные, носящие репродуктивный характер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825" y="35734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Поискового, проблемного характера</a:t>
            </a:r>
          </a:p>
        </p:txBody>
      </p:sp>
      <p:pic>
        <p:nvPicPr>
          <p:cNvPr id="30724" name="Picture 2" descr="D:\род.собр\фото собрания\с пылесос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25" y="1052513"/>
            <a:ext cx="3201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Основной путь и характер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1989138"/>
            <a:ext cx="3346450" cy="3475037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Многократное повторение (натаскивание), подражание, имитация, следование образцам. Преобладает овладение операционной стороной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363" y="2997200"/>
            <a:ext cx="3346450" cy="34750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Естественное усвоение. Преобладает развитие смыслов, мотивов, целеполагания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Основные формы организации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44370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Фронтальные (групповые), сочетаемые с подгрупповыми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индивидуальными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07000" y="4508500"/>
            <a:ext cx="3346450" cy="34750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smtClean="0">
                <a:solidFill>
                  <a:srgbClr val="F14124"/>
                </a:solidFill>
                <a:latin typeface="Arial" charset="0"/>
              </a:rPr>
              <a:t>Индивидуальные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solidFill>
                  <a:srgbClr val="F14124"/>
                </a:solidFill>
                <a:latin typeface="Arial" charset="0"/>
              </a:rPr>
              <a:t>В парах,микрогруппы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solidFill>
                  <a:srgbClr val="F14124"/>
                </a:solidFill>
                <a:latin typeface="Arial" charset="0"/>
              </a:rPr>
              <a:t>Подгрупповые, соче-таемые с групповы-ми</a:t>
            </a:r>
          </a:p>
        </p:txBody>
      </p:sp>
      <p:pic>
        <p:nvPicPr>
          <p:cNvPr id="32772" name="Picture 2" descr="D:\род.собр\фото собрания\де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1952625"/>
            <a:ext cx="396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Степень </a:t>
            </a:r>
            <a:r>
              <a:rPr lang="ru-RU" dirty="0" err="1">
                <a:effectLst/>
              </a:rPr>
              <a:t>регламенти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рованности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620713"/>
            <a:ext cx="3346450" cy="3475037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Очень высокая: образовательный процесс жёстко регламентирован по времени, содержанию и формам логикой изучаемых учебных предметов, а также определяемых данной логикой планов образовательной деятельности, конспектов учебных занятий, сценариев и т.п. любые «отступления» квалифицируются как недостатки образовательного процесса, в том числе обусловленные учётом потребностей и интересов детей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825" y="2997200"/>
            <a:ext cx="3346450" cy="3475038"/>
          </a:xfr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/>
                </a:solidFill>
              </a:rPr>
              <a:t>Низкая. Регламентация образовательного процесса существует, но он организован достаточно гибко. Поощряя «отступления» взрослого от планов, конспектов и </a:t>
            </a:r>
            <a:r>
              <a:rPr lang="ru-RU" dirty="0" err="1">
                <a:solidFill>
                  <a:schemeClr val="accent6"/>
                </a:solidFill>
              </a:rPr>
              <a:t>т.д.в</a:t>
            </a:r>
            <a:r>
              <a:rPr lang="ru-RU" dirty="0">
                <a:solidFill>
                  <a:schemeClr val="accent6"/>
                </a:solidFill>
              </a:rPr>
              <a:t> соответствии с потребностями и интересами детей, актуальной ситуацией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Организация пространства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981075"/>
            <a:ext cx="3346450" cy="34750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Взрослый над детьми и (или) напротив них: занимает типично «учительское» место, появляется для оказания помощи, контроля и оценки детских работ. Дети, как правило, не перемещаются в пространстве для поддержания дисциплины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59338" y="1844675"/>
            <a:ext cx="3348037" cy="34750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solidFill>
                  <a:schemeClr val="accent6"/>
                </a:solidFill>
              </a:rPr>
              <a:t>Взрослый вместе с детьми участвует в какой-либо деятельности. Его позиция в пространстве определяется её характером. Может, например, в ходе продуктивной деятельности вместе с детьми сидеть за общим столом и выполнять свою часть коллективной работы, оказывая при необходимости помощь детям как старший партнёр. Дети могут перемещаться в пространстве в рамках осуществления деятельности (спрашивать, советоваться, договариваться, </a:t>
            </a:r>
            <a:r>
              <a:rPr lang="ru-RU" sz="1600" dirty="0" smtClean="0">
                <a:solidFill>
                  <a:schemeClr val="accent6"/>
                </a:solidFill>
              </a:rPr>
              <a:t>распределяться)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ФГОС и ООП ДОУ «Ручеёк»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172" y="470322"/>
            <a:ext cx="7175351" cy="1793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ПРИНЦИПОВ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 ПРОГРАММЫ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  <a:b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 descr="D:\род.собр\фото собрания\ltn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4437063"/>
            <a:ext cx="2659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/>
          </p:cNvSpPr>
          <p:nvPr>
            <p:ph type="ctrTitle"/>
          </p:nvPr>
        </p:nvSpPr>
        <p:spPr bwMode="auto">
          <a:xfrm>
            <a:off x="827088" y="260350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  <a:t>Новшества проекта программы «Радуга», предлагаемые авторским коллективом</a:t>
            </a:r>
            <a:b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80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5842" name="Rectangle 10"/>
          <p:cNvSpPr>
            <a:spLocks noGrp="1"/>
          </p:cNvSpPr>
          <p:nvPr>
            <p:ph type="subTitle" idx="1"/>
          </p:nvPr>
        </p:nvSpPr>
        <p:spPr>
          <a:xfrm>
            <a:off x="395288" y="981075"/>
            <a:ext cx="8497887" cy="5400675"/>
          </a:xfrm>
        </p:spPr>
        <p:txBody>
          <a:bodyPr/>
          <a:lstStyle/>
          <a:p>
            <a:pPr marL="46038" algn="l" eaLnBrk="1" hangingPunct="1"/>
            <a:endParaRPr lang="ru-RU" sz="1800" b="1" smtClean="0">
              <a:latin typeface="Times New Roman" pitchFamily="18" charset="0"/>
            </a:endParaRP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Педагоги развивают традиции «Календарь жизни группы», </a:t>
            </a:r>
          </a:p>
          <a:p>
            <a:pPr marL="46038" algn="l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</a:rPr>
              <a:t>«Встречи с интересными людьми»; </a:t>
            </a: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Используют познавательные рассказы воспитателя «Знаете ли вы?», сказки (воспитатель начинает, а дети продолжают)</a:t>
            </a: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 Создают и пополняют коллекции (предметные, информационные, тематические) </a:t>
            </a: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Продолжают использовать инновационные интерактивные обучающие средства, развивающие компьютерные игры. </a:t>
            </a: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Традиции «Наши гости», «Наши славные дела» (старшие дети учат младших новым играм)</a:t>
            </a:r>
            <a:r>
              <a:rPr lang="ru-RU" sz="1800" smtClean="0">
                <a:latin typeface="Arial" charset="0"/>
              </a:rPr>
              <a:t> </a:t>
            </a:r>
          </a:p>
          <a:p>
            <a:pPr marL="46038" algn="l" eaLnBrk="1" hangingPunct="1">
              <a:buFontTx/>
              <a:buChar char="-"/>
            </a:pPr>
            <a:r>
              <a:rPr lang="ru-RU" sz="1800" smtClean="0">
                <a:latin typeface="Times New Roman" pitchFamily="18" charset="0"/>
              </a:rPr>
              <a:t>Продолжают традицию «Вечерний круг»(итоги дня, обмен впечатлениями, эмоци-ями) </a:t>
            </a:r>
          </a:p>
          <a:p>
            <a:pPr marL="46038" algn="l" eaLnBrk="1" hangingPunct="1">
              <a:buFontTx/>
              <a:buNone/>
            </a:pPr>
            <a:endParaRPr lang="ru-RU" sz="1800" smtClean="0">
              <a:latin typeface="Times New Roman" pitchFamily="18" charset="0"/>
            </a:endParaRPr>
          </a:p>
          <a:p>
            <a:pPr marL="46038" algn="l" eaLnBrk="1" hangingPunct="1">
              <a:buFontTx/>
              <a:buNone/>
            </a:pP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1403350" y="26035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  <a:effectLst/>
                <a:latin typeface="Times New Roman" pitchFamily="18" charset="0"/>
              </a:rPr>
              <a:t>Формы организации детей</a:t>
            </a:r>
          </a:p>
        </p:txBody>
      </p:sp>
      <p:sp>
        <p:nvSpPr>
          <p:cNvPr id="3686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250825" y="1052513"/>
            <a:ext cx="3916363" cy="5545137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</a:rPr>
              <a:t>Были и используем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Фронтальная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Подгрупповая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Индивидуальная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</a:rPr>
              <a:t>Средства: (материал, условия)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Наглядность(картинки,иллюстрации)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Дидактический материал, школьные принадлежности, мультимедиа, демонстрационный и раздаточный материал.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</a:rPr>
              <a:t>Способы :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(методы)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Словесные, наглядные, практические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(Игровой, проблемные ситуации, поисковые вопросы, беседы, рассматривание картин, индивиду-альный подход и т.д.)</a:t>
            </a:r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smtClean="0"/>
          </a:p>
        </p:txBody>
      </p:sp>
      <p:sp>
        <p:nvSpPr>
          <p:cNvPr id="3686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787900" y="1052513"/>
            <a:ext cx="4105275" cy="5545137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</a:rPr>
              <a:t>Предлагаем на сегодняшний день</a:t>
            </a:r>
            <a:r>
              <a:rPr lang="ru-RU" sz="2000" b="1" smtClean="0"/>
              <a:t> </a:t>
            </a: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Индивидуальная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В парах, микрогруппы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Подгрупповая, фронтальная </a:t>
            </a: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Интерактивные средства обучения </a:t>
            </a: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ru-RU" sz="1800" smtClean="0">
                <a:latin typeface="Times New Roman" pitchFamily="18" charset="0"/>
              </a:rPr>
              <a:t>Игровой, партнёрский способ общения с ребёнком </a:t>
            </a:r>
          </a:p>
          <a:p>
            <a:pPr algn="ctr" eaLnBrk="1" hangingPunct="1">
              <a:buFont typeface="Georgia" pitchFamily="18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algn="ctr" eaLnBrk="1" hangingPunct="1">
              <a:buFont typeface="Georgia" pitchFamily="18" charset="0"/>
              <a:buNone/>
            </a:pPr>
            <a:endParaRPr lang="ru-RU" sz="2000" b="1" smtClean="0"/>
          </a:p>
          <a:p>
            <a:pPr algn="ctr" eaLnBrk="1" hangingPunct="1">
              <a:buFont typeface="Georgia" pitchFamily="18" charset="0"/>
              <a:buNone/>
            </a:pPr>
            <a:endParaRPr lang="ru-RU" sz="2000" b="1" smtClean="0"/>
          </a:p>
          <a:p>
            <a:pPr eaLnBrk="1" hangingPunct="1">
              <a:buFont typeface="Georgia" pitchFamily="18" charset="0"/>
              <a:buNone/>
            </a:pPr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  <a:p>
            <a:pPr algn="ctr" eaLnBrk="1" hangingPunct="1"/>
            <a:endParaRPr lang="ru-RU" sz="2000" b="1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Перспектива работы с детьми 6-7 лет с учётом требований ФГОС</a:t>
            </a:r>
          </a:p>
        </p:txBody>
      </p:sp>
      <p:sp>
        <p:nvSpPr>
          <p:cNvPr id="3789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79388" y="1484313"/>
            <a:ext cx="4537075" cy="51847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День сегодняшний </a:t>
            </a:r>
          </a:p>
          <a:p>
            <a:pPr algn="ctr">
              <a:lnSpc>
                <a:spcPct val="9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smtClean="0">
                <a:latin typeface="Times New Roman" pitchFamily="18" charset="0"/>
              </a:rPr>
              <a:t>- «</a:t>
            </a:r>
            <a:r>
              <a:rPr lang="ru-RU" sz="2000" smtClean="0">
                <a:latin typeface="Times New Roman" pitchFamily="18" charset="0"/>
              </a:rPr>
              <a:t>Утренний круг»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Тематические дни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Участие родителей в воспитательно – образовательной работе ДОУ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3789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859338" y="1484313"/>
            <a:ext cx="4105275" cy="5184775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</a:rPr>
              <a:t>Перспектива завтрашнего дня </a:t>
            </a:r>
          </a:p>
          <a:p>
            <a:pPr algn="ctr">
              <a:buFont typeface="Georgia" pitchFamily="18" charset="0"/>
              <a:buNone/>
            </a:pPr>
            <a:r>
              <a:rPr lang="ru-RU" sz="2000" b="1" smtClean="0">
                <a:latin typeface="Times New Roman" pitchFamily="18" charset="0"/>
              </a:rPr>
              <a:t>Внедрение традиций: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«Вечерний круг»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«Календарь жизни группы» </a:t>
            </a:r>
          </a:p>
          <a:p>
            <a:pPr>
              <a:buFontTx/>
              <a:buChar char="-"/>
            </a:pPr>
            <a:r>
              <a:rPr lang="ru-RU" sz="2000" smtClean="0">
                <a:latin typeface="Times New Roman" pitchFamily="18" charset="0"/>
              </a:rPr>
              <a:t>«Наши славные дела» </a:t>
            </a:r>
          </a:p>
          <a:p>
            <a:pPr algn="ctr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Совершенствование м/т базы: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</a:rPr>
              <a:t>- Интерактивные обучающие сред- ства на каждую группу (интерактивные доски, компью-теры в группы)  </a:t>
            </a:r>
            <a:r>
              <a:rPr lang="ru-RU" sz="2400" b="1" smtClean="0">
                <a:latin typeface="Times New Roman" pitchFamily="18" charset="0"/>
              </a:rPr>
              <a:t> </a:t>
            </a:r>
          </a:p>
          <a:p>
            <a:pPr algn="ctr">
              <a:buFont typeface="Georgia" pitchFamily="18" charset="0"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7895" name="Picture 2" descr="D:\род.собр\фото собрания\воспит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860800"/>
            <a:ext cx="302418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1476375" y="260350"/>
            <a:ext cx="6511925" cy="151288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</a:rPr>
              <a:t>Перспектива работы с детьми </a:t>
            </a:r>
            <a:b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</a:rPr>
              <a:t>(продолжение)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50825" y="2133600"/>
            <a:ext cx="8713788" cy="4535488"/>
          </a:xfrm>
          <a:prstGeom prst="rect">
            <a:avLst/>
          </a:prstGeom>
        </p:spPr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Рекомендуем включить в работу: 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</a:rPr>
              <a:t>«Групповую почту» (мотивация) (сделать почтовый ящик группы) </a:t>
            </a:r>
          </a:p>
          <a:p>
            <a:pPr>
              <a:buFontTx/>
              <a:buChar char="-"/>
            </a:pPr>
            <a:r>
              <a:rPr lang="ru-RU" smtClean="0">
                <a:latin typeface="Times New Roman" pitchFamily="18" charset="0"/>
              </a:rPr>
              <a:t>«Знаете ли вы?» (рассказы и сказки воспитателя, 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</a:rPr>
              <a:t>которые продолжают дети, записывать 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</a:rPr>
              <a:t>их на аудиозапись) 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</a:rPr>
              <a:t>Т.о. будет копиться  аудио картотека </a:t>
            </a:r>
          </a:p>
          <a:p>
            <a:pPr>
              <a:buFontTx/>
              <a:buNone/>
            </a:pPr>
            <a:r>
              <a:rPr lang="ru-RU" smtClean="0">
                <a:latin typeface="Times New Roman" pitchFamily="18" charset="0"/>
              </a:rPr>
              <a:t>творческих рассказов и сказок детей. </a:t>
            </a:r>
          </a:p>
          <a:p>
            <a:pPr>
              <a:buFontTx/>
              <a:buChar char="-"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46085" name="Picture 2" descr="D:\род.собр\фото собрания\воспит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3500438"/>
            <a:ext cx="30241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</a:rPr>
              <a:t>Технологии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1412875"/>
            <a:ext cx="8640762" cy="496887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Здоровьесберегающие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ИКТ- технологии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Проектной деятельности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Игровые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Исследовательские </a:t>
            </a:r>
          </a:p>
          <a:p>
            <a:pPr eaLnBrk="1" hangingPunct="1"/>
            <a:r>
              <a:rPr lang="ru-RU" smtClean="0">
                <a:latin typeface="Times New Roman" pitchFamily="18" charset="0"/>
              </a:rPr>
              <a:t>Личностно – ориентированные </a:t>
            </a:r>
          </a:p>
        </p:txBody>
      </p:sp>
      <p:pic>
        <p:nvPicPr>
          <p:cNvPr id="38915" name="Picture 5" descr="МБДОУ Детский сад 48 &quot;Белочка&quot; - Давайте поиграем?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908050"/>
            <a:ext cx="45370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971550" y="549275"/>
            <a:ext cx="6511925" cy="40322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Каждый педагог – </a:t>
            </a:r>
            <a:r>
              <a:rPr lang="ru-RU" sz="24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творец технологии, даже если имеет дело с заимствованиями. Созда-ние технологии невозможно без творчества. </a:t>
            </a:r>
            <a:br>
              <a:rPr lang="ru-RU" sz="2400" b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Для педагога, научившемся работать на тех-нологическом уровне, всегда будет главным ориентиром познавательный процесс в его развивающемся состоянии. </a:t>
            </a:r>
            <a:endParaRPr lang="ru-RU" sz="240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9938" name="Picture 8" descr="20880325497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713" y="3141663"/>
            <a:ext cx="6985000" cy="34750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288" y="620713"/>
            <a:ext cx="8353425" cy="14589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4000" b="1" smtClean="0">
                <a:latin typeface="Times New Roman" pitchFamily="18" charset="0"/>
              </a:rPr>
              <a:t>Детство в наших руках, поэтому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4000" b="1" smtClean="0">
                <a:latin typeface="Times New Roman" pitchFamily="18" charset="0"/>
              </a:rPr>
              <a:t>их нельзя опускать!</a:t>
            </a:r>
          </a:p>
        </p:txBody>
      </p:sp>
      <p:pic>
        <p:nvPicPr>
          <p:cNvPr id="40962" name="Picture 6" descr="Блоги ПОЛИТИКУ нет: новости, политика, народовластие. Проект ЭДЕ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844675"/>
            <a:ext cx="67691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47625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41986" name="Picture 5" descr="Сценарии нового года 2013 для детского сада ясли. - 4 May 2013 - Blog - Mql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1268413"/>
            <a:ext cx="611981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Характеристика образовательного процесса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1042988" y="3390900"/>
            <a:ext cx="3348037" cy="34750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568D11"/>
                </a:solidFill>
              </a:rPr>
              <a:t>Традиционная образовательная программа</a:t>
            </a:r>
            <a:r>
              <a:rPr lang="ru-RU" sz="2400" smtClean="0">
                <a:solidFill>
                  <a:srgbClr val="568D11"/>
                </a:solidFill>
                <a:latin typeface="Arial" charset="0"/>
              </a:rPr>
              <a:t> ООП ДОУ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263" y="33829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292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Ценностная 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088" y="4292600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Общечеловеческие ценности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7900" y="4292600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Общечеловеческие ценности и толерантность</a:t>
            </a:r>
          </a:p>
        </p:txBody>
      </p:sp>
      <p:pic>
        <p:nvPicPr>
          <p:cNvPr id="19460" name="Picture 2" descr="D:\род.собр\фото собрания\дети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404813"/>
            <a:ext cx="32273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Целевая направленность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3403600"/>
            <a:ext cx="3346450" cy="34734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Формирование определённых знаний, умений и навыков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363" y="3382963"/>
            <a:ext cx="3346450" cy="3475037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Формирование личности. Обучение, которое ведёт за собой развитие ребёнка.</a:t>
            </a:r>
          </a:p>
        </p:txBody>
      </p:sp>
      <p:pic>
        <p:nvPicPr>
          <p:cNvPr id="20484" name="Picture 2" descr="D:\род.собр\фото собрания\дети в песочниц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549275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6051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650" y="3933825"/>
            <a:ext cx="3346450" cy="34734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«среднего» ребёнка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3800" y="3933825"/>
            <a:ext cx="3346450" cy="3473450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Личностная, учитывающая индивидуальные особенности каждого ребёнка.</a:t>
            </a:r>
          </a:p>
        </p:txBody>
      </p:sp>
      <p:pic>
        <p:nvPicPr>
          <p:cNvPr id="21508" name="Picture 2" descr="D:\род.собр\фото собрания\с белко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7038" y="520700"/>
            <a:ext cx="3524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Обязательность участия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9100" y="3573463"/>
            <a:ext cx="3346450" cy="3475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Обязательно для всех детей; у них нет выбора.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463" y="3644900"/>
            <a:ext cx="334645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Желательно, но необязательно. Есть выбор: участвовать в совместной со взрослыми деятельности или заниматься другой деятельностью.</a:t>
            </a:r>
          </a:p>
        </p:txBody>
      </p:sp>
      <p:pic>
        <p:nvPicPr>
          <p:cNvPr id="22532" name="Picture 2" descr="D:\род.собр\фото собрания\дети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54927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род.собр\фото собрания\дети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54927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Основные мотивы участия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2924175"/>
            <a:ext cx="3346450" cy="3475038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Авторитарный подход взрослого. Сужение спектра смыслов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2997200"/>
            <a:ext cx="3348037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Интерес ребёнка. Обогащение смыслов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effectLst/>
              </a:rPr>
              <a:t>Стиль поведения взрослого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3933825"/>
            <a:ext cx="3346450" cy="34734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Руководящий, императивный, назидательный (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дети–подчинённые)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463" y="3933825"/>
            <a:ext cx="3346450" cy="34734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6"/>
                </a:solidFill>
              </a:rPr>
              <a:t>Демократический, уважительный (дети – собеседники и </a:t>
            </a:r>
            <a:r>
              <a:rPr lang="ru-RU" sz="2400" dirty="0" smtClean="0">
                <a:solidFill>
                  <a:schemeClr val="accent6"/>
                </a:solidFill>
              </a:rPr>
              <a:t>партнёры)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24580" name="Picture 2" descr="D:\род.собр\фото собрания\воспитатель с деть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08050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D:\род.собр\фото собрания\воспитатель с деть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08050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D:\род.собр\фото собрания\воспитатель с деть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08050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480</TotalTime>
  <Words>902</Words>
  <Application>Microsoft Office PowerPoint</Application>
  <PresentationFormat>Экран (4:3)</PresentationFormat>
  <Paragraphs>152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СРАВНИТЕЛЬНЫЙ АНАЛИЗ  ПРИНЦИПОВ ТРАДИЦИОННОЙ  ПРОГРАММЫ  И  ФГОС ДОШКОЛЬНОГО ОБРАЗОВАНИЯ </vt:lpstr>
      <vt:lpstr>Характеристика образовательного процесса</vt:lpstr>
      <vt:lpstr>Ценностная ориентация</vt:lpstr>
      <vt:lpstr>Целевая направленность</vt:lpstr>
      <vt:lpstr>Ориентация</vt:lpstr>
      <vt:lpstr>Обязательность участия детей</vt:lpstr>
      <vt:lpstr>Основные мотивы участия детей</vt:lpstr>
      <vt:lpstr>Стиль поведения взрослого</vt:lpstr>
      <vt:lpstr>Речь участников</vt:lpstr>
      <vt:lpstr>Модель организации</vt:lpstr>
      <vt:lpstr>Основной принцип организации содержания образования</vt:lpstr>
      <vt:lpstr>Основные принципы реализации содержания</vt:lpstr>
      <vt:lpstr>Основное средство реализации содержания</vt:lpstr>
      <vt:lpstr>Преобладающие методы</vt:lpstr>
      <vt:lpstr>Основной путь и характер образования</vt:lpstr>
      <vt:lpstr>Основные формы организации детей</vt:lpstr>
      <vt:lpstr>Степень регламенти- рованности</vt:lpstr>
      <vt:lpstr>Организация пространства</vt:lpstr>
      <vt:lpstr>Новшества проекта программы «Радуга», предлагаемые авторским коллективом  </vt:lpstr>
      <vt:lpstr>Формы организации детей</vt:lpstr>
      <vt:lpstr>Перспектива работы с детьми 6-7 лет с учётом требований ФГОС</vt:lpstr>
      <vt:lpstr>Перспектива работы с детьми  (продолжение)</vt:lpstr>
      <vt:lpstr>Технологии</vt:lpstr>
      <vt:lpstr>Каждый педагог – творец технологии, даже если имеет дело с заимствованиями. Созда-ние технологии невозможно без творчества.  Для педагога, научившемся работать на тех-нологическом уровне, всегда будет главным ориентиром познавательный процесс в его развивающемся состоянии. 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ПРИНЦИПОВ ТРАДИЦИОННОЙ  ПРОГРАММЫ И ФГОС ДОШКОЛЬНОГО ОБРАЗОВАНИЯ </dc:title>
  <dc:creator>Лариса</dc:creator>
  <cp:lastModifiedBy>Кирилл</cp:lastModifiedBy>
  <cp:revision>20</cp:revision>
  <dcterms:created xsi:type="dcterms:W3CDTF">2014-01-20T17:26:56Z</dcterms:created>
  <dcterms:modified xsi:type="dcterms:W3CDTF">2015-01-21T17:34:48Z</dcterms:modified>
</cp:coreProperties>
</file>