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760434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chemeClr val="lt1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chemeClr val="lt1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chemeClr val="lt1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D8FB"/>
            </a:gs>
            <a:gs pos="40000">
              <a:srgbClr val="AED1FB"/>
            </a:gs>
            <a:gs pos="100000">
              <a:srgbClr val="00214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lt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lt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lt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lt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79511" y="116631"/>
            <a:ext cx="8712967" cy="6408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9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Проект</a:t>
            </a:r>
            <a:br>
              <a:rPr lang="ru-RU" sz="29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9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Тема: </a:t>
            </a:r>
            <a:r>
              <a:rPr lang="ru-RU" sz="29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 Зима, зимние забавы»</a:t>
            </a:r>
            <a:br>
              <a:rPr lang="ru-RU" sz="29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9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Выполнила:</a:t>
            </a:r>
            <a:r>
              <a:rPr lang="ru-RU" sz="29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9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9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Кочанова</a:t>
            </a:r>
            <a:r>
              <a:rPr lang="ru-RU" sz="29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Алёна Анатольевна</a:t>
            </a:r>
            <a:r>
              <a:rPr lang="ru-RU" sz="29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9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9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9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25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325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-316050" y="2839788"/>
            <a:ext cx="4540559" cy="340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656941" y="2255369"/>
            <a:ext cx="5382008" cy="4197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7020271" y="1916832"/>
            <a:ext cx="1800199" cy="2448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Рисуем снежинки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9511" y="188640"/>
            <a:ext cx="3308184" cy="2481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79511" y="188640"/>
            <a:ext cx="3308185" cy="248113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779912" y="188640"/>
            <a:ext cx="3264363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51519" y="2780927"/>
            <a:ext cx="4968552" cy="3726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364087" y="3501007"/>
            <a:ext cx="3779911" cy="3139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Цели и задачи: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Обучение умению правильно и аккуратно использовать краски, обмакивать в них кончик кисточки.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Обучение умению правильно держать кисточку, проводить прямые линии, рисовать точки.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Развитие мелкой моторики.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Развитие речи.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Ознакомление с окружающим миром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7452320" y="0"/>
            <a:ext cx="1440160" cy="19168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Лепим снеговика из </a:t>
            </a:r>
            <a:r>
              <a:rPr lang="ru-RU"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пластилина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6780445" y="1940634"/>
            <a:ext cx="2494682" cy="187101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 rot="5400000">
            <a:off x="6780445" y="1940635"/>
            <a:ext cx="2494682" cy="1871011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65786" y="286060"/>
            <a:ext cx="3227851" cy="242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27516" y="2852935"/>
            <a:ext cx="5352595" cy="401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3779912" y="260647"/>
            <a:ext cx="3227851" cy="242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5724128" y="4149080"/>
            <a:ext cx="3240359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Цели и задачи: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Научить детей действовать по поэтапному показу- скатывать шарики из пластилина и соединять их  друг с другом.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Формировать интерес к работе с пластилином.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Развивать мелкую моторику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горки наперегонки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ru-RU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Подвижная игра «Кто быстрее»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lt1"/>
              </a:buClr>
              <a:buSzPct val="100000"/>
              <a:buFont typeface="Calibri"/>
              <a:buChar char="•"/>
            </a:pPr>
            <a:r>
              <a:rPr lang="ru-RU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Дети делятся на две команды , в каждой команде игроки встают друг за другом. Для каждой команды воспитатель рисует два круга - это финиш. По сигналу воспитателя начинается игра: игроку надо добежать до горки,  скатиться с нее и добежать до финиша, только тогда движение может начинать следующий игрок.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горки наперегонки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-431678" y="2044070"/>
            <a:ext cx="5465581" cy="409918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 rot="5400000">
            <a:off x="-431678" y="2044069"/>
            <a:ext cx="5465580" cy="4099186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5400000">
            <a:off x="3763401" y="2012843"/>
            <a:ext cx="5376598" cy="403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79511" y="116631"/>
            <a:ext cx="8507288" cy="6552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4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Зимние приметы</a:t>
            </a:r>
          </a:p>
          <a:p>
            <a:pPr marL="0" marR="0" lvl="0" indent="0" algn="ctr" rtl="0">
              <a:spcBef>
                <a:spcPts val="560"/>
              </a:spcBef>
              <a:buClr>
                <a:srgbClr val="0C0C0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Чем крепче зима , тем скорее весна.</a:t>
            </a:r>
          </a:p>
          <a:p>
            <a:pPr marL="0" marR="0" lvl="0" indent="0" algn="ctr" rtl="0">
              <a:spcBef>
                <a:spcPts val="560"/>
              </a:spcBef>
              <a:buClr>
                <a:srgbClr val="0C0C0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Зима снежная – лето дождливое.</a:t>
            </a:r>
          </a:p>
          <a:p>
            <a:pPr marL="0" marR="0" lvl="0" indent="0" algn="ctr" rtl="0">
              <a:spcBef>
                <a:spcPts val="560"/>
              </a:spcBef>
              <a:buClr>
                <a:srgbClr val="0C0C0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Если зимой сухо и холодно, летом будет сухо и жарко.</a:t>
            </a:r>
          </a:p>
          <a:p>
            <a:pPr marL="0" marR="0" lvl="0" indent="0" algn="ctr" rtl="0">
              <a:spcBef>
                <a:spcPts val="560"/>
              </a:spcBef>
              <a:buClr>
                <a:srgbClr val="0C0C0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Очень ярко зимою блестят звезды – к морозу.</a:t>
            </a:r>
          </a:p>
          <a:p>
            <a:pPr marL="0" marR="0" lvl="0" indent="0" algn="ctr" rtl="0">
              <a:spcBef>
                <a:spcPts val="560"/>
              </a:spcBef>
              <a:buClr>
                <a:srgbClr val="0C0C0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Лес зимой шумит – к оттепели.</a:t>
            </a:r>
          </a:p>
          <a:p>
            <a:pPr marL="0" marR="0" lvl="0" indent="0" algn="ctr" rtl="0">
              <a:spcBef>
                <a:spcPts val="560"/>
              </a:spcBef>
              <a:buClr>
                <a:srgbClr val="0C0C0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Снегирь под окном чирикает- к оттепели.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267743" y="3789039"/>
            <a:ext cx="3888432" cy="291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5364087" y="188640"/>
            <a:ext cx="3322711" cy="2160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на саночках катаемся.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9511" y="116631"/>
            <a:ext cx="4032447" cy="302433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79511" y="116631"/>
            <a:ext cx="4032448" cy="302433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3683901" y="3140967"/>
            <a:ext cx="4307971" cy="3230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563887" y="3068959"/>
            <a:ext cx="5580111" cy="43924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Цели и задачи:</a:t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Показать детям, что в теплом помещении снег тает, превращается в воду.</a:t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Показать разницу между холодным и горячим (1.ставим стакан с горячей водой, рядом – стакан со снегом, сравниваем;</a:t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2.делаем комочки из снега , один кладем в стакан с горячей водой, другой в стакан с холодной водой, сравниваем. Где тает быстрее) </a:t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Учить терпеливо ждать результата ( ждем, пока растает снег в стакане).</a:t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Знакомить детей с окружающим миром .</a:t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Пополнение словарного запаса детей</a:t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Научить наблюдать и пытаться делать выводы из увиденного</a:t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Shape 22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0"/>
            <a:ext cx="3371887" cy="252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371887" cy="252891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0" y="2708919"/>
            <a:ext cx="3635895" cy="2726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563887" y="0"/>
            <a:ext cx="3491879" cy="261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7380311" y="404663"/>
            <a:ext cx="176368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Опыт  со снегом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16631"/>
            <a:ext cx="7427167" cy="6192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E36C09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Зимние загадки</a:t>
            </a:r>
          </a:p>
          <a:p>
            <a:pPr marL="0" marR="0" lvl="0" indent="0" algn="l" rtl="0">
              <a:spcBef>
                <a:spcPts val="48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Морковка белая,                          С неба- звездой ,</a:t>
            </a:r>
          </a:p>
          <a:p>
            <a:pPr marL="0" marR="0" lvl="0" indent="0" algn="l" rtl="0">
              <a:spcBef>
                <a:spcPts val="48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Растёт зимой                                  А в руке- водой.</a:t>
            </a:r>
          </a:p>
          <a:p>
            <a:pPr marL="0" marR="0" lvl="0" indent="0" algn="l" rtl="0">
              <a:spcBef>
                <a:spcPts val="48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Вниз головой.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Calibri"/>
              <a:buNone/>
            </a:pPr>
            <a:endParaRPr sz="2400" b="0" i="0" u="none" strike="noStrike" cap="none" baseline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Ему не холодно в мороз,            Без досок, без топоров</a:t>
            </a:r>
          </a:p>
          <a:p>
            <a:pPr marL="0" marR="0" lvl="0" indent="0" algn="l" rtl="0">
              <a:spcBef>
                <a:spcPts val="48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У него морковка- нос,                 Через речку мост готов.</a:t>
            </a:r>
          </a:p>
          <a:p>
            <a:pPr marL="0" marR="0" lvl="0" indent="0" algn="l" rtl="0">
              <a:spcBef>
                <a:spcPts val="48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А когда весна настанет,              Мост, как синее стекло</a:t>
            </a:r>
          </a:p>
          <a:p>
            <a:pPr marL="0" marR="0" lvl="0" indent="0" algn="l" rtl="0">
              <a:spcBef>
                <a:spcPts val="48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Он растаяв лужей станет.          Скользко, весело, светло.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Calibri"/>
              <a:buNone/>
            </a:pPr>
            <a:endParaRPr sz="2400" b="0" i="0" u="none" strike="noStrike" cap="none" baseline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923928" y="0"/>
            <a:ext cx="3240359" cy="2420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Графические навыки.</a:t>
            </a:r>
            <a:br>
              <a:rPr lang="ru-RU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Учимся аккуратно проводить линию.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50059" y="606124"/>
            <a:ext cx="4032447" cy="334149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 rot="5400000">
            <a:off x="50059" y="606125"/>
            <a:ext cx="4032448" cy="3341493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0" name="Shape 24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39552" y="4365103"/>
            <a:ext cx="3059831" cy="229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139951" y="2276872"/>
            <a:ext cx="4590256" cy="344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6444207" y="332656"/>
            <a:ext cx="2448271" cy="45365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2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Развитие речи.</a:t>
            </a:r>
            <a:br>
              <a:rPr lang="ru-RU" sz="32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5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Дети рассказывают, ка называются эти предметы, для чего они нужны, в какое время года мы ими пользуемся.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-360547" y="570629"/>
            <a:ext cx="6624735" cy="554461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 rot="5400000">
            <a:off x="-360548" y="570629"/>
            <a:ext cx="6624735" cy="5544614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67543" y="620687"/>
            <a:ext cx="7200799" cy="58460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00000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Цели: </a:t>
            </a: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Развивать у детей навыки фразовой речи. </a:t>
            </a:r>
            <a:b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Учить строить предложения, опираясь на картинку и вопрос воспитателя.</a:t>
            </a:r>
            <a:b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Обогащать активный словарь детей.</a:t>
            </a:r>
            <a:b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Учить вслушиваться в рифмованную речь воспитателя и частично повторять текст.</a:t>
            </a:r>
            <a:b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Развитие координации движений.</a:t>
            </a:r>
            <a:b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Задачи:</a:t>
            </a: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Развитие эмоций и фантазии.</a:t>
            </a:r>
            <a:b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Развитие мелкой моторики.</a:t>
            </a:r>
            <a:b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Формирование  интереса к лепке , к рисованию.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5877271"/>
            <a:ext cx="82351" cy="2488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686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105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1" i="0">
                <a:ln>
                  <a:noFill/>
                </a:ln>
                <a:gradFill>
                  <a:gsLst>
                    <a:gs pos="0">
                      <a:srgbClr val="FEBA81"/>
                    </a:gs>
                    <a:gs pos="25000">
                      <a:srgbClr val="FFB477"/>
                    </a:gs>
                    <a:gs pos="50000">
                      <a:srgbClr val="F38E39"/>
                    </a:gs>
                    <a:gs pos="75000">
                      <a:srgbClr val="FFB477"/>
                    </a:gs>
                    <a:gs pos="100000">
                      <a:srgbClr val="FEBA81"/>
                    </a:gs>
                  </a:gsLst>
                  <a:lin ang="5400000" scaled="0"/>
                </a:gradFill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260647"/>
            <a:ext cx="8229600" cy="6408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40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ЗИМА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Снег да снежные узоры,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поле вьюги, разговоры.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пять часов уж тьма.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День- коньки, снежки , салазки,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Вечер-бабушкины сказки.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Вот она –зима.</a:t>
            </a:r>
          </a:p>
          <a:p>
            <a:pPr marL="0" marR="0" lvl="0" indent="0" algn="ctr" rtl="0">
              <a:spcBef>
                <a:spcPts val="48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А.А.Блок</a:t>
            </a:r>
          </a:p>
          <a:p>
            <a:pPr marL="0" marR="0" lvl="0" indent="0" algn="ctr" rtl="0">
              <a:spcBef>
                <a:spcPts val="640"/>
              </a:spcBef>
              <a:buClr>
                <a:schemeClr val="lt1"/>
              </a:buClr>
              <a:buFont typeface="Calibri"/>
              <a:buNone/>
            </a:pPr>
            <a:endParaRPr sz="3200" b="0" i="0" u="none" strike="noStrike" cap="none" baseline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60"/>
              </a:spcBef>
              <a:buClr>
                <a:srgbClr val="0C0C0C"/>
              </a:buClr>
              <a:buSzPct val="25000"/>
              <a:buFont typeface="Calibri"/>
              <a:buNone/>
            </a:pPr>
            <a:r>
              <a:rPr lang="ru-RU" sz="2800" b="0" i="0" u="none" strike="noStrike" cap="none" baseline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</a:t>
            </a:r>
          </a:p>
          <a:p>
            <a:pPr marL="0" marR="0" lvl="0" indent="0" algn="ctr" rtl="0">
              <a:spcBef>
                <a:spcPts val="720"/>
              </a:spcBef>
              <a:buClr>
                <a:schemeClr val="lt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720"/>
              </a:spcBef>
              <a:buClr>
                <a:schemeClr val="lt1"/>
              </a:buClr>
              <a:buFont typeface="Calibri"/>
              <a:buNone/>
            </a:pPr>
            <a:endParaRPr sz="3600" b="0" i="0" u="none" strike="noStrike" cap="none" baseline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915816" y="3977680"/>
            <a:ext cx="3840426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5220071" y="260646"/>
            <a:ext cx="3600399" cy="63367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4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395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07504" y="20782"/>
            <a:ext cx="8784976" cy="659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16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Игра «Выпал беленький снежок»</a:t>
            </a:r>
          </a:p>
          <a:p>
            <a:pPr marL="0" marR="0" lvl="0" indent="0" algn="l" rtl="0">
              <a:lnSpc>
                <a:spcPct val="90000"/>
              </a:lnSpc>
              <a:spcBef>
                <a:spcPts val="320"/>
              </a:spcBef>
              <a:buClr>
                <a:srgbClr val="C00000"/>
              </a:buClr>
              <a:buSzPct val="25000"/>
              <a:buFont typeface="Calibri"/>
              <a:buNone/>
            </a:pPr>
            <a:r>
              <a:rPr lang="ru-RU" sz="16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Ход игры</a:t>
            </a:r>
            <a:r>
              <a:rPr lang="ru-RU" sz="1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Взрослый поёт, а дети подражают словам песенки: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Выпал беленький снежок,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Соберёмся мы в кружок.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Снег , снег , белый снег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Засыпает всех.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Font typeface="Calibri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на саночки садимся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под горку быстро мчимся.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Снег, снег, белый снег-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Мчимся мы быстрее всех.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Font typeface="Calibri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Дети все на лыжи встали,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Друг за другом побежали.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Снег, снег, белый снег-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Кружит ,падает на всех.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Font typeface="Calibri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из снега  ком слепили,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Даже куклу мастерили.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Снег, снег, белый снег-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Вышла кукла лучше всех!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Font typeface="Calibri"/>
              <a:buNone/>
            </a:pPr>
            <a:endParaRPr sz="14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Дети к вечеру устали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в кроватках задремали.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Снег, снег, белый снег-</a:t>
            </a:r>
          </a:p>
          <a:p>
            <a:pPr marL="0" marR="0" lvl="0" indent="0" algn="l" rtl="0">
              <a:lnSpc>
                <a:spcPct val="90000"/>
              </a:lnSpc>
              <a:spcBef>
                <a:spcPts val="28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Спят ребята крепче всех!    (А. Ануфриева)</a:t>
            </a:r>
          </a:p>
          <a:p>
            <a:pPr marL="0" marR="0" lvl="0" indent="0" algn="l" rtl="0">
              <a:lnSpc>
                <a:spcPct val="90000"/>
              </a:lnSpc>
              <a:spcBef>
                <a:spcPts val="320"/>
              </a:spcBef>
              <a:buClr>
                <a:schemeClr val="lt1"/>
              </a:buClr>
              <a:buFont typeface="Calibri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20"/>
              </a:spcBef>
              <a:buClr>
                <a:schemeClr val="lt1"/>
              </a:buClr>
              <a:buFont typeface="Calibri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20"/>
              </a:spcBef>
              <a:buClr>
                <a:schemeClr val="lt1"/>
              </a:buClr>
              <a:buFont typeface="Calibri"/>
              <a:buNone/>
            </a:pPr>
            <a:endParaRPr sz="16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60"/>
              </a:spcBef>
              <a:buClr>
                <a:schemeClr val="lt1"/>
              </a:buClr>
              <a:buFont typeface="Calibri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831632" y="116631"/>
            <a:ext cx="2496277" cy="1872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801468" y="620687"/>
            <a:ext cx="2880320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849887" y="2348880"/>
            <a:ext cx="2670042" cy="2002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2843808" y="3501007"/>
            <a:ext cx="2843808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5824496" y="4776246"/>
            <a:ext cx="2695435" cy="202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300192" y="332656"/>
            <a:ext cx="2386607" cy="20882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Аппликация «снеговик» 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-186005" y="329037"/>
            <a:ext cx="2348079" cy="176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 rot="5400000">
            <a:off x="-186005" y="329037"/>
            <a:ext cx="2348079" cy="176105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5400000">
            <a:off x="2051720" y="293829"/>
            <a:ext cx="2304256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rot="5400000">
            <a:off x="3995936" y="293828"/>
            <a:ext cx="2304256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rot="5400000">
            <a:off x="-399551" y="3108470"/>
            <a:ext cx="3196409" cy="239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 rot="5400000">
            <a:off x="2372247" y="3108469"/>
            <a:ext cx="3196409" cy="239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8" cstate="print">
            <a:alphaModFix/>
          </a:blip>
          <a:stretch>
            <a:fillRect/>
          </a:stretch>
        </p:blipFill>
        <p:spPr>
          <a:xfrm rot="5400000">
            <a:off x="5032614" y="3112400"/>
            <a:ext cx="3227851" cy="242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23528" y="188640"/>
            <a:ext cx="8363272" cy="59375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Игра «Снежинки и ветер»</a:t>
            </a:r>
          </a:p>
          <a:p>
            <a:pPr marL="0" marR="0" lvl="0" indent="0" algn="l" rtl="0">
              <a:spcBef>
                <a:spcPts val="480"/>
              </a:spcBef>
              <a:buClr>
                <a:srgbClr val="C0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Ход игры: </a:t>
            </a:r>
            <a:r>
              <a:rPr lang="ru-RU" sz="2000" b="0" i="0" u="none" strike="noStrike" cap="none" baseline="0">
                <a:solidFill>
                  <a:srgbClr val="FEFEFE"/>
                </a:solidFill>
                <a:latin typeface="Calibri"/>
                <a:ea typeface="Calibri"/>
                <a:cs typeface="Calibri"/>
                <a:sym typeface="Calibri"/>
              </a:rPr>
              <a:t>Дети собираются в кружок и берутся за руки. По сигналу взрослого: «Ветер подул сильный , сильный. Разлетайтесь , снежинки!»-дети разбегаются в разных направлениях по площадке , расправляют руки в стороны , покачиваются, кружатся. Взрослый говорит: «Ветер стих ! Возвращайтесь, снежинки в кружок !» Дети сбегаются в кружок и берутся за руки. Игра повторяется 3-4 раза. 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Calibri"/>
              <a:buNone/>
            </a:pPr>
            <a:endParaRPr sz="2000" b="0" i="0" u="none" strike="noStrike" cap="none" baseline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Calibri"/>
              <a:buNone/>
            </a:pPr>
            <a:endParaRPr sz="2000" b="0" i="0" u="none" strike="noStrike" cap="none" baseline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Calibri"/>
              <a:buNone/>
            </a:pPr>
            <a:endParaRPr sz="2000" b="0" i="0" u="none" strike="noStrike" cap="none" baseline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Calibri"/>
              <a:buNone/>
            </a:pPr>
            <a:endParaRPr sz="2000" b="0" i="0" u="none" strike="noStrike" cap="none" baseline="0">
              <a:solidFill>
                <a:srgbClr val="FEFEF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Calibri"/>
              <a:buNone/>
            </a:pPr>
            <a:endParaRPr sz="2400" b="0" i="0" u="none" strike="noStrike" cap="none" baseline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3528" y="2852935"/>
            <a:ext cx="4091947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848539" y="2852935"/>
            <a:ext cx="4091945" cy="306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3528391" cy="1052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1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Аппликация </a:t>
            </a:r>
            <a:br>
              <a:rPr lang="ru-RU" sz="21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«Снеговик» </a:t>
            </a:r>
            <a:br>
              <a:rPr lang="ru-RU" sz="21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5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из кусочков бумаги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7504" y="116631"/>
            <a:ext cx="3750104" cy="28125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07504" y="116631"/>
            <a:ext cx="3750105" cy="281257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691680" y="2852935"/>
            <a:ext cx="3563887" cy="267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255567" y="4189394"/>
            <a:ext cx="3473623" cy="260521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5364087" y="1772816"/>
            <a:ext cx="3024335" cy="2031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Учимся рвать бумагу на кусочки и приклеивать  их  на картон.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Учимся правильно располагать изображение  на бумаге, стараясь не заходить за контур рисунка.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0" y="116631"/>
            <a:ext cx="9144000" cy="67413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«Снежок»</a:t>
            </a:r>
          </a:p>
          <a:p>
            <a:pPr marL="0" marR="0" lvl="0" indent="0" algn="l" rtl="0">
              <a:spcBef>
                <a:spcPts val="48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Ход игры:</a:t>
            </a:r>
            <a:r>
              <a:rPr lang="ru-RU" sz="20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Дети стоят кружком , держась за ручки: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Выпал беленький снежок,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Собираемся в кружок.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потопаем, мы потопаем!                                 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Будем весело плясать,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Будем ручки согревать.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похлопаем, мы похлопаем!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Font typeface="Calibri"/>
              <a:buNone/>
            </a:pPr>
            <a:endParaRPr sz="20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Будем прыгать веселей, 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Чтобы было потеплей.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попрыгаем, мы попрыгаем!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(А. Ануфриева)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lt1"/>
              </a:buClr>
              <a:buFont typeface="Calibri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371496" y="1052736"/>
            <a:ext cx="3096344" cy="2322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559491" y="3789039"/>
            <a:ext cx="3072340" cy="230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flipH="1">
            <a:off x="4572000" y="3501008"/>
            <a:ext cx="3116117" cy="14401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5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не ели ,мы не пили,</a:t>
            </a:r>
            <a:br>
              <a:rPr lang="ru-RU" sz="25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5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Бабу снежную лепили </a:t>
            </a:r>
            <a:r>
              <a:rPr lang="ru-RU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u-RU"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5400000">
            <a:off x="-463715" y="666324"/>
            <a:ext cx="4826894" cy="3620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 rot="5400000">
            <a:off x="123111" y="1253152"/>
            <a:ext cx="4485193" cy="2788218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618</Words>
  <Application>Microsoft Office PowerPoint</Application>
  <PresentationFormat>Экран (4:3)</PresentationFormat>
  <Paragraphs>104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Проект Тема: « Зима, зимние забавы» Выполнила: Кочанова Алёна Анатольевна                 </vt:lpstr>
      <vt:lpstr>Цели:  Развивать у детей навыки фразовой речи.  Учить строить предложения, опираясь на картинку и вопрос воспитателя. Обогащать активный словарь детей. Учить вслушиваться в рифмованную речь воспитателя и частично повторять текст. Развитие координации движений. Задачи: Развитие эмоций и фантазии. Развитие мелкой моторики. Формирование  интереса к лепке , к рисованию.</vt:lpstr>
      <vt:lpstr>Слайд 3</vt:lpstr>
      <vt:lpstr>           </vt:lpstr>
      <vt:lpstr>Аппликация «снеговик» </vt:lpstr>
      <vt:lpstr>Слайд 6</vt:lpstr>
      <vt:lpstr>Аппликация  «Снеговик»  из кусочков бумаги</vt:lpstr>
      <vt:lpstr>Слайд 8</vt:lpstr>
      <vt:lpstr>Мы не ели ,мы не пили, Бабу снежную лепили  </vt:lpstr>
      <vt:lpstr>Рисуем снежинки</vt:lpstr>
      <vt:lpstr>Лепим снеговика из пластилина</vt:lpstr>
      <vt:lpstr>С горки наперегонки</vt:lpstr>
      <vt:lpstr>С горки наперегонки</vt:lpstr>
      <vt:lpstr>Слайд 14</vt:lpstr>
      <vt:lpstr>Мы на саночках катаемся.</vt:lpstr>
      <vt:lpstr>   Цели и задачи: Показать детям, что в теплом помещении снег тает, превращается в воду. Показать разницу между холодным и горячим (1.ставим стакан с горячей водой, рядом – стакан со снегом, сравниваем; 2.делаем комочки из снега , один кладем в стакан с горячей водой, другой в стакан с холодной водой, сравниваем. Где тает быстрее)  Учить терпеливо ждать результата ( ждем, пока растает снег в стакане). Знакомить детей с окружающим миром . Пополнение словарного запаса детей Научить наблюдать и пытаться делать выводы из увиденного     </vt:lpstr>
      <vt:lpstr>Слайд 17</vt:lpstr>
      <vt:lpstr>Графические навыки. Учимся аккуратно проводить линию.</vt:lpstr>
      <vt:lpstr>Развитие речи. Дети рассказывают, ка называются эти предметы, для чего они нужны, в какое время года мы ими пользуемся.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Тема: « Зима, зимние забавы» Выполнила: Кочанова Алёна Анатольевна</dc:title>
  <dc:creator>user</dc:creator>
  <cp:lastModifiedBy>Музыкальный</cp:lastModifiedBy>
  <cp:revision>5</cp:revision>
  <dcterms:modified xsi:type="dcterms:W3CDTF">2014-11-13T10:49:34Z</dcterms:modified>
</cp:coreProperties>
</file>