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1"/>
  </p:sldMasterIdLst>
  <p:sldIdLst>
    <p:sldId id="256" r:id="rId2"/>
    <p:sldId id="257" r:id="rId3"/>
    <p:sldId id="266" r:id="rId4"/>
    <p:sldId id="264" r:id="rId5"/>
    <p:sldId id="268" r:id="rId6"/>
    <p:sldId id="271" r:id="rId7"/>
    <p:sldId id="274" r:id="rId8"/>
    <p:sldId id="258" r:id="rId9"/>
    <p:sldId id="260" r:id="rId10"/>
    <p:sldId id="280" r:id="rId11"/>
    <p:sldId id="286" r:id="rId12"/>
    <p:sldId id="261" r:id="rId13"/>
    <p:sldId id="270" r:id="rId14"/>
    <p:sldId id="281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CC00FF"/>
    <a:srgbClr val="993300"/>
    <a:srgbClr val="669900"/>
    <a:srgbClr val="CC9900"/>
    <a:srgbClr val="FF99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pPr>
              <a:defRPr/>
            </a:pPr>
            <a:fld id="{A2C16C5D-C6CC-4A8D-A359-36EE21BC927D}" type="datetimeFigureOut">
              <a:rPr lang="en-US" smtClean="0"/>
              <a:pPr>
                <a:defRPr/>
              </a:pPr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pPr>
              <a:defRPr/>
            </a:pPr>
            <a:fld id="{A491A1ED-3BB2-45F0-BF03-4EA9909C4E3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6414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139CA8-CAFA-4109-A8E8-7BFB4476AC86}" type="datetimeFigureOut">
              <a:rPr lang="en-US" smtClean="0"/>
              <a:pPr>
                <a:defRPr/>
              </a:pPr>
              <a:t>10/23/2014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pPr>
              <a:defRPr/>
            </a:pPr>
            <a:fld id="{F3669487-C873-4DB3-A632-841BF0900A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48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139CA8-CAFA-4109-A8E8-7BFB4476AC86}" type="datetimeFigureOut">
              <a:rPr lang="en-US" smtClean="0"/>
              <a:pPr>
                <a:defRPr/>
              </a:pPr>
              <a:t>10/23/2014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pPr>
              <a:defRPr/>
            </a:pPr>
            <a:fld id="{F3669487-C873-4DB3-A632-841BF0900A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10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139CA8-CAFA-4109-A8E8-7BFB4476AC86}" type="datetimeFigureOut">
              <a:rPr lang="en-US" smtClean="0"/>
              <a:pPr>
                <a:defRPr/>
              </a:pPr>
              <a:t>10/23/2014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pPr>
              <a:defRPr/>
            </a:pPr>
            <a:fld id="{F3669487-C873-4DB3-A632-841BF0900A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86278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139CA8-CAFA-4109-A8E8-7BFB4476AC86}" type="datetimeFigureOut">
              <a:rPr lang="en-US" smtClean="0"/>
              <a:pPr>
                <a:defRPr/>
              </a:pPr>
              <a:t>10/23/2014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pPr>
              <a:defRPr/>
            </a:pPr>
            <a:fld id="{F3669487-C873-4DB3-A632-841BF0900A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893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139CA8-CAFA-4109-A8E8-7BFB4476AC86}" type="datetimeFigureOut">
              <a:rPr lang="en-US" smtClean="0"/>
              <a:pPr>
                <a:defRPr/>
              </a:pPr>
              <a:t>10/23/2014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669487-C873-4DB3-A632-841BF0900A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998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139CA8-CAFA-4109-A8E8-7BFB4476AC86}" type="datetimeFigureOut">
              <a:rPr lang="en-US" smtClean="0"/>
              <a:pPr>
                <a:defRPr/>
              </a:pPr>
              <a:t>10/23/2014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669487-C873-4DB3-A632-841BF0900A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547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D0FE78-8E2E-4B5B-8F34-863E4CD17999}" type="datetimeFigureOut">
              <a:rPr lang="en-US" smtClean="0"/>
              <a:pPr>
                <a:defRPr/>
              </a:pPr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DFB9AE-1123-45B7-B1C7-6CF6A5FCED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0102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pPr>
              <a:defRPr/>
            </a:pPr>
            <a:fld id="{5FAFC1AB-8223-4213-9377-47F758C62126}" type="datetimeFigureOut">
              <a:rPr lang="en-US" smtClean="0"/>
              <a:pPr>
                <a:defRPr/>
              </a:pPr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pPr>
              <a:defRPr/>
            </a:pPr>
            <a:fld id="{AAEB92CA-0D99-4F44-927A-E734AA14BD2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966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3CEF19-1ED6-4129-8D3B-3D4C9BB2AE95}" type="datetimeFigureOut">
              <a:rPr lang="en-US" smtClean="0"/>
              <a:pPr>
                <a:defRPr/>
              </a:pPr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2652CC-72DA-42C0-BAAF-2B11A7B1BF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258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pPr>
              <a:defRPr/>
            </a:pPr>
            <a:fld id="{49098C42-3AD2-4535-BB6E-14447F6809BB}" type="datetimeFigureOut">
              <a:rPr lang="en-US" smtClean="0"/>
              <a:pPr>
                <a:defRPr/>
              </a:pPr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pPr>
              <a:defRPr/>
            </a:pPr>
            <a:fld id="{3032D1D1-41B4-4822-BE80-4ADD1690AE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3498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04E14E-78FB-428E-A8FA-EDD4ED864A84}" type="datetimeFigureOut">
              <a:rPr lang="en-US" smtClean="0"/>
              <a:pPr>
                <a:defRPr/>
              </a:pPr>
              <a:t>10/23/2014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34FC1E-14B4-4B67-A8A9-7F075E08B99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4646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E5D2F3-1ADD-4E86-9C46-98E781F01689}" type="datetimeFigureOut">
              <a:rPr lang="en-US" smtClean="0"/>
              <a:pPr>
                <a:defRPr/>
              </a:pPr>
              <a:t>10/23/2014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B06F2-63FB-44EC-B761-8343B1C576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8009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1514A9-5337-4191-8D2B-EF583519ED67}" type="datetimeFigureOut">
              <a:rPr lang="en-US" smtClean="0"/>
              <a:pPr>
                <a:defRPr/>
              </a:pPr>
              <a:t>10/23/2014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98F864-D3C1-4742-AE2F-7C18207688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6385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39B6E2-7C9C-4887-B841-9B874A2EB490}" type="datetimeFigureOut">
              <a:rPr lang="en-US" smtClean="0"/>
              <a:pPr>
                <a:defRPr/>
              </a:pPr>
              <a:t>10/23/2014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673D27-7386-4C1D-9CA8-59021D1411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6054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428692-1455-4C00-9A5B-9B014C5E4424}" type="datetimeFigureOut">
              <a:rPr lang="en-US" smtClean="0"/>
              <a:pPr>
                <a:defRPr/>
              </a:pPr>
              <a:t>10/23/2014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A3D817-038E-4F04-9889-6DCDDE6D087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8425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F42D7E-AAA7-45A5-8134-1CEB7EDCF456}" type="datetimeFigureOut">
              <a:rPr lang="en-US" smtClean="0"/>
              <a:pPr>
                <a:defRPr/>
              </a:pPr>
              <a:t>10/23/2014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E95E8-919A-4BFC-A7F4-7309BB15D1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8709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5139CA8-CAFA-4109-A8E8-7BFB4476AC86}" type="datetimeFigureOut">
              <a:rPr lang="en-US" smtClean="0"/>
              <a:pPr>
                <a:defRPr/>
              </a:pPr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3669487-C873-4DB3-A632-841BF0900A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170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  <p:sldLayoutId id="2147483785" r:id="rId15"/>
    <p:sldLayoutId id="2147483786" r:id="rId16"/>
    <p:sldLayoutId id="2147483787" r:id="rId17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gif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2400" y="1835150"/>
            <a:ext cx="8534400" cy="2889250"/>
          </a:xfrm>
          <a:prstGeom prst="rect">
            <a:avLst/>
          </a:prstGeom>
          <a:noFill/>
        </p:spPr>
      </p:pic>
      <p:pic>
        <p:nvPicPr>
          <p:cNvPr id="5123" name="Picture 2" descr="D:\Учеба\Мама\Клипарты\Детские предметы\994 (815)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2286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3" descr="D:\Учеба\Мама\Клипарты\Детские предметы\994 (822)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3800" y="487680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C:\Users\Home\Desktop\Клипт\www.Garcya.us_9996037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465031"/>
            <a:ext cx="3200400" cy="2146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5" descr="C:\Users\Home\Desktop\Клипт\www.Garcya.us_9996037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9800" y="4592348"/>
            <a:ext cx="3124200" cy="2095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4" descr="D:\Учеба\Мама\Клипарты\Детские предметы\994 (820).jpg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23622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65097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Home\Desktop\Фото\101CANON\IMG_1202.JPG"/>
          <p:cNvPicPr>
            <a:picLocks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3400" y="609600"/>
            <a:ext cx="3668712" cy="4572000"/>
          </a:xfrm>
          <a:prstGeom prst="rect">
            <a:avLst/>
          </a:prstGeom>
          <a:noFill/>
        </p:spPr>
      </p:pic>
      <p:pic>
        <p:nvPicPr>
          <p:cNvPr id="15364" name="Picture 2" descr="D:\Учеба\Мама\Клипарты\Детские предметы\994 (815)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5478463"/>
            <a:ext cx="1208088" cy="120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4" descr="D:\Учеба\Мама\Клипарты\Детские предметы\nMnkB1 копия.gi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19600" y="2286000"/>
            <a:ext cx="4343400" cy="3796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376238" y="819150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  <a:latin typeface="Comic Sans MS" pitchFamily="66" charset="0"/>
              </a:rPr>
              <a:t>Итоговое занятие</a:t>
            </a:r>
          </a:p>
          <a:p>
            <a:pPr algn="ctr"/>
            <a:r>
              <a:rPr lang="ru-RU" sz="2400" b="1">
                <a:solidFill>
                  <a:srgbClr val="C00000"/>
                </a:solidFill>
                <a:latin typeface="Comic Sans MS" pitchFamily="66" charset="0"/>
              </a:rPr>
              <a:t> по проекту:</a:t>
            </a:r>
          </a:p>
          <a:p>
            <a:pPr algn="ctr"/>
            <a:r>
              <a:rPr lang="ru-RU" sz="2400" b="1">
                <a:solidFill>
                  <a:srgbClr val="C00000"/>
                </a:solidFill>
                <a:latin typeface="Comic Sans MS" pitchFamily="66" charset="0"/>
              </a:rPr>
              <a:t>«Любимые игрушки»</a:t>
            </a:r>
          </a:p>
        </p:txBody>
      </p:sp>
      <p:pic>
        <p:nvPicPr>
          <p:cNvPr id="1026" name="Picture 2" descr="http://im3-tub-ru.yandex.net/i?id=d3c78934e657d30eccfa675ce466d573-102-144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8956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71600" y="457200"/>
            <a:ext cx="7467600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B0F0"/>
                </a:solidFill>
                <a:latin typeface="Comic Sans MS" pitchFamily="66" charset="0"/>
              </a:rPr>
              <a:t>3 этап – завершающий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>
              <a:solidFill>
                <a:srgbClr val="00B0F0"/>
              </a:solidFill>
              <a:latin typeface="Comic Sans MS" pitchFamily="66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folHlink"/>
                </a:solidFill>
                <a:latin typeface="+mn-lt"/>
              </a:rPr>
              <a:t>		</a:t>
            </a:r>
            <a:r>
              <a:rPr lang="ru-RU" sz="2400" b="1" i="1" u="sng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Воспитатели + родители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u="sng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u="sng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1600200"/>
            <a:ext cx="8223250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Comic Sans MS" pitchFamily="66" charset="0"/>
              </a:rPr>
              <a:t>Подготовили:</a:t>
            </a:r>
          </a:p>
          <a:p>
            <a:pPr marL="457200" indent="-95250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sz="2000" b="1" dirty="0">
                <a:solidFill>
                  <a:srgbClr val="CC00FF"/>
                </a:solidFill>
                <a:latin typeface="Comic Sans MS" pitchFamily="66" charset="0"/>
              </a:rPr>
              <a:t> (воспитатели)  информационный блок для родителей:  </a:t>
            </a:r>
          </a:p>
        </p:txBody>
      </p:sp>
      <p:sp>
        <p:nvSpPr>
          <p:cNvPr id="18436" name="Прямоугольник 3"/>
          <p:cNvSpPr>
            <a:spLocks noChangeArrowheads="1"/>
          </p:cNvSpPr>
          <p:nvPr/>
        </p:nvSpPr>
        <p:spPr bwMode="auto">
          <a:xfrm>
            <a:off x="1219200" y="2438400"/>
            <a:ext cx="60960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>
                <a:latin typeface="Comic Sans MS" pitchFamily="66" charset="0"/>
              </a:rPr>
              <a:t>Особенности  развития  эмоциональной  сферы.</a:t>
            </a:r>
          </a:p>
          <a:p>
            <a:pPr>
              <a:buFont typeface="Arial" charset="0"/>
              <a:buChar char="•"/>
            </a:pPr>
            <a:r>
              <a:rPr lang="ru-RU">
                <a:latin typeface="Comic Sans MS" pitchFamily="66" charset="0"/>
              </a:rPr>
              <a:t>Особенности  предметно - отобразительной  игры.</a:t>
            </a:r>
          </a:p>
          <a:p>
            <a:pPr>
              <a:buFont typeface="Arial" charset="0"/>
              <a:buChar char="•"/>
            </a:pPr>
            <a:r>
              <a:rPr lang="ru-RU">
                <a:latin typeface="Comic Sans MS" pitchFamily="66" charset="0"/>
              </a:rPr>
              <a:t>История возникновения игрушки.</a:t>
            </a:r>
          </a:p>
          <a:p>
            <a:pPr>
              <a:buFont typeface="Arial" charset="0"/>
              <a:buChar char="•"/>
            </a:pPr>
            <a:r>
              <a:rPr lang="ru-RU">
                <a:latin typeface="Comic Sans MS" pitchFamily="66" charset="0"/>
              </a:rPr>
              <a:t>Игрушка как часть народной традиции.</a:t>
            </a:r>
          </a:p>
          <a:p>
            <a:pPr>
              <a:buFont typeface="Arial" charset="0"/>
              <a:buChar char="•"/>
            </a:pPr>
            <a:r>
              <a:rPr lang="ru-RU">
                <a:latin typeface="Comic Sans MS" pitchFamily="66" charset="0"/>
              </a:rPr>
              <a:t>Об истории кукол.</a:t>
            </a:r>
          </a:p>
        </p:txBody>
      </p:sp>
      <p:pic>
        <p:nvPicPr>
          <p:cNvPr id="6" name="Рисунок 5" descr="C:\Users\Home\Desktop\Фото\101CANON\IMG_1207.JPG"/>
          <p:cNvPicPr>
            <a:picLocks noChangeAspect="1" noChangeArrowheads="1"/>
          </p:cNvPicPr>
          <p:nvPr/>
        </p:nvPicPr>
        <p:blipFill>
          <a:blip r:embed="rId2" cstate="screen">
            <a:lum contrast="10000"/>
          </a:blip>
          <a:srcRect/>
          <a:stretch>
            <a:fillRect/>
          </a:stretch>
        </p:blipFill>
        <p:spPr bwMode="auto">
          <a:xfrm>
            <a:off x="5791200" y="3276600"/>
            <a:ext cx="3048000" cy="2209800"/>
          </a:xfrm>
          <a:prstGeom prst="rect">
            <a:avLst/>
          </a:prstGeom>
          <a:noFill/>
          <a:ln w="9525">
            <a:solidFill>
              <a:srgbClr val="CC00FF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7" name="Рисунок 6" descr="C:\Users\Home\Desktop\Фото\101CANON\IMG_1204.JPG"/>
          <p:cNvPicPr>
            <a:picLocks noChangeAspect="1" noChangeArrowheads="1"/>
          </p:cNvPicPr>
          <p:nvPr/>
        </p:nvPicPr>
        <p:blipFill>
          <a:blip r:embed="rId3" cstate="screen">
            <a:lum bright="-10000" contrast="10000"/>
          </a:blip>
          <a:srcRect/>
          <a:stretch>
            <a:fillRect/>
          </a:stretch>
        </p:blipFill>
        <p:spPr bwMode="auto">
          <a:xfrm>
            <a:off x="381000" y="4267200"/>
            <a:ext cx="5181600" cy="2405063"/>
          </a:xfrm>
          <a:prstGeom prst="rect">
            <a:avLst/>
          </a:prstGeom>
          <a:noFill/>
          <a:ln w="9525">
            <a:solidFill>
              <a:srgbClr val="CC00FF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Home\Desktop\Фото\101CANON\IMG_120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95800" y="3505200"/>
            <a:ext cx="4343400" cy="3200400"/>
          </a:xfrm>
          <a:prstGeom prst="rect">
            <a:avLst/>
          </a:prstGeom>
          <a:noFill/>
          <a:ln w="38100" cap="sq">
            <a:solidFill>
              <a:srgbClr val="FFC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2" name="Рисунок 1" descr="C:\Users\Home\Desktop\Фото\101CANON\IMG_120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4800" y="2514600"/>
            <a:ext cx="4724400" cy="2895600"/>
          </a:xfrm>
          <a:prstGeom prst="rect">
            <a:avLst/>
          </a:prstGeom>
          <a:noFill/>
          <a:ln w="38100" cap="sq">
            <a:solidFill>
              <a:srgbClr val="FFC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295400" y="685800"/>
            <a:ext cx="6791325" cy="20923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C00FF"/>
                </a:solidFill>
                <a:latin typeface="Comic Sans MS" pitchFamily="66" charset="0"/>
              </a:rPr>
              <a:t>2) (родители) – подготовили фотоматериал:</a:t>
            </a:r>
          </a:p>
          <a:p>
            <a:pPr marL="628650" lvl="2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latin typeface="Comic Sans MS" pitchFamily="66" charset="0"/>
              </a:rPr>
              <a:t>о народной игрушке «Тряпичные куклы»</a:t>
            </a:r>
          </a:p>
          <a:p>
            <a:pPr marL="1790700" indent="-9810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omic Sans MS" pitchFamily="66" charset="0"/>
              </a:rPr>
              <a:t>                </a:t>
            </a:r>
            <a:r>
              <a:rPr lang="ru-RU" sz="2000" b="1" dirty="0">
                <a:solidFill>
                  <a:srgbClr val="CC00FF"/>
                </a:solidFill>
                <a:latin typeface="Comic Sans MS" pitchFamily="66" charset="0"/>
              </a:rPr>
              <a:t>- сделали</a:t>
            </a:r>
            <a:r>
              <a:rPr lang="ru-RU" dirty="0">
                <a:latin typeface="Comic Sans MS" pitchFamily="66" charset="0"/>
              </a:rPr>
              <a:t>  </a:t>
            </a:r>
            <a:r>
              <a:rPr lang="ru-RU" sz="2000" b="1" dirty="0">
                <a:solidFill>
                  <a:srgbClr val="CC00FF"/>
                </a:solidFill>
                <a:latin typeface="Comic Sans MS" pitchFamily="66" charset="0"/>
              </a:rPr>
              <a:t>игрушки своими руками:</a:t>
            </a:r>
          </a:p>
          <a:p>
            <a:pPr marL="714375" indent="952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latin typeface="Comic Sans MS" pitchFamily="66" charset="0"/>
              </a:rPr>
              <a:t>кукол из ниток,</a:t>
            </a:r>
          </a:p>
          <a:p>
            <a:pPr marL="714375" indent="952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latin typeface="Comic Sans MS" pitchFamily="66" charset="0"/>
              </a:rPr>
              <a:t>Вепсскую красавицу,</a:t>
            </a:r>
          </a:p>
          <a:p>
            <a:pPr marL="714375" indent="952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latin typeface="Comic Sans MS" pitchFamily="66" charset="0"/>
              </a:rPr>
              <a:t>сказочную ворону.</a:t>
            </a:r>
          </a:p>
          <a:p>
            <a:pPr marL="714375" indent="952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рямоугольник 1"/>
          <p:cNvPicPr>
            <a:picLocks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60388" y="2541588"/>
            <a:ext cx="8388350" cy="11525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2"/>
          <p:cNvSpPr>
            <a:spLocks noChangeArrowheads="1"/>
          </p:cNvSpPr>
          <p:nvPr/>
        </p:nvSpPr>
        <p:spPr bwMode="auto">
          <a:xfrm>
            <a:off x="2743200" y="609600"/>
            <a:ext cx="34147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C00000"/>
                </a:solidFill>
                <a:latin typeface="Comic Sans MS" pitchFamily="66" charset="0"/>
              </a:rPr>
              <a:t>Цели проекта: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143000"/>
            <a:ext cx="8610600" cy="6556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0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solidFill>
                  <a:srgbClr val="FFFF00"/>
                </a:solidFill>
                <a:latin typeface="Comic Sans MS" pitchFamily="66" charset="0"/>
              </a:rPr>
              <a:t>формирование у детей раннего возраста обобщённого понятия «игрушки», их назначение, существенные признаки (цвет, форма, величина);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rgbClr val="FFFF00"/>
              </a:solidFill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solidFill>
                  <a:srgbClr val="FFFF00"/>
                </a:solidFill>
                <a:latin typeface="Comic Sans MS" pitchFamily="66" charset="0"/>
              </a:rPr>
              <a:t>ввести в словарь и активизировать слова, необходимые для общения ребенка со взрослыми и сверстниками в новом предметном окружении</a:t>
            </a:r>
            <a:r>
              <a:rPr lang="ru-RU" sz="2400" dirty="0">
                <a:solidFill>
                  <a:srgbClr val="FFFF00"/>
                </a:solidFill>
                <a:latin typeface="Comic Sans MS" pitchFamily="66" charset="0"/>
              </a:rPr>
              <a:t>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rgbClr val="FFFF00"/>
              </a:solidFill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solidFill>
                  <a:srgbClr val="FFFF00"/>
                </a:solidFill>
                <a:latin typeface="Comic Sans MS" pitchFamily="66" charset="0"/>
              </a:rPr>
              <a:t>обогащение позитивного эмоционального опыта через игру;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rgbClr val="FFFF00"/>
              </a:solidFill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solidFill>
                  <a:srgbClr val="FFFF00"/>
                </a:solidFill>
                <a:latin typeface="Comic Sans MS" pitchFamily="66" charset="0"/>
              </a:rPr>
              <a:t>развитие познавательной активности в игре с игрушкам;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rgbClr val="FFFF00"/>
              </a:solidFill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solidFill>
                  <a:srgbClr val="FFFF00"/>
                </a:solidFill>
                <a:latin typeface="Comic Sans MS" pitchFamily="66" charset="0"/>
              </a:rPr>
              <a:t>воспитание навыков бережного отношения к игрушкам.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dirty="0">
              <a:solidFill>
                <a:srgbClr val="66990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2590800" y="762000"/>
            <a:ext cx="37750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C00000"/>
                </a:solidFill>
                <a:latin typeface="Comic Sans MS" pitchFamily="66" charset="0"/>
              </a:rPr>
              <a:t>Задачи проекта:</a:t>
            </a:r>
          </a:p>
        </p:txBody>
      </p:sp>
      <p:sp>
        <p:nvSpPr>
          <p:cNvPr id="8195" name="Прямоугольник 2"/>
          <p:cNvSpPr>
            <a:spLocks noChangeArrowheads="1"/>
          </p:cNvSpPr>
          <p:nvPr/>
        </p:nvSpPr>
        <p:spPr bwMode="auto">
          <a:xfrm>
            <a:off x="838200" y="1524000"/>
            <a:ext cx="76962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alibri" pitchFamily="34" charset="0"/>
              <a:buAutoNum type="arabicPeriod"/>
            </a:pPr>
            <a:r>
              <a:rPr lang="ru-RU" sz="2000">
                <a:latin typeface="Comic Sans MS" pitchFamily="66" charset="0"/>
              </a:rPr>
              <a:t>Раскрыть  сущность  и  особенности развития эмоционального  мира  детей</a:t>
            </a:r>
            <a:r>
              <a:rPr lang="en-US" sz="2000">
                <a:latin typeface="Comic Sans MS" pitchFamily="66" charset="0"/>
              </a:rPr>
              <a:t> </a:t>
            </a:r>
            <a:r>
              <a:rPr lang="ru-RU" sz="2000">
                <a:latin typeface="Comic Sans MS" pitchFamily="66" charset="0"/>
              </a:rPr>
              <a:t>раннего возраста.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 sz="2000">
                <a:latin typeface="Comic Sans MS" pitchFamily="66" charset="0"/>
              </a:rPr>
              <a:t>Раскрыть  особенности  развития  предметно-отобразительной  игры  детей раннего возраста.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 sz="2000">
                <a:latin typeface="Comic Sans MS" pitchFamily="66" charset="0"/>
              </a:rPr>
              <a:t>Составить  план-схему  реализации  игрового  проекта  «Любимые  игрушки».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 sz="2000">
                <a:latin typeface="Comic Sans MS" pitchFamily="66" charset="0"/>
              </a:rPr>
              <a:t>Создать  условия  для  успешного  развития  эмоциональной  отзывчивости  у  детей в  процессе игры.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 sz="2000">
                <a:latin typeface="Comic Sans MS" pitchFamily="66" charset="0"/>
              </a:rPr>
              <a:t>Положить  начало  формирования  заботливого,  доброжелательного  отношения  к  игрушкам.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 sz="2000">
                <a:latin typeface="Comic Sans MS" pitchFamily="66" charset="0"/>
              </a:rPr>
              <a:t>Формировать  первоначальные  элементарные  представления  о  способах  выражения  своих  внутренних  переживаниях  (жесты,  мимика,  движения.  речь  и  т.д.).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1"/>
          <p:cNvSpPr>
            <a:spLocks noChangeArrowheads="1"/>
          </p:cNvSpPr>
          <p:nvPr/>
        </p:nvSpPr>
        <p:spPr bwMode="auto">
          <a:xfrm>
            <a:off x="609600" y="1676400"/>
            <a:ext cx="78486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alibri" pitchFamily="34" charset="0"/>
              <a:buAutoNum type="arabicPeriod"/>
            </a:pP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Создать  условия  психологической  защищённости,  эмоционально – положительной  атмосферы  во время  совместной  игровой  деятельности  педагога  с  детьми.</a:t>
            </a:r>
          </a:p>
          <a:p>
            <a:pPr marL="342900" indent="-342900">
              <a:buFont typeface="Calibri" pitchFamily="34" charset="0"/>
              <a:buAutoNum type="arabicPeriod"/>
            </a:pPr>
            <a:endParaRPr lang="ru-RU" sz="2000" dirty="0">
              <a:latin typeface="Comic Sans MS" pitchFamily="66" charset="0"/>
            </a:endParaRP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 sz="2000" dirty="0">
                <a:solidFill>
                  <a:srgbClr val="FFFF00"/>
                </a:solidFill>
                <a:latin typeface="Comic Sans MS" pitchFamily="66" charset="0"/>
              </a:rPr>
              <a:t>Организовать предметно-развивающую среду  соответствующую  возрастным  и  индивидуальным  особенностям  детей.</a:t>
            </a:r>
          </a:p>
          <a:p>
            <a:pPr marL="342900" indent="-342900">
              <a:buFont typeface="Calibri" pitchFamily="34" charset="0"/>
              <a:buAutoNum type="arabicPeriod"/>
            </a:pPr>
            <a:endParaRPr lang="ru-RU" sz="2000" dirty="0">
              <a:latin typeface="Comic Sans MS" pitchFamily="66" charset="0"/>
            </a:endParaRP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Помочь  ребёнку накопить чувственный опыт   и выразить свои переживания. </a:t>
            </a:r>
          </a:p>
          <a:p>
            <a:pPr marL="342900" indent="-342900">
              <a:buFont typeface="Calibri" pitchFamily="34" charset="0"/>
              <a:buAutoNum type="arabicPeriod"/>
            </a:pPr>
            <a:endParaRPr lang="ru-RU" sz="2000" dirty="0">
              <a:latin typeface="Comic Sans MS" pitchFamily="66" charset="0"/>
            </a:endParaRP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 sz="2000" dirty="0">
                <a:solidFill>
                  <a:srgbClr val="CC0099"/>
                </a:solidFill>
                <a:latin typeface="Comic Sans MS" pitchFamily="66" charset="0"/>
              </a:rPr>
              <a:t>Использовать  методы  педагогической  интеграции.</a:t>
            </a: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3429000" y="765175"/>
            <a:ext cx="202247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C00000"/>
                </a:solidFill>
                <a:latin typeface="Comic Sans MS" pitchFamily="66" charset="0"/>
              </a:rPr>
              <a:t>Условия</a:t>
            </a:r>
            <a:r>
              <a:rPr lang="ru-RU" sz="3200" b="1">
                <a:solidFill>
                  <a:srgbClr val="C00000"/>
                </a:solidFill>
                <a:latin typeface="Comic Sans MS" pitchFamily="66" charset="0"/>
              </a:rPr>
              <a:t>: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8" name="Oval 28"/>
          <p:cNvSpPr>
            <a:spLocks noChangeArrowheads="1"/>
          </p:cNvSpPr>
          <p:nvPr/>
        </p:nvSpPr>
        <p:spPr bwMode="gray">
          <a:xfrm>
            <a:off x="3624263" y="2643188"/>
            <a:ext cx="1944687" cy="1944687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9219" name="Oval 29"/>
          <p:cNvSpPr>
            <a:spLocks noChangeArrowheads="1"/>
          </p:cNvSpPr>
          <p:nvPr/>
        </p:nvSpPr>
        <p:spPr bwMode="gray">
          <a:xfrm>
            <a:off x="3617913" y="2627313"/>
            <a:ext cx="1944687" cy="1944687"/>
          </a:xfrm>
          <a:prstGeom prst="ellipse">
            <a:avLst/>
          </a:prstGeom>
          <a:solidFill>
            <a:srgbClr val="CC9900"/>
          </a:solidFill>
          <a:ln w="381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51230" name="Oval 30"/>
          <p:cNvSpPr>
            <a:spLocks noChangeArrowheads="1"/>
          </p:cNvSpPr>
          <p:nvPr/>
        </p:nvSpPr>
        <p:spPr bwMode="gray">
          <a:xfrm>
            <a:off x="3751263" y="2770188"/>
            <a:ext cx="1690687" cy="1690687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51231" name="Oval 31"/>
          <p:cNvSpPr>
            <a:spLocks noChangeArrowheads="1"/>
          </p:cNvSpPr>
          <p:nvPr/>
        </p:nvSpPr>
        <p:spPr bwMode="gray">
          <a:xfrm>
            <a:off x="3733800" y="2743200"/>
            <a:ext cx="1690688" cy="1690688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>
                  <a:alpha val="0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grpSp>
        <p:nvGrpSpPr>
          <p:cNvPr id="9222" name="Group 44"/>
          <p:cNvGrpSpPr>
            <a:grpSpLocks/>
          </p:cNvGrpSpPr>
          <p:nvPr/>
        </p:nvGrpSpPr>
        <p:grpSpPr bwMode="auto">
          <a:xfrm>
            <a:off x="3835400" y="2854325"/>
            <a:ext cx="1522413" cy="1522413"/>
            <a:chOff x="2416" y="1798"/>
            <a:chExt cx="959" cy="959"/>
          </a:xfrm>
        </p:grpSpPr>
        <p:sp>
          <p:nvSpPr>
            <p:cNvPr id="9252" name="Oval 32"/>
            <p:cNvSpPr>
              <a:spLocks noChangeArrowheads="1"/>
            </p:cNvSpPr>
            <p:nvPr/>
          </p:nvSpPr>
          <p:spPr bwMode="gray">
            <a:xfrm>
              <a:off x="2416" y="1798"/>
              <a:ext cx="959" cy="959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9253" name="Oval 33"/>
            <p:cNvSpPr>
              <a:spLocks noChangeArrowheads="1"/>
            </p:cNvSpPr>
            <p:nvPr/>
          </p:nvSpPr>
          <p:spPr bwMode="gray">
            <a:xfrm>
              <a:off x="2430" y="1810"/>
              <a:ext cx="927" cy="928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9254" name="Oval 34"/>
            <p:cNvSpPr>
              <a:spLocks noChangeArrowheads="1"/>
            </p:cNvSpPr>
            <p:nvPr/>
          </p:nvSpPr>
          <p:spPr bwMode="gray">
            <a:xfrm>
              <a:off x="2441" y="1816"/>
              <a:ext cx="906" cy="904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9255" name="Oval 35"/>
            <p:cNvSpPr>
              <a:spLocks noChangeArrowheads="1"/>
            </p:cNvSpPr>
            <p:nvPr/>
          </p:nvSpPr>
          <p:spPr bwMode="gray">
            <a:xfrm>
              <a:off x="2451" y="1825"/>
              <a:ext cx="861" cy="845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9256" name="Oval 36"/>
            <p:cNvSpPr>
              <a:spLocks noChangeArrowheads="1"/>
            </p:cNvSpPr>
            <p:nvPr/>
          </p:nvSpPr>
          <p:spPr bwMode="gray">
            <a:xfrm>
              <a:off x="2502" y="1848"/>
              <a:ext cx="765" cy="68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>
                <a:latin typeface="Constantia" pitchFamily="18" charset="0"/>
              </a:endParaRPr>
            </a:p>
          </p:txBody>
        </p:sp>
      </p:grpSp>
      <p:sp>
        <p:nvSpPr>
          <p:cNvPr id="9223" name="Text Box 37"/>
          <p:cNvSpPr txBox="1">
            <a:spLocks noChangeArrowheads="1"/>
          </p:cNvSpPr>
          <p:nvPr/>
        </p:nvSpPr>
        <p:spPr bwMode="auto">
          <a:xfrm>
            <a:off x="3810000" y="3352800"/>
            <a:ext cx="1465263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1600" b="1">
                <a:solidFill>
                  <a:srgbClr val="C00000"/>
                </a:solidFill>
                <a:latin typeface="Comic Sans MS" pitchFamily="66" charset="0"/>
              </a:rPr>
              <a:t>План-схема</a:t>
            </a:r>
          </a:p>
          <a:p>
            <a:pPr algn="ctr" eaLnBrk="0" hangingPunct="0"/>
            <a:r>
              <a:rPr lang="ru-RU" sz="1600" b="1">
                <a:solidFill>
                  <a:srgbClr val="C00000"/>
                </a:solidFill>
                <a:latin typeface="Comic Sans MS" pitchFamily="66" charset="0"/>
              </a:rPr>
              <a:t>проекта</a:t>
            </a:r>
            <a:endParaRPr lang="en-US" sz="1600" b="1">
              <a:solidFill>
                <a:srgbClr val="C00000"/>
              </a:solidFill>
              <a:latin typeface="Comic Sans MS" pitchFamily="66" charset="0"/>
            </a:endParaRPr>
          </a:p>
        </p:txBody>
      </p:sp>
      <p:grpSp>
        <p:nvGrpSpPr>
          <p:cNvPr id="51238" name="Text Box 38"/>
          <p:cNvGrpSpPr>
            <a:grpSpLocks/>
          </p:cNvGrpSpPr>
          <p:nvPr/>
        </p:nvGrpSpPr>
        <p:grpSpPr bwMode="auto">
          <a:xfrm>
            <a:off x="5435600" y="407988"/>
            <a:ext cx="3479800" cy="2290762"/>
            <a:chOff x="3424" y="257"/>
            <a:chExt cx="2192" cy="1443"/>
          </a:xfrm>
        </p:grpSpPr>
        <p:pic>
          <p:nvPicPr>
            <p:cNvPr id="9224" name="Text Box 38"/>
            <p:cNvPicPr>
              <a:picLocks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3424" y="257"/>
              <a:ext cx="2192" cy="1409"/>
            </a:xfrm>
            <a:prstGeom prst="rect">
              <a:avLst/>
            </a:prstGeom>
            <a:noFill/>
          </p:spPr>
        </p:pic>
        <p:sp>
          <p:nvSpPr>
            <p:cNvPr id="9225" name="Text Box 9"/>
            <p:cNvSpPr txBox="1">
              <a:spLocks noChangeArrowheads="1"/>
            </p:cNvSpPr>
            <p:nvPr/>
          </p:nvSpPr>
          <p:spPr bwMode="auto">
            <a:xfrm>
              <a:off x="3437" y="382"/>
              <a:ext cx="2064" cy="1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 b="1" dirty="0">
                  <a:solidFill>
                    <a:srgbClr val="C00000"/>
                  </a:solidFill>
                  <a:latin typeface="Comic Sans MS" pitchFamily="66" charset="0"/>
                </a:rPr>
                <a:t>Изучить  психолого-педагогическую  литературу:</a:t>
              </a:r>
            </a:p>
            <a:p>
              <a:pPr algn="ctr">
                <a:buFont typeface="Wingdings" pitchFamily="2" charset="2"/>
                <a:buChar char="§"/>
              </a:pPr>
              <a:r>
                <a:rPr lang="ru-RU" sz="1400" dirty="0">
                  <a:solidFill>
                    <a:srgbClr val="000000"/>
                  </a:solidFill>
                  <a:latin typeface="Comic Sans MS" pitchFamily="66" charset="0"/>
                </a:rPr>
                <a:t>Особенности  развития  эмоциональной  сферы  детей раннего возраста.</a:t>
              </a:r>
            </a:p>
            <a:p>
              <a:pPr algn="ctr">
                <a:buFont typeface="Wingdings" pitchFamily="2" charset="2"/>
                <a:buChar char="§"/>
              </a:pPr>
              <a:r>
                <a:rPr lang="ru-RU" sz="1400" dirty="0">
                  <a:solidFill>
                    <a:srgbClr val="000000"/>
                  </a:solidFill>
                  <a:latin typeface="Comic Sans MS" pitchFamily="66" charset="0"/>
                </a:rPr>
                <a:t>Особенности  развития  предметно-</a:t>
              </a:r>
              <a:r>
                <a:rPr lang="ru-RU" sz="1400" dirty="0" err="1">
                  <a:solidFill>
                    <a:srgbClr val="000000"/>
                  </a:solidFill>
                  <a:latin typeface="Comic Sans MS" pitchFamily="66" charset="0"/>
                </a:rPr>
                <a:t>отобразительной</a:t>
              </a:r>
              <a:r>
                <a:rPr lang="ru-RU" sz="1400" dirty="0">
                  <a:solidFill>
                    <a:srgbClr val="000000"/>
                  </a:solidFill>
                  <a:latin typeface="Comic Sans MS" pitchFamily="66" charset="0"/>
                </a:rPr>
                <a:t>  игры  детей раннего возраста.</a:t>
              </a:r>
              <a:r>
                <a:rPr lang="ru-RU" sz="1600" dirty="0">
                  <a:solidFill>
                    <a:srgbClr val="000000"/>
                  </a:solidFill>
                  <a:latin typeface="Constantia" pitchFamily="18" charset="0"/>
                </a:rPr>
                <a:t>	</a:t>
              </a:r>
            </a:p>
            <a:p>
              <a:pPr eaLnBrk="0" hangingPunct="0"/>
              <a:endParaRPr lang="en-US" sz="1600" dirty="0">
                <a:solidFill>
                  <a:srgbClr val="000000"/>
                </a:solidFill>
                <a:latin typeface="Constantia" pitchFamily="18" charset="0"/>
              </a:endParaRPr>
            </a:p>
          </p:txBody>
        </p:sp>
      </p:grpSp>
      <p:grpSp>
        <p:nvGrpSpPr>
          <p:cNvPr id="51239" name="Text Box 39"/>
          <p:cNvGrpSpPr>
            <a:grpSpLocks/>
          </p:cNvGrpSpPr>
          <p:nvPr/>
        </p:nvGrpSpPr>
        <p:grpSpPr bwMode="auto">
          <a:xfrm>
            <a:off x="60468" y="5080215"/>
            <a:ext cx="4079335" cy="1091985"/>
            <a:chOff x="132" y="667"/>
            <a:chExt cx="2661" cy="557"/>
          </a:xfrm>
        </p:grpSpPr>
        <p:pic>
          <p:nvPicPr>
            <p:cNvPr id="9227" name="Text Box 39"/>
            <p:cNvPicPr>
              <a:picLocks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132" y="667"/>
              <a:ext cx="2661" cy="557"/>
            </a:xfrm>
            <a:prstGeom prst="rect">
              <a:avLst/>
            </a:prstGeom>
            <a:noFill/>
          </p:spPr>
        </p:pic>
        <p:sp>
          <p:nvSpPr>
            <p:cNvPr id="9228" name="Text Box 12"/>
            <p:cNvSpPr txBox="1">
              <a:spLocks noChangeArrowheads="1"/>
            </p:cNvSpPr>
            <p:nvPr/>
          </p:nvSpPr>
          <p:spPr bwMode="auto">
            <a:xfrm>
              <a:off x="192" y="687"/>
              <a:ext cx="2572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sz="1400" b="1" dirty="0">
                  <a:solidFill>
                    <a:srgbClr val="C00000"/>
                  </a:solidFill>
                  <a:latin typeface="Comic Sans MS" pitchFamily="66" charset="0"/>
                </a:rPr>
                <a:t>Провести</a:t>
              </a:r>
            </a:p>
            <a:p>
              <a:pPr algn="ctr" eaLnBrk="0" hangingPunct="0"/>
              <a:r>
                <a:rPr lang="ru-RU" sz="1400" dirty="0">
                  <a:solidFill>
                    <a:srgbClr val="000000"/>
                  </a:solidFill>
                  <a:latin typeface="Comic Sans MS" pitchFamily="66" charset="0"/>
                </a:rPr>
                <a:t>   презентацию  проекта </a:t>
              </a:r>
            </a:p>
            <a:p>
              <a:pPr algn="ctr" eaLnBrk="0" hangingPunct="0"/>
              <a:r>
                <a:rPr lang="ru-RU" sz="1400" dirty="0">
                  <a:solidFill>
                    <a:srgbClr val="000000"/>
                  </a:solidFill>
                  <a:latin typeface="Comic Sans MS" pitchFamily="66" charset="0"/>
                </a:rPr>
                <a:t> «Любимые  игрушки»</a:t>
              </a:r>
              <a:endParaRPr lang="en-US" sz="1400" dirty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51241" name="Text Box 41"/>
          <p:cNvGrpSpPr>
            <a:grpSpLocks/>
          </p:cNvGrpSpPr>
          <p:nvPr/>
        </p:nvGrpSpPr>
        <p:grpSpPr bwMode="auto">
          <a:xfrm>
            <a:off x="5949719" y="4298241"/>
            <a:ext cx="2816225" cy="1530350"/>
            <a:chOff x="3652" y="2715"/>
            <a:chExt cx="1774" cy="964"/>
          </a:xfrm>
        </p:grpSpPr>
        <p:pic>
          <p:nvPicPr>
            <p:cNvPr id="9230" name="Text Box 41"/>
            <p:cNvPicPr>
              <a:picLocks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3652" y="2715"/>
              <a:ext cx="1774" cy="964"/>
            </a:xfrm>
            <a:prstGeom prst="rect">
              <a:avLst/>
            </a:prstGeom>
            <a:noFill/>
          </p:spPr>
        </p:pic>
        <p:sp>
          <p:nvSpPr>
            <p:cNvPr id="9231" name="Text Box 15"/>
            <p:cNvSpPr txBox="1">
              <a:spLocks noChangeArrowheads="1"/>
            </p:cNvSpPr>
            <p:nvPr/>
          </p:nvSpPr>
          <p:spPr bwMode="auto">
            <a:xfrm>
              <a:off x="3722" y="2734"/>
              <a:ext cx="1684" cy="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1400" b="1" dirty="0">
                  <a:solidFill>
                    <a:srgbClr val="C00000"/>
                  </a:solidFill>
                  <a:latin typeface="Comic Sans MS" pitchFamily="66" charset="0"/>
                </a:rPr>
                <a:t>Разработать</a:t>
              </a:r>
              <a:r>
                <a:rPr lang="ru-RU" sz="1400" dirty="0">
                  <a:solidFill>
                    <a:srgbClr val="000000"/>
                  </a:solidFill>
                  <a:latin typeface="Comic Sans MS" pitchFamily="66" charset="0"/>
                </a:rPr>
                <a:t>  </a:t>
              </a:r>
            </a:p>
            <a:p>
              <a:pPr algn="ctr" eaLnBrk="0" hangingPunct="0"/>
              <a:r>
                <a:rPr lang="ru-RU" sz="1400" dirty="0">
                  <a:solidFill>
                    <a:srgbClr val="000000"/>
                  </a:solidFill>
                  <a:latin typeface="Comic Sans MS" pitchFamily="66" charset="0"/>
                </a:rPr>
                <a:t>перспективный  </a:t>
              </a:r>
            </a:p>
            <a:p>
              <a:pPr algn="ctr" eaLnBrk="0" hangingPunct="0"/>
              <a:r>
                <a:rPr lang="ru-RU" sz="1400" dirty="0">
                  <a:solidFill>
                    <a:srgbClr val="000000"/>
                  </a:solidFill>
                  <a:latin typeface="Comic Sans MS" pitchFamily="66" charset="0"/>
                </a:rPr>
                <a:t>план  игр – занятий:</a:t>
              </a:r>
            </a:p>
            <a:p>
              <a:pPr algn="ctr" eaLnBrk="0" hangingPunct="0">
                <a:buFont typeface="Arial" charset="0"/>
                <a:buChar char="•"/>
              </a:pPr>
              <a:r>
                <a:rPr lang="ru-RU" sz="1400" dirty="0">
                  <a:solidFill>
                    <a:srgbClr val="000000"/>
                  </a:solidFill>
                  <a:latin typeface="Comic Sans MS" pitchFamily="66" charset="0"/>
                </a:rPr>
                <a:t>С куклами.</a:t>
              </a:r>
            </a:p>
            <a:p>
              <a:pPr algn="ctr" eaLnBrk="0" hangingPunct="0">
                <a:buFont typeface="Arial" charset="0"/>
                <a:buChar char="•"/>
              </a:pPr>
              <a:r>
                <a:rPr lang="ru-RU" sz="1400" dirty="0">
                  <a:solidFill>
                    <a:srgbClr val="000000"/>
                  </a:solidFill>
                  <a:latin typeface="Comic Sans MS" pitchFamily="66" charset="0"/>
                </a:rPr>
                <a:t>Строительным материалом.</a:t>
              </a:r>
            </a:p>
            <a:p>
              <a:pPr algn="ctr" eaLnBrk="0" hangingPunct="0">
                <a:buFont typeface="Arial" charset="0"/>
                <a:buChar char="•"/>
              </a:pPr>
              <a:r>
                <a:rPr lang="ru-RU" sz="1400" dirty="0">
                  <a:solidFill>
                    <a:srgbClr val="000000"/>
                  </a:solidFill>
                  <a:latin typeface="Comic Sans MS" pitchFamily="66" charset="0"/>
                </a:rPr>
                <a:t> Машинками.</a:t>
              </a:r>
              <a:endParaRPr lang="en-US" sz="1400" dirty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51242" name="Text Box 42"/>
          <p:cNvGrpSpPr>
            <a:grpSpLocks/>
          </p:cNvGrpSpPr>
          <p:nvPr/>
        </p:nvGrpSpPr>
        <p:grpSpPr bwMode="auto">
          <a:xfrm>
            <a:off x="4905" y="3161506"/>
            <a:ext cx="2871788" cy="884237"/>
            <a:chOff x="111" y="1993"/>
            <a:chExt cx="1809" cy="557"/>
          </a:xfrm>
        </p:grpSpPr>
        <p:pic>
          <p:nvPicPr>
            <p:cNvPr id="9233" name="Text Box 42"/>
            <p:cNvPicPr>
              <a:picLocks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146" y="1993"/>
              <a:ext cx="1774" cy="557"/>
            </a:xfrm>
            <a:prstGeom prst="rect">
              <a:avLst/>
            </a:prstGeom>
            <a:noFill/>
          </p:spPr>
        </p:pic>
        <p:sp>
          <p:nvSpPr>
            <p:cNvPr id="9234" name="Text Box 18"/>
            <p:cNvSpPr txBox="1">
              <a:spLocks noChangeArrowheads="1"/>
            </p:cNvSpPr>
            <p:nvPr/>
          </p:nvSpPr>
          <p:spPr bwMode="auto">
            <a:xfrm>
              <a:off x="111" y="1993"/>
              <a:ext cx="1680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sz="1400" b="1" dirty="0">
                  <a:solidFill>
                    <a:srgbClr val="C00000"/>
                  </a:solidFill>
                  <a:latin typeface="Comic Sans MS" pitchFamily="66" charset="0"/>
                </a:rPr>
                <a:t>Реализовать </a:t>
              </a:r>
            </a:p>
            <a:p>
              <a:pPr algn="ctr" eaLnBrk="0" hangingPunct="0"/>
              <a:r>
                <a:rPr lang="ru-RU" sz="1400" dirty="0">
                  <a:solidFill>
                    <a:srgbClr val="000000"/>
                  </a:solidFill>
                  <a:latin typeface="Comic Sans MS" pitchFamily="66" charset="0"/>
                </a:rPr>
                <a:t> выполнение </a:t>
              </a:r>
            </a:p>
            <a:p>
              <a:pPr algn="ctr" eaLnBrk="0" hangingPunct="0"/>
              <a:r>
                <a:rPr lang="ru-RU" sz="1400" dirty="0">
                  <a:solidFill>
                    <a:srgbClr val="000000"/>
                  </a:solidFill>
                  <a:latin typeface="Comic Sans MS" pitchFamily="66" charset="0"/>
                </a:rPr>
                <a:t> проектных  мероприятий</a:t>
              </a:r>
              <a:endParaRPr lang="en-US" sz="1400" dirty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48" name="Прямоугольник 47"/>
          <p:cNvGrpSpPr>
            <a:grpSpLocks/>
          </p:cNvGrpSpPr>
          <p:nvPr/>
        </p:nvGrpSpPr>
        <p:grpSpPr bwMode="auto">
          <a:xfrm>
            <a:off x="6102350" y="3243263"/>
            <a:ext cx="2889250" cy="884237"/>
            <a:chOff x="3844" y="2043"/>
            <a:chExt cx="1820" cy="557"/>
          </a:xfrm>
        </p:grpSpPr>
        <p:pic>
          <p:nvPicPr>
            <p:cNvPr id="9236" name="Прямоугольник 47"/>
            <p:cNvPicPr>
              <a:picLocks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3844" y="2043"/>
              <a:ext cx="1820" cy="557"/>
            </a:xfrm>
            <a:prstGeom prst="rect">
              <a:avLst/>
            </a:prstGeom>
            <a:noFill/>
          </p:spPr>
        </p:pic>
        <p:sp>
          <p:nvSpPr>
            <p:cNvPr id="9237" name="Text Box 21"/>
            <p:cNvSpPr txBox="1">
              <a:spLocks noChangeArrowheads="1"/>
            </p:cNvSpPr>
            <p:nvPr/>
          </p:nvSpPr>
          <p:spPr bwMode="auto">
            <a:xfrm>
              <a:off x="3888" y="2064"/>
              <a:ext cx="1728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 b="1">
                  <a:solidFill>
                    <a:srgbClr val="C00000"/>
                  </a:solidFill>
                  <a:latin typeface="Comic Sans MS" pitchFamily="66" charset="0"/>
                </a:rPr>
                <a:t>Создать </a:t>
              </a:r>
              <a:r>
                <a:rPr lang="ru-RU" sz="1400" b="1">
                  <a:solidFill>
                    <a:srgbClr val="000000"/>
                  </a:solidFill>
                  <a:latin typeface="Comic Sans MS" pitchFamily="66" charset="0"/>
                </a:rPr>
                <a:t> </a:t>
              </a:r>
            </a:p>
            <a:p>
              <a:pPr algn="ctr"/>
              <a:r>
                <a:rPr lang="ru-RU" sz="1400">
                  <a:solidFill>
                    <a:srgbClr val="000000"/>
                  </a:solidFill>
                  <a:latin typeface="Comic Sans MS" pitchFamily="66" charset="0"/>
                </a:rPr>
                <a:t>предметно-развивающею </a:t>
              </a:r>
            </a:p>
            <a:p>
              <a:pPr algn="ctr"/>
              <a:r>
                <a:rPr lang="ru-RU" sz="1400">
                  <a:solidFill>
                    <a:srgbClr val="000000"/>
                  </a:solidFill>
                  <a:latin typeface="Comic Sans MS" pitchFamily="66" charset="0"/>
                </a:rPr>
                <a:t> среду</a:t>
              </a:r>
            </a:p>
          </p:txBody>
        </p:sp>
      </p:grpSp>
      <p:grpSp>
        <p:nvGrpSpPr>
          <p:cNvPr id="49" name="Прямоугольник 48"/>
          <p:cNvGrpSpPr>
            <a:grpSpLocks/>
          </p:cNvGrpSpPr>
          <p:nvPr/>
        </p:nvGrpSpPr>
        <p:grpSpPr bwMode="auto">
          <a:xfrm>
            <a:off x="127132" y="135183"/>
            <a:ext cx="4354513" cy="2251649"/>
            <a:chOff x="50" y="2867"/>
            <a:chExt cx="2972" cy="1551"/>
          </a:xfrm>
        </p:grpSpPr>
        <p:pic>
          <p:nvPicPr>
            <p:cNvPr id="9239" name="Прямоугольник 48"/>
            <p:cNvPicPr>
              <a:picLocks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50" y="2907"/>
              <a:ext cx="2972" cy="1371"/>
            </a:xfrm>
            <a:prstGeom prst="rect">
              <a:avLst/>
            </a:prstGeom>
            <a:noFill/>
          </p:spPr>
        </p:pic>
        <p:sp>
          <p:nvSpPr>
            <p:cNvPr id="9240" name="Text Box 24"/>
            <p:cNvSpPr txBox="1">
              <a:spLocks noChangeArrowheads="1"/>
            </p:cNvSpPr>
            <p:nvPr/>
          </p:nvSpPr>
          <p:spPr bwMode="auto">
            <a:xfrm>
              <a:off x="163" y="2867"/>
              <a:ext cx="2742" cy="1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>
                  <a:solidFill>
                    <a:srgbClr val="C00000"/>
                  </a:solidFill>
                  <a:latin typeface="Comic Sans MS" pitchFamily="66" charset="0"/>
                </a:rPr>
                <a:t>Подготовить</a:t>
              </a:r>
              <a:r>
                <a:rPr lang="ru-RU" sz="1400" dirty="0">
                  <a:solidFill>
                    <a:srgbClr val="000000"/>
                  </a:solidFill>
                  <a:latin typeface="Comic Sans MS" pitchFamily="66" charset="0"/>
                </a:rPr>
                <a:t> </a:t>
              </a:r>
            </a:p>
            <a:p>
              <a:pPr algn="ctr"/>
              <a:r>
                <a:rPr lang="ru-RU" sz="1400" dirty="0">
                  <a:solidFill>
                    <a:srgbClr val="000000"/>
                  </a:solidFill>
                  <a:latin typeface="Comic Sans MS" pitchFamily="66" charset="0"/>
                </a:rPr>
                <a:t> информацию  для  родителей  по  темам:</a:t>
              </a:r>
            </a:p>
            <a:p>
              <a:pPr algn="ctr">
                <a:buFont typeface="Arial" charset="0"/>
                <a:buChar char="•"/>
              </a:pPr>
              <a:r>
                <a:rPr lang="ru-RU" sz="1400" dirty="0">
                  <a:solidFill>
                    <a:srgbClr val="000000"/>
                  </a:solidFill>
                  <a:latin typeface="Comic Sans MS" pitchFamily="66" charset="0"/>
                </a:rPr>
                <a:t>Особенности  развития  эмоциональной  сферы.</a:t>
              </a:r>
            </a:p>
            <a:p>
              <a:pPr algn="ctr">
                <a:buFont typeface="Arial" charset="0"/>
                <a:buChar char="•"/>
              </a:pPr>
              <a:r>
                <a:rPr lang="ru-RU" sz="1400" dirty="0">
                  <a:solidFill>
                    <a:srgbClr val="000000"/>
                  </a:solidFill>
                  <a:latin typeface="Comic Sans MS" pitchFamily="66" charset="0"/>
                </a:rPr>
                <a:t>Особенности  предметно-</a:t>
              </a:r>
              <a:r>
                <a:rPr lang="ru-RU" sz="1400" dirty="0" err="1">
                  <a:solidFill>
                    <a:srgbClr val="000000"/>
                  </a:solidFill>
                  <a:latin typeface="Comic Sans MS" pitchFamily="66" charset="0"/>
                </a:rPr>
                <a:t>отобразительной</a:t>
              </a:r>
              <a:r>
                <a:rPr lang="ru-RU" sz="1400" dirty="0">
                  <a:solidFill>
                    <a:srgbClr val="000000"/>
                  </a:solidFill>
                  <a:latin typeface="Comic Sans MS" pitchFamily="66" charset="0"/>
                </a:rPr>
                <a:t>  игры.</a:t>
              </a:r>
            </a:p>
            <a:p>
              <a:pPr algn="ctr">
                <a:buFont typeface="Arial" charset="0"/>
                <a:buChar char="•"/>
              </a:pPr>
              <a:r>
                <a:rPr lang="ru-RU" sz="1400" dirty="0">
                  <a:solidFill>
                    <a:srgbClr val="000000"/>
                  </a:solidFill>
                  <a:latin typeface="Comic Sans MS" pitchFamily="66" charset="0"/>
                </a:rPr>
                <a:t>История возникновения игрушки.</a:t>
              </a:r>
            </a:p>
            <a:p>
              <a:pPr algn="ctr">
                <a:buFont typeface="Arial" charset="0"/>
                <a:buChar char="•"/>
              </a:pPr>
              <a:r>
                <a:rPr lang="ru-RU" sz="1400" dirty="0">
                  <a:solidFill>
                    <a:srgbClr val="000000"/>
                  </a:solidFill>
                  <a:latin typeface="Comic Sans MS" pitchFamily="66" charset="0"/>
                </a:rPr>
                <a:t>Игрушка как часть народной традиции.</a:t>
              </a:r>
            </a:p>
            <a:p>
              <a:pPr algn="ctr">
                <a:buFont typeface="Arial" charset="0"/>
                <a:buChar char="•"/>
              </a:pPr>
              <a:r>
                <a:rPr lang="ru-RU" sz="1400" dirty="0">
                  <a:solidFill>
                    <a:srgbClr val="000000"/>
                  </a:solidFill>
                  <a:latin typeface="Comic Sans MS" pitchFamily="66" charset="0"/>
                </a:rPr>
                <a:t>Об истории кукол.</a:t>
              </a:r>
            </a:p>
            <a:p>
              <a:pPr algn="ctr"/>
              <a:endParaRPr lang="ru-RU" sz="1400" dirty="0">
                <a:solidFill>
                  <a:srgbClr val="000000"/>
                </a:solidFill>
                <a:latin typeface="Comic Sans MS" pitchFamily="66" charset="0"/>
              </a:endParaRPr>
            </a:p>
            <a:p>
              <a:pPr>
                <a:buFont typeface="Arial" charset="0"/>
                <a:buChar char="•"/>
              </a:pPr>
              <a:endParaRPr lang="ru-RU" sz="1400" dirty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51206" name="AutoShape 6"/>
          <p:cNvSpPr>
            <a:spLocks noChangeArrowheads="1"/>
          </p:cNvSpPr>
          <p:nvPr/>
        </p:nvSpPr>
        <p:spPr bwMode="gray">
          <a:xfrm rot="7535209">
            <a:off x="3263901" y="4445000"/>
            <a:ext cx="958850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51204" name="AutoShape 4"/>
          <p:cNvSpPr>
            <a:spLocks noChangeArrowheads="1"/>
          </p:cNvSpPr>
          <p:nvPr/>
        </p:nvSpPr>
        <p:spPr bwMode="gray">
          <a:xfrm rot="2369511">
            <a:off x="5087938" y="4157663"/>
            <a:ext cx="957262" cy="288925"/>
          </a:xfrm>
          <a:prstGeom prst="rightArrow">
            <a:avLst>
              <a:gd name="adj1" fmla="val 35167"/>
              <a:gd name="adj2" fmla="val 111028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51207" name="AutoShape 7"/>
          <p:cNvSpPr>
            <a:spLocks noChangeArrowheads="1"/>
          </p:cNvSpPr>
          <p:nvPr/>
        </p:nvSpPr>
        <p:spPr bwMode="gray">
          <a:xfrm>
            <a:off x="5356225" y="3459163"/>
            <a:ext cx="892175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51203" name="AutoShape 3"/>
          <p:cNvSpPr>
            <a:spLocks noChangeArrowheads="1"/>
          </p:cNvSpPr>
          <p:nvPr/>
        </p:nvSpPr>
        <p:spPr bwMode="gray">
          <a:xfrm rot="39573186">
            <a:off x="4738688" y="2265363"/>
            <a:ext cx="942975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51208" name="AutoShape 8"/>
          <p:cNvSpPr>
            <a:spLocks noChangeArrowheads="1"/>
          </p:cNvSpPr>
          <p:nvPr/>
        </p:nvSpPr>
        <p:spPr bwMode="gray">
          <a:xfrm rot="-10800000">
            <a:off x="2743200" y="3452813"/>
            <a:ext cx="1066800" cy="288925"/>
          </a:xfrm>
          <a:prstGeom prst="rightArrow">
            <a:avLst>
              <a:gd name="adj1" fmla="val 35167"/>
              <a:gd name="adj2" fmla="val 121041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51205" name="AutoShape 5"/>
          <p:cNvSpPr>
            <a:spLocks noChangeArrowheads="1"/>
          </p:cNvSpPr>
          <p:nvPr/>
        </p:nvSpPr>
        <p:spPr bwMode="gray">
          <a:xfrm rot="35969022">
            <a:off x="3343275" y="2284413"/>
            <a:ext cx="1076325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grpSp>
        <p:nvGrpSpPr>
          <p:cNvPr id="26" name="Text Box 42"/>
          <p:cNvGrpSpPr>
            <a:grpSpLocks/>
          </p:cNvGrpSpPr>
          <p:nvPr/>
        </p:nvGrpSpPr>
        <p:grpSpPr bwMode="auto">
          <a:xfrm>
            <a:off x="5016926" y="6013833"/>
            <a:ext cx="2816225" cy="669925"/>
            <a:chOff x="3026" y="3721"/>
            <a:chExt cx="1774" cy="422"/>
          </a:xfrm>
        </p:grpSpPr>
        <p:pic>
          <p:nvPicPr>
            <p:cNvPr id="9248" name="Text Box 42"/>
            <p:cNvPicPr>
              <a:picLocks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3026" y="3721"/>
              <a:ext cx="1774" cy="422"/>
            </a:xfrm>
            <a:prstGeom prst="rect">
              <a:avLst/>
            </a:prstGeom>
            <a:noFill/>
          </p:spPr>
        </p:pic>
        <p:sp>
          <p:nvSpPr>
            <p:cNvPr id="9249" name="Text Box 33"/>
            <p:cNvSpPr txBox="1">
              <a:spLocks noChangeArrowheads="1"/>
            </p:cNvSpPr>
            <p:nvPr/>
          </p:nvSpPr>
          <p:spPr bwMode="auto">
            <a:xfrm>
              <a:off x="3072" y="3744"/>
              <a:ext cx="168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sz="1400" b="1">
                  <a:solidFill>
                    <a:srgbClr val="C00000"/>
                  </a:solidFill>
                  <a:latin typeface="Comic Sans MS" pitchFamily="66" charset="0"/>
                </a:rPr>
                <a:t>Провести</a:t>
              </a:r>
            </a:p>
            <a:p>
              <a:pPr algn="ctr" eaLnBrk="0" hangingPunct="0"/>
              <a:r>
                <a:rPr lang="ru-RU" sz="1400">
                  <a:solidFill>
                    <a:srgbClr val="000000"/>
                  </a:solidFill>
                  <a:latin typeface="Comic Sans MS" pitchFamily="66" charset="0"/>
                </a:rPr>
                <a:t> игры-занятия</a:t>
              </a:r>
              <a:endParaRPr lang="en-US" sz="14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25" name="AutoShape 4"/>
          <p:cNvSpPr>
            <a:spLocks noChangeArrowheads="1"/>
          </p:cNvSpPr>
          <p:nvPr/>
        </p:nvSpPr>
        <p:spPr bwMode="gray">
          <a:xfrm rot="4387387">
            <a:off x="4277519" y="5106194"/>
            <a:ext cx="1649413" cy="288925"/>
          </a:xfrm>
          <a:prstGeom prst="rightArrow">
            <a:avLst>
              <a:gd name="adj1" fmla="val 35167"/>
              <a:gd name="adj2" fmla="val 111028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1573213" y="628650"/>
            <a:ext cx="6302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Comic Sans MS" pitchFamily="66" charset="0"/>
              </a:rPr>
              <a:t>ЭТАПЫ РЕАЛИЗАЦИИ ПРОЕКТА</a:t>
            </a:r>
            <a:r>
              <a:rPr lang="ru-RU" sz="2000">
                <a:solidFill>
                  <a:srgbClr val="C00000"/>
                </a:solidFill>
                <a:latin typeface="Comic Sans MS" pitchFamily="66" charset="0"/>
              </a:rPr>
              <a:t>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14338" y="1177925"/>
            <a:ext cx="77724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B0F0"/>
                </a:solidFill>
                <a:latin typeface="Comic Sans MS" pitchFamily="66" charset="0"/>
              </a:rPr>
              <a:t>1 этап – подготовительный</a:t>
            </a:r>
            <a:endParaRPr lang="ru-RU" sz="2400" b="1" i="1" u="sng" dirty="0"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41673" y="1485876"/>
            <a:ext cx="4030663" cy="4254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u="sng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Воспитатели + родители</a:t>
            </a:r>
          </a:p>
        </p:txBody>
      </p:sp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595313" y="2187575"/>
            <a:ext cx="7715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000" b="1">
                <a:latin typeface="Comic Sans MS" pitchFamily="66" charset="0"/>
              </a:rPr>
              <a:t>Организация предметно - развивающей среды в группе</a:t>
            </a:r>
            <a:r>
              <a:rPr lang="ru-RU" sz="2000" b="1">
                <a:latin typeface="Century Gothic" pitchFamily="34" charset="0"/>
              </a:rPr>
              <a:t>:</a:t>
            </a:r>
          </a:p>
        </p:txBody>
      </p:sp>
      <p:sp>
        <p:nvSpPr>
          <p:cNvPr id="10246" name="Прямоугольник 6"/>
          <p:cNvSpPr>
            <a:spLocks noChangeArrowheads="1"/>
          </p:cNvSpPr>
          <p:nvPr/>
        </p:nvSpPr>
        <p:spPr bwMode="auto">
          <a:xfrm>
            <a:off x="261938" y="2870200"/>
            <a:ext cx="80772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>
              <a:latin typeface="Comic Sans MS" pitchFamily="66" charset="0"/>
            </a:endParaRPr>
          </a:p>
          <a:p>
            <a:pPr algn="ctr"/>
            <a:r>
              <a:rPr lang="ru-RU" sz="2000">
                <a:latin typeface="Comic Sans MS" pitchFamily="66" charset="0"/>
              </a:rPr>
              <a:t>Модульная детская мебель: кухонный гарнитур, кукольный игровой столик. Игрушечная посуда, куклы, комплекты одежды для кукол,  кроватка</a:t>
            </a:r>
            <a:r>
              <a:rPr lang="en-US" sz="2000">
                <a:latin typeface="Comic Sans MS" pitchFamily="66" charset="0"/>
              </a:rPr>
              <a:t> </a:t>
            </a:r>
            <a:r>
              <a:rPr lang="ru-RU" sz="2000">
                <a:latin typeface="Comic Sans MS" pitchFamily="66" charset="0"/>
              </a:rPr>
              <a:t>для младенца, коляска.</a:t>
            </a:r>
          </a:p>
          <a:p>
            <a:pPr algn="ctr"/>
            <a:endParaRPr lang="ru-RU" sz="2000">
              <a:latin typeface="Comic Sans MS" pitchFamily="66" charset="0"/>
            </a:endParaRPr>
          </a:p>
        </p:txBody>
      </p:sp>
      <p:sp>
        <p:nvSpPr>
          <p:cNvPr id="10247" name="Прямоугольник 9"/>
          <p:cNvSpPr>
            <a:spLocks noChangeArrowheads="1"/>
          </p:cNvSpPr>
          <p:nvPr/>
        </p:nvSpPr>
        <p:spPr bwMode="auto">
          <a:xfrm>
            <a:off x="3498850" y="2698750"/>
            <a:ext cx="19097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Comic Sans MS" pitchFamily="66" charset="0"/>
              </a:rPr>
              <a:t> </a:t>
            </a:r>
            <a:r>
              <a:rPr lang="ru-RU" sz="2000" b="1">
                <a:solidFill>
                  <a:srgbClr val="CC0099"/>
                </a:solidFill>
                <a:latin typeface="Comic Sans MS" pitchFamily="66" charset="0"/>
              </a:rPr>
              <a:t>“Мы играем”</a:t>
            </a:r>
          </a:p>
        </p:txBody>
      </p:sp>
      <p:pic>
        <p:nvPicPr>
          <p:cNvPr id="13" name="Рисунок 12" descr="C:\Users\Home\Desktop\Новая папка\IMG_1238.JPG"/>
          <p:cNvPicPr>
            <a:picLocks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42925" y="4310063"/>
            <a:ext cx="3852863" cy="2432050"/>
          </a:xfrm>
          <a:prstGeom prst="rect">
            <a:avLst/>
          </a:prstGeom>
          <a:noFill/>
        </p:spPr>
      </p:pic>
      <p:pic>
        <p:nvPicPr>
          <p:cNvPr id="14" name="Рисунок 13" descr="C:\Users\Home\Desktop\Фото\101CANON\IMG_1210.JPG"/>
          <p:cNvPicPr>
            <a:picLocks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56175" y="4303713"/>
            <a:ext cx="3468688" cy="2438400"/>
          </a:xfrm>
          <a:prstGeom prst="rect">
            <a:avLst/>
          </a:prstGeom>
          <a:noFill/>
        </p:spPr>
      </p:pic>
      <p:pic>
        <p:nvPicPr>
          <p:cNvPr id="10250" name="Picture 3" descr="D:\Учеба\Мама\Анимация\дисней\Животные\Мики-маус\b2e19e221af1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657600" y="5661025"/>
            <a:ext cx="46355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2" descr="D:\Учеба\Мама\Анимация\дисней\Животные\Мики-маус\bestgif.narod.ru_9168.gif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439988" y="5916613"/>
            <a:ext cx="538162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2" descr="D:\Учеба\Мама\Анимация\Дети\Малыши\469863060.gif"/>
          <p:cNvPicPr>
            <a:picLocks noChangeAspect="1" noChangeArrowheads="1" noCrop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8077200" y="3429000"/>
            <a:ext cx="76517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5"/>
          <p:cNvSpPr>
            <a:spLocks noChangeArrowheads="1"/>
          </p:cNvSpPr>
          <p:nvPr/>
        </p:nvSpPr>
        <p:spPr bwMode="auto">
          <a:xfrm>
            <a:off x="3080101" y="381000"/>
            <a:ext cx="31774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CC0099"/>
                </a:solidFill>
                <a:latin typeface="Comic Sans MS" pitchFamily="66" charset="0"/>
              </a:rPr>
              <a:t>“</a:t>
            </a:r>
            <a:r>
              <a:rPr lang="ru-RU" sz="2800" b="1" dirty="0">
                <a:solidFill>
                  <a:srgbClr val="CC0099"/>
                </a:solidFill>
                <a:latin typeface="Comic Sans MS" pitchFamily="66" charset="0"/>
              </a:rPr>
              <a:t>Учимся строить</a:t>
            </a:r>
            <a:r>
              <a:rPr lang="ru-RU" sz="2000" b="1" dirty="0">
                <a:solidFill>
                  <a:srgbClr val="CC0099"/>
                </a:solidFill>
                <a:latin typeface="Comic Sans MS" pitchFamily="66" charset="0"/>
              </a:rPr>
              <a:t>”</a:t>
            </a:r>
          </a:p>
        </p:txBody>
      </p:sp>
      <p:sp>
        <p:nvSpPr>
          <p:cNvPr id="11267" name="Прямоугольник 6"/>
          <p:cNvSpPr>
            <a:spLocks noChangeArrowheads="1"/>
          </p:cNvSpPr>
          <p:nvPr/>
        </p:nvSpPr>
        <p:spPr bwMode="auto">
          <a:xfrm>
            <a:off x="381000" y="1103313"/>
            <a:ext cx="8382000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dirty="0">
                <a:latin typeface="Comic Sans MS" pitchFamily="66" charset="0"/>
              </a:rPr>
              <a:t>Крупный строительный конструктор. Средний строительный конструктор</a:t>
            </a:r>
            <a:r>
              <a:rPr lang="ru-RU" b="1" dirty="0">
                <a:latin typeface="Constantia" pitchFamily="18" charset="0"/>
              </a:rPr>
              <a:t>. 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sz="2000" dirty="0">
                <a:latin typeface="Comic Sans MS" pitchFamily="66" charset="0"/>
              </a:rPr>
              <a:t>Игрушки для обыгрывания построек (фигурки людей, животных). Машины грузовые и легковые (самосвалы, грузовики, специальный транспорт).</a:t>
            </a:r>
          </a:p>
          <a:p>
            <a:pPr algn="ctr"/>
            <a:endParaRPr lang="ru-RU" sz="2000" dirty="0">
              <a:latin typeface="Comic Sans MS" pitchFamily="66" charset="0"/>
            </a:endParaRPr>
          </a:p>
        </p:txBody>
      </p:sp>
      <p:pic>
        <p:nvPicPr>
          <p:cNvPr id="8" name="Рисунок 7" descr="C:\Users\Home\Desktop\Новая папка\IMG_1236.JPG"/>
          <p:cNvPicPr>
            <a:picLocks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6513" y="2535238"/>
            <a:ext cx="4595812" cy="2957512"/>
          </a:xfrm>
          <a:prstGeom prst="rect">
            <a:avLst/>
          </a:prstGeom>
          <a:noFill/>
        </p:spPr>
      </p:pic>
      <p:pic>
        <p:nvPicPr>
          <p:cNvPr id="9" name="Рисунок 8" descr="C:\Users\Home\Desktop\Новая папка\IMG_1237.JPG"/>
          <p:cNvPicPr>
            <a:picLocks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68838" y="3297238"/>
            <a:ext cx="4402137" cy="3395662"/>
          </a:xfrm>
          <a:prstGeom prst="rect">
            <a:avLst/>
          </a:prstGeom>
          <a:noFill/>
        </p:spPr>
      </p:pic>
      <p:pic>
        <p:nvPicPr>
          <p:cNvPr id="11270" name="Picture 4" descr="D:\Учеба\Мама\Клипарты\Детские предметы\994 (820)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07275" y="2136775"/>
            <a:ext cx="1192213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3" descr="D:\Учеба\Мама\Анимация\Игрушки\3891c2be7350c6b34ed7ea030845371b.gif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flipH="1">
            <a:off x="8064500" y="5648325"/>
            <a:ext cx="73501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3" descr="D:\Учеба\Мама\Клипарты\Детские предметы\33778-Clipart-Illustration-Of-A-Colorful-Train-With-Eyes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363" y="5792788"/>
            <a:ext cx="1262062" cy="91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38200" y="685800"/>
            <a:ext cx="7543800" cy="142192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B0F0"/>
                </a:solidFill>
                <a:latin typeface="Comic Sans MS" pitchFamily="66" charset="0"/>
              </a:rPr>
              <a:t>2 этап – накопление </a:t>
            </a:r>
            <a:r>
              <a:rPr lang="ru-RU" sz="2400" b="1" dirty="0" smtClean="0">
                <a:solidFill>
                  <a:srgbClr val="00B0F0"/>
                </a:solidFill>
                <a:latin typeface="Comic Sans MS" pitchFamily="66" charset="0"/>
              </a:rPr>
              <a:t>знаний</a:t>
            </a:r>
            <a:endParaRPr lang="ru-RU" sz="2400" b="1" dirty="0">
              <a:solidFill>
                <a:srgbClr val="00B0F0"/>
              </a:solidFill>
              <a:latin typeface="Comic Sans MS" pitchFamily="66" charset="0"/>
            </a:endParaRPr>
          </a:p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u="sng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Воспитатели + дети</a:t>
            </a:r>
          </a:p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u="sng" dirty="0"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u="sng" dirty="0"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573213"/>
            <a:ext cx="8305800" cy="5078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857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669900"/>
                </a:solidFill>
                <a:latin typeface="Comic Sans MS" pitchFamily="66" charset="0"/>
              </a:rPr>
              <a:t>Играли:</a:t>
            </a:r>
          </a:p>
          <a:p>
            <a:pPr marL="355600" indent="365125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b="1" dirty="0">
                <a:latin typeface="+mn-lt"/>
              </a:rPr>
              <a:t> </a:t>
            </a:r>
            <a:r>
              <a:rPr lang="ru-RU" b="1" dirty="0">
                <a:solidFill>
                  <a:srgbClr val="CC00FF"/>
                </a:solidFill>
                <a:latin typeface="Comic Sans MS" pitchFamily="66" charset="0"/>
              </a:rPr>
              <a:t>с куклами </a:t>
            </a:r>
            <a:r>
              <a:rPr lang="ru-RU" dirty="0">
                <a:latin typeface="Comic Sans MS" pitchFamily="66" charset="0"/>
              </a:rPr>
              <a:t>- </a:t>
            </a:r>
            <a:r>
              <a:rPr lang="ru-RU" dirty="0">
                <a:latin typeface="+mn-lt"/>
              </a:rPr>
              <a:t>«</a:t>
            </a:r>
            <a:r>
              <a:rPr lang="ru-RU" dirty="0">
                <a:latin typeface="Comic Sans MS" pitchFamily="66" charset="0"/>
              </a:rPr>
              <a:t>Угостим куклу чаем», « Накормим обедом», «Укладываем спать», « Кукла проснулась» и т. д.</a:t>
            </a:r>
            <a:r>
              <a:rPr lang="ru-RU" dirty="0">
                <a:latin typeface="+mn-lt"/>
              </a:rPr>
              <a:t>; </a:t>
            </a:r>
          </a:p>
          <a:p>
            <a:pPr marL="355600" indent="365125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b="1" dirty="0">
                <a:solidFill>
                  <a:srgbClr val="CC00FF"/>
                </a:solidFill>
                <a:latin typeface="Comic Sans MS" pitchFamily="66" charset="0"/>
              </a:rPr>
              <a:t>машинами</a:t>
            </a:r>
            <a:r>
              <a:rPr lang="ru-RU" dirty="0">
                <a:solidFill>
                  <a:srgbClr val="CC00FF"/>
                </a:solidFill>
                <a:latin typeface="Comic Sans MS" pitchFamily="66" charset="0"/>
              </a:rPr>
              <a:t> </a:t>
            </a:r>
            <a:r>
              <a:rPr lang="ru-RU" dirty="0">
                <a:latin typeface="Comic Sans MS" pitchFamily="66" charset="0"/>
              </a:rPr>
              <a:t>–</a:t>
            </a:r>
            <a:r>
              <a:rPr lang="ru-RU" dirty="0">
                <a:solidFill>
                  <a:srgbClr val="CC00FF"/>
                </a:solidFill>
                <a:latin typeface="+mn-lt"/>
              </a:rPr>
              <a:t> </a:t>
            </a:r>
            <a:r>
              <a:rPr lang="ru-RU" dirty="0">
                <a:latin typeface="+mn-lt"/>
              </a:rPr>
              <a:t>«</a:t>
            </a:r>
            <a:r>
              <a:rPr lang="ru-RU" dirty="0">
                <a:latin typeface="Comic Sans MS" pitchFamily="66" charset="0"/>
              </a:rPr>
              <a:t>Дом для машины», «Приехал Мишка на машине», «Покатаем кукол», «Ремонт машины»,</a:t>
            </a:r>
          </a:p>
          <a:p>
            <a:pPr marL="355600" indent="365125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dirty="0">
                <a:solidFill>
                  <a:srgbClr val="CC00FF"/>
                </a:solidFill>
                <a:latin typeface="+mn-lt"/>
              </a:rPr>
              <a:t> </a:t>
            </a:r>
            <a:r>
              <a:rPr lang="ru-RU" b="1" dirty="0">
                <a:solidFill>
                  <a:srgbClr val="CC00FF"/>
                </a:solidFill>
                <a:latin typeface="Comic Sans MS" pitchFamily="66" charset="0"/>
              </a:rPr>
              <a:t>строительным материалом </a:t>
            </a:r>
            <a:r>
              <a:rPr lang="ru-RU" dirty="0">
                <a:latin typeface="Comic Sans MS" pitchFamily="66" charset="0"/>
              </a:rPr>
              <a:t>– </a:t>
            </a:r>
            <a:r>
              <a:rPr lang="ru-RU" dirty="0">
                <a:latin typeface="+mn-lt"/>
              </a:rPr>
              <a:t>«</a:t>
            </a:r>
            <a:r>
              <a:rPr lang="ru-RU" dirty="0">
                <a:latin typeface="Comic Sans MS" pitchFamily="66" charset="0"/>
              </a:rPr>
              <a:t>Строим мебель для игрушек», «Домики для игрушек», «Скамеечки для игрушек», «Машины»; </a:t>
            </a:r>
          </a:p>
          <a:p>
            <a:pPr marL="355600" indent="365125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b="1" dirty="0">
                <a:solidFill>
                  <a:srgbClr val="CC00FF"/>
                </a:solidFill>
                <a:latin typeface="Comic Sans MS" pitchFamily="66" charset="0"/>
              </a:rPr>
              <a:t>дидактические игры </a:t>
            </a:r>
            <a:r>
              <a:rPr lang="ru-RU" i="1" dirty="0">
                <a:latin typeface="Comic Sans MS" pitchFamily="66" charset="0"/>
              </a:rPr>
              <a:t>– </a:t>
            </a:r>
            <a:r>
              <a:rPr lang="ru-RU" dirty="0">
                <a:latin typeface="Comic Sans MS" pitchFamily="66" charset="0"/>
              </a:rPr>
              <a:t>« Мишкины игрушки», «Чудесный мешочек», «Разрезное лото», «Подарки для игрушек».</a:t>
            </a:r>
          </a:p>
          <a:p>
            <a:pPr marL="355600" indent="365125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b="1" dirty="0">
                <a:solidFill>
                  <a:srgbClr val="CC00FF"/>
                </a:solidFill>
                <a:latin typeface="Comic Sans MS" pitchFamily="66" charset="0"/>
              </a:rPr>
              <a:t>игры для развития мелкой моторики </a:t>
            </a:r>
            <a:r>
              <a:rPr lang="ru-RU" dirty="0">
                <a:latin typeface="Comic Sans MS" pitchFamily="66" charset="0"/>
              </a:rPr>
              <a:t>– «Солнышко смеётся», сматывание шерстяной пряжи в клубки, сминание пальцами комочков из бумаги, «Золушка» (перебирали крупу).</a:t>
            </a:r>
          </a:p>
          <a:p>
            <a:pPr marL="355600" indent="-2698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669900"/>
                </a:solidFill>
                <a:latin typeface="Comic Sans MS" pitchFamily="66" charset="0"/>
              </a:rPr>
              <a:t>Читали:</a:t>
            </a:r>
          </a:p>
          <a:p>
            <a:pPr marL="45243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dirty="0">
                <a:latin typeface="Comic Sans MS" pitchFamily="66" charset="0"/>
              </a:rPr>
              <a:t> </a:t>
            </a:r>
            <a:r>
              <a:rPr lang="ru-RU" b="1" dirty="0">
                <a:solidFill>
                  <a:srgbClr val="CC00FF"/>
                </a:solidFill>
                <a:latin typeface="Comic Sans MS" pitchFamily="66" charset="0"/>
              </a:rPr>
              <a:t>стихи,</a:t>
            </a:r>
          </a:p>
          <a:p>
            <a:pPr marL="45243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b="1" dirty="0">
                <a:solidFill>
                  <a:srgbClr val="CC00FF"/>
                </a:solidFill>
                <a:latin typeface="Comic Sans MS" pitchFamily="66" charset="0"/>
              </a:rPr>
              <a:t> потешки.</a:t>
            </a:r>
          </a:p>
          <a:p>
            <a:pPr marL="355600" indent="-2698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669900"/>
                </a:solidFill>
                <a:latin typeface="Comic Sans MS" pitchFamily="66" charset="0"/>
              </a:rPr>
              <a:t>Рассматривали:</a:t>
            </a:r>
          </a:p>
          <a:p>
            <a:pPr marL="355600" indent="9683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b="1" dirty="0">
                <a:solidFill>
                  <a:srgbClr val="CC00FF"/>
                </a:solidFill>
                <a:latin typeface="Comic Sans MS" pitchFamily="66" charset="0"/>
              </a:rPr>
              <a:t> иллюстрации,</a:t>
            </a:r>
          </a:p>
          <a:p>
            <a:pPr marL="361950" indent="85725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b="1" dirty="0">
                <a:solidFill>
                  <a:srgbClr val="CC00FF"/>
                </a:solidFill>
                <a:latin typeface="Comic Sans MS" pitchFamily="66" charset="0"/>
              </a:rPr>
              <a:t> предметные картинки</a:t>
            </a:r>
            <a:r>
              <a:rPr lang="ru-RU" b="1" dirty="0" smtClean="0">
                <a:solidFill>
                  <a:srgbClr val="CC00FF"/>
                </a:solidFill>
                <a:latin typeface="Comic Sans MS" pitchFamily="66" charset="0"/>
              </a:rPr>
              <a:t>.</a:t>
            </a:r>
            <a:endParaRPr lang="ru-RU" b="1" dirty="0">
              <a:solidFill>
                <a:srgbClr val="CC00FF"/>
              </a:solidFill>
              <a:latin typeface="Comic Sans MS" pitchFamily="66" charset="0"/>
            </a:endParaRPr>
          </a:p>
        </p:txBody>
      </p:sp>
      <p:pic>
        <p:nvPicPr>
          <p:cNvPr id="12292" name="Picture 4" descr="D:\Учеба\Мама\Анимация\Дети\Малыши\3bffde1cba3dd9d81ff3f03bf363fec3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77000" y="5181600"/>
            <a:ext cx="138112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65881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Home\Desktop\Любимые игрушки\Фото дети играют\IMG_1172.JPG"/>
          <p:cNvPicPr>
            <a:picLocks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66800" y="762000"/>
            <a:ext cx="3084513" cy="4017962"/>
          </a:xfrm>
          <a:prstGeom prst="rect">
            <a:avLst/>
          </a:prstGeom>
          <a:noFill/>
        </p:spPr>
      </p:pic>
      <p:pic>
        <p:nvPicPr>
          <p:cNvPr id="13317" name="Picture 2" descr="D:\Учеба\Мама\Анимация\рисованные дети\deti-web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5243513"/>
            <a:ext cx="914400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Home\Desktop\Любимые игрушки\Фото дети играют\IMG_1153.JPG"/>
          <p:cNvPicPr>
            <a:picLocks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105400" y="304800"/>
            <a:ext cx="3011487" cy="42306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TC104033917[[fn=Берлин]]</Template>
  <TotalTime>1326</TotalTime>
  <Words>593</Words>
  <Application>Microsoft Office PowerPoint</Application>
  <PresentationFormat>Экран (4:3)</PresentationFormat>
  <Paragraphs>102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Century Gothic</vt:lpstr>
      <vt:lpstr>Comic Sans MS</vt:lpstr>
      <vt:lpstr>Constantia</vt:lpstr>
      <vt:lpstr>Trebuchet MS</vt:lpstr>
      <vt:lpstr>Wingdings</vt:lpstr>
      <vt:lpstr>Берлин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Светлана Кречина</cp:lastModifiedBy>
  <cp:revision>140</cp:revision>
  <dcterms:created xsi:type="dcterms:W3CDTF">2010-10-08T17:03:16Z</dcterms:created>
  <dcterms:modified xsi:type="dcterms:W3CDTF">2014-10-23T17:27:15Z</dcterms:modified>
</cp:coreProperties>
</file>