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EBEB6-2224-4607-B33D-B3F9DA12E92A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1DB1E-EF91-4216-8940-778242B7B7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76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90613" y="933450"/>
            <a:ext cx="4486275" cy="3365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148" y="4625629"/>
            <a:ext cx="4608484" cy="3734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13" indent="-457153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8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480" y="485333"/>
            <a:ext cx="7804800" cy="13105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4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1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3000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1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marL="0" lvl="0" indent="0" algn="ctr" defTabSz="914305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577" indent="-228577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6" y="1143001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4" cy="2163020"/>
          </a:xfrm>
        </p:spPr>
        <p:txBody>
          <a:bodyPr anchor="b"/>
          <a:lstStyle>
            <a:lvl1pPr marL="182861" indent="-182861">
              <a:buFont typeface="Georgia" pitchFamily="18" charset="0"/>
              <a:buChar char="*"/>
              <a:defRPr sz="16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30" tIns="45715" rIns="91430" bIns="45715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9A4297-6B3D-4E3F-99F4-44AC5F78D419}" type="datetimeFigureOut">
              <a:rPr lang="ru-RU" smtClean="0"/>
              <a:t>21.11.2011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1"/>
            <a:ext cx="3352801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5315C3-93FA-43B5-97F0-490140B510D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iming>
    <p:tnLst>
      <p:par>
        <p:cTn id="1" dur="indefinite" restart="never" nodeType="tmRoot"/>
      </p:par>
    </p:tnLst>
  </p:timing>
  <p:txStyles>
    <p:titleStyle>
      <a:lvl1pPr marL="320007" indent="-320007" algn="r" defTabSz="914305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77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583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875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166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744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035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756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5763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484" indent="-182861" algn="l" defTabSz="914305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7DA647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62721" y="332657"/>
            <a:ext cx="865296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65950" rIns="81623" bIns="4081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2000" dirty="0">
                <a:latin typeface="Times New Roman" pitchFamily="16" charset="0"/>
              </a:rPr>
              <a:t>Государственное дошкольное образовательное учреждение детский сад № 61 комбинированного вида Фрунзенского района Санкт-Петербурга «Ягодка»</a:t>
            </a: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2200" b="1" dirty="0">
                <a:latin typeface="Times New Roman" pitchFamily="16" charset="0"/>
              </a:rPr>
              <a:t>Конспект совместной деятельности взрослого и ребенка по развитию  речи подготовительной к школе группе. </a:t>
            </a:r>
          </a:p>
          <a:p>
            <a:pPr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sz="2200" b="1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sz="2200" b="1" dirty="0">
                <a:latin typeface="Times New Roman" pitchFamily="16" charset="0"/>
              </a:rPr>
              <a:t>«Эти чудесные профессии»</a:t>
            </a:r>
          </a:p>
          <a:p>
            <a:pPr algn="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dirty="0">
              <a:latin typeface="Times New Roman" pitchFamily="16" charset="0"/>
            </a:endParaRPr>
          </a:p>
          <a:p>
            <a:pPr algn="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dirty="0">
                <a:latin typeface="Times New Roman" pitchFamily="16" charset="0"/>
              </a:rPr>
              <a:t>Составитель: воспитатель ГДОУ д/с № </a:t>
            </a:r>
            <a:r>
              <a:rPr lang="ru-RU" dirty="0" smtClean="0">
                <a:latin typeface="Times New Roman" pitchFamily="16" charset="0"/>
              </a:rPr>
              <a:t>61 </a:t>
            </a:r>
          </a:p>
          <a:p>
            <a:pPr algn="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dirty="0" smtClean="0">
                <a:latin typeface="Times New Roman" pitchFamily="16" charset="0"/>
              </a:rPr>
              <a:t>			Рудина Тамара </a:t>
            </a:r>
            <a:r>
              <a:rPr lang="ru-RU" dirty="0" smtClean="0">
                <a:latin typeface="Times New Roman" pitchFamily="16" charset="0"/>
              </a:rPr>
              <a:t>Тадеевна</a:t>
            </a:r>
            <a:r>
              <a:rPr lang="ru-RU" dirty="0" smtClean="0">
                <a:latin typeface="Times New Roman" pitchFamily="16" charset="0"/>
              </a:rPr>
              <a:t>   </a:t>
            </a:r>
          </a:p>
          <a:p>
            <a:pPr algn="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dirty="0">
              <a:latin typeface="Times New Roman" pitchFamily="16" charset="0"/>
            </a:endParaRP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b="1" dirty="0">
                <a:latin typeface="Times New Roman" pitchFamily="16" charset="0"/>
              </a:rPr>
              <a:t>2011 год</a:t>
            </a:r>
          </a:p>
          <a:p>
            <a:pPr algn="ctr" defTabSz="407442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endParaRPr lang="ru-RU" dirty="0">
              <a:latin typeface="Times New Roman" pitchFamily="1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3092"/>
            <a:ext cx="2664296" cy="199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866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62721" y="188641"/>
            <a:ext cx="8652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just">
              <a:spcBef>
                <a:spcPts val="1089"/>
              </a:spcBef>
              <a:spcAft>
                <a:spcPts val="907"/>
              </a:spcAft>
            </a:pPr>
            <a:r>
              <a:rPr lang="ru-RU" sz="2200" b="1" dirty="0"/>
              <a:t>Цель занятия</a:t>
            </a:r>
            <a:r>
              <a:rPr lang="de-DE" sz="2200" b="1" dirty="0"/>
              <a:t>:</a:t>
            </a:r>
            <a:r>
              <a:rPr lang="de-DE" sz="2200" dirty="0"/>
              <a:t> </a:t>
            </a:r>
            <a:r>
              <a:rPr lang="ru-RU" sz="2200" dirty="0"/>
              <a:t>Развитие речи ребенка</a:t>
            </a:r>
            <a:r>
              <a:rPr lang="de-DE" sz="2200" dirty="0"/>
              <a:t>.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</a:pPr>
            <a:r>
              <a:rPr lang="de-DE" sz="2200" b="1" dirty="0"/>
              <a:t>Задачи</a:t>
            </a:r>
            <a:r>
              <a:rPr lang="de-DE" sz="2200" b="1" dirty="0"/>
              <a:t>:</a:t>
            </a:r>
            <a:endParaRPr lang="ru-RU" sz="2200" b="1" dirty="0"/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de-DE" sz="2200" dirty="0"/>
              <a:t>развивать</a:t>
            </a:r>
            <a:r>
              <a:rPr lang="de-DE" sz="2200" dirty="0"/>
              <a:t> </a:t>
            </a:r>
            <a:r>
              <a:rPr lang="de-DE" sz="2200" dirty="0"/>
              <a:t>познавательные</a:t>
            </a:r>
            <a:r>
              <a:rPr lang="de-DE" sz="2200" dirty="0"/>
              <a:t> </a:t>
            </a:r>
            <a:r>
              <a:rPr lang="de-DE" sz="2200" dirty="0"/>
              <a:t>способности</a:t>
            </a:r>
            <a:r>
              <a:rPr lang="de-DE" sz="2200" dirty="0"/>
              <a:t> </a:t>
            </a:r>
            <a:r>
              <a:rPr lang="de-DE" sz="2200" dirty="0"/>
              <a:t>детей</a:t>
            </a:r>
            <a:r>
              <a:rPr lang="de-DE" sz="2200" dirty="0"/>
              <a:t> (</a:t>
            </a:r>
            <a:r>
              <a:rPr lang="de-DE" sz="2200" dirty="0"/>
              <a:t>слуховое</a:t>
            </a:r>
            <a:r>
              <a:rPr lang="de-DE" sz="2200" dirty="0"/>
              <a:t> и </a:t>
            </a:r>
            <a:r>
              <a:rPr lang="de-DE" sz="2200" dirty="0"/>
              <a:t>зрительное</a:t>
            </a:r>
            <a:r>
              <a:rPr lang="de-DE" sz="2200" dirty="0"/>
              <a:t> </a:t>
            </a:r>
            <a:r>
              <a:rPr lang="de-DE" sz="2200" dirty="0"/>
              <a:t>восприятие</a:t>
            </a:r>
            <a:r>
              <a:rPr lang="de-DE" sz="2200" dirty="0"/>
              <a:t>, </a:t>
            </a:r>
            <a:r>
              <a:rPr lang="de-DE" sz="2200" dirty="0"/>
              <a:t>внимание</a:t>
            </a:r>
            <a:r>
              <a:rPr lang="de-DE" sz="2200" dirty="0"/>
              <a:t>, </a:t>
            </a:r>
            <a:r>
              <a:rPr lang="de-DE" sz="2200" dirty="0"/>
              <a:t>память</a:t>
            </a:r>
            <a:r>
              <a:rPr lang="de-DE" sz="2200" dirty="0"/>
              <a:t>, </a:t>
            </a:r>
            <a:r>
              <a:rPr lang="de-DE" sz="2200" dirty="0"/>
              <a:t>комбинаторные</a:t>
            </a:r>
            <a:r>
              <a:rPr lang="de-DE" sz="2200" dirty="0"/>
              <a:t> </a:t>
            </a:r>
            <a:r>
              <a:rPr lang="de-DE" sz="2200" dirty="0"/>
              <a:t>умения</a:t>
            </a:r>
            <a:r>
              <a:rPr lang="de-DE" sz="2200" dirty="0"/>
              <a:t>, </a:t>
            </a:r>
            <a:r>
              <a:rPr lang="de-DE" sz="2200" dirty="0"/>
              <a:t>логическое</a:t>
            </a:r>
            <a:r>
              <a:rPr lang="de-DE" sz="2200" dirty="0"/>
              <a:t> </a:t>
            </a:r>
            <a:r>
              <a:rPr lang="de-DE" sz="2200" dirty="0"/>
              <a:t>мышление</a:t>
            </a:r>
            <a:r>
              <a:rPr lang="de-DE" sz="2200" dirty="0"/>
              <a:t>, </a:t>
            </a:r>
            <a:r>
              <a:rPr lang="de-DE" sz="2200" dirty="0"/>
              <a:t>ориентировки</a:t>
            </a:r>
            <a:r>
              <a:rPr lang="de-DE" sz="2200" dirty="0"/>
              <a:t> в </a:t>
            </a:r>
            <a:r>
              <a:rPr lang="de-DE" sz="2200" dirty="0"/>
              <a:t>пространстве</a:t>
            </a:r>
            <a:r>
              <a:rPr lang="ru-RU" sz="2200" dirty="0"/>
              <a:t>);</a:t>
            </a:r>
            <a:endParaRPr lang="de-DE" sz="2200" dirty="0"/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развитие кинестезий;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развитие слогового синтеза и анализа</a:t>
            </a:r>
            <a:r>
              <a:rPr lang="de-DE" sz="2200" dirty="0"/>
              <a:t>;</a:t>
            </a:r>
            <a:endParaRPr lang="ru-RU" sz="2200" dirty="0"/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расширение значения слова профессия;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работа над дикцией;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работа направленная на умения слушать ответы товарищей;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работа направленная на умения слушать воспитателя;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  <a:buSzPct val="45000"/>
              <a:buFont typeface="Wingdings" charset="2"/>
              <a:buChar char=""/>
            </a:pPr>
            <a:r>
              <a:rPr lang="ru-RU" sz="2200" dirty="0"/>
              <a:t>развитие трудолюбия и аккуратности. 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541039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26880" y="475250"/>
            <a:ext cx="8490240" cy="61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just">
              <a:spcBef>
                <a:spcPts val="1089"/>
              </a:spcBef>
              <a:spcAft>
                <a:spcPts val="907"/>
              </a:spcAft>
            </a:pPr>
            <a:r>
              <a:rPr lang="ru-RU" sz="2200" b="1" dirty="0"/>
              <a:t>Педагогические технологии используемые в занятии</a:t>
            </a:r>
            <a:r>
              <a:rPr lang="de-DE" sz="2200" b="1" dirty="0"/>
              <a:t>:</a:t>
            </a:r>
            <a:endParaRPr lang="ru-RU" sz="2200" b="1" dirty="0"/>
          </a:p>
          <a:p>
            <a:pPr marL="342865" indent="-342865" algn="just">
              <a:spcBef>
                <a:spcPts val="1089"/>
              </a:spcBef>
              <a:spcAft>
                <a:spcPts val="907"/>
              </a:spcAft>
              <a:buFont typeface="Arial" pitchFamily="34" charset="0"/>
              <a:buChar char="•"/>
            </a:pPr>
            <a:r>
              <a:rPr lang="ru-RU" sz="2200" dirty="0"/>
              <a:t>Здоровьесберегающие</a:t>
            </a:r>
            <a:r>
              <a:rPr lang="ru-RU" sz="2200" dirty="0"/>
              <a:t> технологии;</a:t>
            </a:r>
          </a:p>
          <a:p>
            <a:pPr marL="342865" indent="-342865" algn="just">
              <a:spcBef>
                <a:spcPts val="1089"/>
              </a:spcBef>
              <a:spcAft>
                <a:spcPts val="907"/>
              </a:spcAft>
              <a:buFont typeface="Arial" pitchFamily="34" charset="0"/>
              <a:buChar char="•"/>
            </a:pPr>
            <a:r>
              <a:rPr lang="ru-RU" sz="2200" dirty="0"/>
              <a:t>Обучение в сотрудничестве;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</a:pPr>
            <a:r>
              <a:rPr lang="ru-RU" sz="2200" b="1" dirty="0"/>
              <a:t>Цели педагогических технологий</a:t>
            </a:r>
            <a:r>
              <a:rPr lang="de-DE" sz="2200" b="1" dirty="0"/>
              <a:t>:</a:t>
            </a:r>
            <a:endParaRPr lang="ru-RU" sz="2200" b="1" dirty="0"/>
          </a:p>
          <a:p>
            <a:pPr marL="342865" indent="-342865" algn="just">
              <a:spcBef>
                <a:spcPts val="1089"/>
              </a:spcBef>
              <a:spcAft>
                <a:spcPts val="907"/>
              </a:spcAft>
              <a:buFont typeface="Arial" pitchFamily="34" charset="0"/>
              <a:buChar char="•"/>
            </a:pPr>
            <a:r>
              <a:rPr lang="ru-RU" sz="2200" dirty="0"/>
              <a:t>Здоровьесберегающие</a:t>
            </a:r>
            <a:r>
              <a:rPr lang="ru-RU" sz="2200" dirty="0"/>
              <a:t> технологии(включать разнообразные элементы гимнастики для профилактики утомления);</a:t>
            </a:r>
          </a:p>
          <a:p>
            <a:pPr marL="342865" indent="-342865" algn="just">
              <a:spcBef>
                <a:spcPts val="1089"/>
              </a:spcBef>
              <a:spcAft>
                <a:spcPts val="907"/>
              </a:spcAft>
              <a:buFont typeface="Arial" pitchFamily="34" charset="0"/>
              <a:buChar char="•"/>
            </a:pPr>
            <a:r>
              <a:rPr lang="ru-RU" sz="2200" dirty="0"/>
              <a:t>Обучение в сотрудничестве(учить ребят четко решать поставленные задачи при взаимодействии со сверстниками).</a:t>
            </a:r>
          </a:p>
          <a:p>
            <a:pPr algn="just">
              <a:spcBef>
                <a:spcPts val="1089"/>
              </a:spcBef>
              <a:spcAft>
                <a:spcPts val="907"/>
              </a:spcAft>
            </a:pPr>
            <a:r>
              <a:rPr lang="ru-RU" sz="2200" b="1" dirty="0"/>
              <a:t>Материалы: </a:t>
            </a:r>
            <a:r>
              <a:rPr lang="ru-RU" sz="2200" dirty="0"/>
              <a:t>карточки со словами, кроссворд выложенный на фланелиграфе, не прозрачный мешок с объемными буквами, конверт с вложенными в него рисунками на которых в беспорядке изображены буквы. Аудио запись </a:t>
            </a:r>
            <a:endParaRPr lang="ru-RU" sz="2200" b="1" dirty="0"/>
          </a:p>
          <a:p>
            <a:pPr marL="342865" indent="-342865" algn="just">
              <a:spcBef>
                <a:spcPts val="1089"/>
              </a:spcBef>
              <a:spcAft>
                <a:spcPts val="907"/>
              </a:spcAft>
              <a:buFont typeface="Arial" pitchFamily="34" charset="0"/>
              <a:buChar char="•"/>
            </a:pPr>
            <a:endParaRPr lang="de-DE" sz="2200" b="1" dirty="0"/>
          </a:p>
          <a:p>
            <a:pPr algn="just">
              <a:spcBef>
                <a:spcPts val="1089"/>
              </a:spcBef>
              <a:spcAft>
                <a:spcPts val="907"/>
              </a:spcAft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662411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513" y="228600"/>
            <a:ext cx="8637608" cy="64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r>
              <a:rPr lang="ru-RU" sz="2400" b="1" dirty="0"/>
              <a:t>Ход занятия:</a:t>
            </a:r>
            <a:r>
              <a:rPr lang="ru-RU" sz="2400" dirty="0"/>
              <a:t>   </a:t>
            </a:r>
          </a:p>
          <a:p>
            <a:pPr marL="342865" indent="-342865">
              <a:buFont typeface="Arial" pitchFamily="34" charset="0"/>
              <a:buChar char="•"/>
            </a:pPr>
            <a:r>
              <a:rPr lang="ru-RU" sz="2200" dirty="0"/>
              <a:t>Здравствуйте ребята. Сегодня мы с вами поговорим о профессиях.</a:t>
            </a:r>
          </a:p>
          <a:p>
            <a:r>
              <a:rPr lang="ru-RU" sz="2200" dirty="0"/>
              <a:t>     Ребята, а кем работают ваши мамы?</a:t>
            </a:r>
          </a:p>
          <a:p>
            <a:r>
              <a:rPr lang="ru-RU" sz="2200" dirty="0"/>
              <a:t>     А кем бы вы хотели стать, когда вырастите?</a:t>
            </a:r>
          </a:p>
          <a:p>
            <a:pPr marL="342865" indent="-342865">
              <a:buFont typeface="Arial" pitchFamily="34" charset="0"/>
              <a:buChar char="•"/>
            </a:pPr>
            <a:endParaRPr lang="ru-RU" sz="2200" dirty="0"/>
          </a:p>
          <a:p>
            <a:pPr marL="342865" indent="-342865">
              <a:buFont typeface="Arial" pitchFamily="34" charset="0"/>
              <a:buChar char="•"/>
            </a:pPr>
            <a:r>
              <a:rPr lang="ru-RU" sz="2200" dirty="0"/>
              <a:t>Ребята у нас есть стихотворение, но некоторые слова потерялись, кто-то взял и стер название профессий. Нам надо будет их найти, а для этого придется решить ребус, загадки и восстановить текст стихотворения, чтобы узнать какие еще есть профессии. Вы согласны мне помочь?</a:t>
            </a:r>
          </a:p>
          <a:p>
            <a:pPr marL="342865" indent="-342865">
              <a:buFont typeface="Arial" pitchFamily="34" charset="0"/>
              <a:buChar char="•"/>
            </a:pPr>
            <a:endParaRPr lang="ru-RU" sz="2200" dirty="0"/>
          </a:p>
          <a:p>
            <a:pPr marL="342865" indent="-342865">
              <a:buFont typeface="Arial" pitchFamily="34" charset="0"/>
              <a:buChar char="•"/>
            </a:pPr>
            <a:r>
              <a:rPr lang="ru-RU" sz="2200" dirty="0"/>
              <a:t>Чтобы отгадать название первой профессии, вам необходимо правильно разложить вот эти буквы:  </a:t>
            </a:r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/>
          </a:p>
          <a:p>
            <a:endParaRPr lang="de-DE" sz="2200" dirty="0"/>
          </a:p>
        </p:txBody>
      </p:sp>
      <p:pic>
        <p:nvPicPr>
          <p:cNvPr id="1029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67" y="5219584"/>
            <a:ext cx="1171575" cy="90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25" y="5219584"/>
            <a:ext cx="10477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5219583"/>
            <a:ext cx="8667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5219585"/>
            <a:ext cx="981075" cy="90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19582"/>
            <a:ext cx="1212726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2829"/>
            <a:ext cx="184702" cy="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0" tIns="45715" rIns="91430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54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513" y="228599"/>
            <a:ext cx="8637608" cy="644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342865" indent="-342865">
              <a:buFont typeface="Arial" pitchFamily="34" charset="0"/>
              <a:buChar char="•"/>
            </a:pPr>
            <a:r>
              <a:rPr lang="ru-RU" sz="2200" dirty="0" smtClean="0"/>
              <a:t>И какое же слово у вас получилось? </a:t>
            </a:r>
          </a:p>
          <a:p>
            <a:pPr marL="342865" indent="-342865">
              <a:buFont typeface="Arial" pitchFamily="34" charset="0"/>
              <a:buChar char="•"/>
            </a:pPr>
            <a:endParaRPr lang="ru-RU" sz="2200" dirty="0"/>
          </a:p>
          <a:p>
            <a:pPr marL="342865" indent="-342865">
              <a:buFont typeface="Arial" pitchFamily="34" charset="0"/>
              <a:buChar char="•"/>
            </a:pPr>
            <a:endParaRPr lang="ru-RU" sz="2200" dirty="0" smtClean="0"/>
          </a:p>
          <a:p>
            <a:pPr marL="342865" indent="-342865">
              <a:buFont typeface="Arial" pitchFamily="34" charset="0"/>
              <a:buChar char="•"/>
            </a:pPr>
            <a:endParaRPr lang="ru-RU" sz="2200" dirty="0"/>
          </a:p>
          <a:p>
            <a:pPr marL="342865" indent="-342865">
              <a:buFont typeface="Arial" pitchFamily="34" charset="0"/>
              <a:buChar char="•"/>
            </a:pPr>
            <a:endParaRPr lang="ru-RU" sz="2200" dirty="0"/>
          </a:p>
          <a:p>
            <a:r>
              <a:rPr lang="ru-RU" sz="2200" dirty="0" smtClean="0"/>
              <a:t>     Правильно молодцы!!!!!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Вторая загадка нашего урока. Чтобы ее решить вам надо отгадать таблицу. Вша задача найти  данное слово и зачеркнуть его, а также громко и четко прочитать его в слух по слогам, а из оставшихся букв составим слово название профессии. Слова: писатель, продавец, почтальон, водитель, маляр, ювелир, пекарь.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Ну и какие же буквы у нас остались? Назовите их! И какое же слово получилось?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Молодцы, правильно ЛЕТЧИК.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endParaRPr lang="ru-RU" sz="2200" dirty="0"/>
          </a:p>
          <a:p>
            <a:endParaRPr lang="de-DE" sz="2200" dirty="0"/>
          </a:p>
        </p:txBody>
      </p:sp>
      <p:pic>
        <p:nvPicPr>
          <p:cNvPr id="1029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4" y="946295"/>
            <a:ext cx="1171575" cy="87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12911"/>
            <a:ext cx="10477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71" y="912911"/>
            <a:ext cx="8667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585" y="912911"/>
            <a:ext cx="98107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43" y="959823"/>
            <a:ext cx="114071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2829"/>
            <a:ext cx="184702" cy="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0" tIns="45715" rIns="91430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86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513" y="228599"/>
            <a:ext cx="8637608" cy="644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Ребята название следующей профессии рассыпалось и буквы перемешались (детям предлагается непрозрачный мешочек с объемными буквами внутри). Вы по очереди будите опускать руку в мешочек и на ощупь называть ее.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А я названные буквы буду выписывать на доску. </a:t>
            </a: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Какое слово получилось? (милиционер)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Ребята нам пришло письмо, здесь вложена какая-то картинка и к ней инструкция</a:t>
            </a:r>
            <a:r>
              <a:rPr lang="ru-RU" sz="2200" dirty="0"/>
              <a:t>? </a:t>
            </a:r>
            <a:r>
              <a:rPr lang="ru-RU" sz="2000" dirty="0"/>
              <a:t>Б А Т Ф И</a:t>
            </a:r>
          </a:p>
          <a:p>
            <a:r>
              <a:rPr lang="ru-RU" sz="2000" dirty="0"/>
              <a:t>        </a:t>
            </a:r>
            <a:r>
              <a:rPr lang="ru-RU" sz="2000" dirty="0" smtClean="0"/>
              <a:t>                                   Ц </a:t>
            </a:r>
            <a:r>
              <a:rPr lang="ru-RU" sz="2000" dirty="0"/>
              <a:t>А Е Р П</a:t>
            </a:r>
          </a:p>
          <a:p>
            <a:r>
              <a:rPr lang="ru-RU" sz="2000" dirty="0"/>
              <a:t>       </a:t>
            </a:r>
            <a:r>
              <a:rPr lang="ru-RU" sz="2000" dirty="0" smtClean="0"/>
              <a:t>                                    К </a:t>
            </a:r>
            <a:r>
              <a:rPr lang="ru-RU" sz="2000" dirty="0"/>
              <a:t>И Н Г Т</a:t>
            </a:r>
          </a:p>
          <a:p>
            <a:r>
              <a:rPr lang="ru-RU" sz="2000" dirty="0"/>
              <a:t>        </a:t>
            </a:r>
            <a:r>
              <a:rPr lang="ru-RU" sz="2000" dirty="0" smtClean="0"/>
              <a:t>                                   </a:t>
            </a:r>
            <a:r>
              <a:rPr lang="ru-RU" sz="2000" dirty="0"/>
              <a:t>Н Ж Е Р Е</a:t>
            </a:r>
          </a:p>
          <a:p>
            <a:r>
              <a:rPr lang="ru-RU" sz="2000" dirty="0"/>
              <a:t>       </a:t>
            </a:r>
            <a:r>
              <a:rPr lang="ru-RU" sz="2000" dirty="0" smtClean="0"/>
              <a:t>                                    </a:t>
            </a:r>
            <a:r>
              <a:rPr lang="ru-RU" sz="2000" dirty="0"/>
              <a:t>И А Н А </a:t>
            </a:r>
            <a:r>
              <a:rPr lang="ru-RU" sz="2000" dirty="0" smtClean="0"/>
              <a:t>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Я читаю инструкцию а вы выполняйте: начинаем  читать с нижнего левого угла (чтение мухой): вверх, вверх, вверх, вправо, вправо, вверх, вверх.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И какое же слово мы отгадали? (инженер)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        </a:t>
            </a:r>
            <a:endParaRPr lang="de-DE" sz="2200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2829"/>
            <a:ext cx="184702" cy="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0" tIns="45715" rIns="91430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12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513" y="228599"/>
            <a:ext cx="8637608" cy="644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Ребята </a:t>
            </a:r>
            <a:r>
              <a:rPr lang="ru-RU" sz="2200" dirty="0" smtClean="0"/>
              <a:t>от следующей профессии остались только инструменты:</a:t>
            </a: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endParaRPr lang="ru-RU" sz="2200" dirty="0"/>
          </a:p>
          <a:p>
            <a:r>
              <a:rPr lang="ru-RU" sz="2200" dirty="0" smtClean="0"/>
              <a:t>     Молодцы правильно назвали все, а как это все можно назвать одним словом? Да посуда!</a:t>
            </a:r>
          </a:p>
          <a:p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А </a:t>
            </a:r>
            <a:r>
              <a:rPr lang="ru-RU" sz="2200" dirty="0" smtClean="0"/>
              <a:t>теперь давайте отдохнем! Самолет построим сами,</a:t>
            </a:r>
          </a:p>
          <a:p>
            <a:r>
              <a:rPr lang="ru-RU" sz="2200" dirty="0" smtClean="0"/>
              <a:t>                                                     (описать круг руками)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                                                Понесемся над лисами,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                                                (покружить на месте)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                                                 А потом вернемся к маме.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                                                     </a:t>
            </a:r>
            <a:r>
              <a:rPr lang="ru-RU" sz="2200" dirty="0" smtClean="0"/>
              <a:t>(</a:t>
            </a:r>
            <a:r>
              <a:rPr lang="ru-RU" sz="2200" dirty="0" smtClean="0"/>
              <a:t>встать на месте</a:t>
            </a:r>
            <a:r>
              <a:rPr lang="ru-RU" sz="22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endParaRPr lang="ru-RU" sz="2200" dirty="0" smtClean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2829"/>
            <a:ext cx="184702" cy="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0" tIns="45715" rIns="91430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1143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96752"/>
            <a:ext cx="9906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96752"/>
            <a:ext cx="9810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2"/>
            <a:ext cx="1047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988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513" y="116632"/>
            <a:ext cx="8637608" cy="644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0080" rIns="81631" bIns="4081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Для того чтобы узнать название следующих профессий надо прочитать буквы красного цвета, а затем черного: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r>
              <a:rPr lang="ru-RU" sz="2200" dirty="0" smtClean="0"/>
              <a:t>      молодцы правильно: учительница, доктор.</a:t>
            </a:r>
          </a:p>
          <a:p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Ребята после того как вы отгадали все задания,  мы можем прочитать стихотворение и дополнить его в тех местах где стерты слова и вот что у нас получилась! Стихотворение   </a:t>
            </a:r>
            <a:r>
              <a:rPr lang="ru-RU" sz="2200" dirty="0"/>
              <a:t>С</a:t>
            </a:r>
            <a:r>
              <a:rPr lang="ru-RU" sz="2200" dirty="0" smtClean="0"/>
              <a:t>ергея Михалкова.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2200" dirty="0" smtClean="0"/>
          </a:p>
          <a:p>
            <a:r>
              <a:rPr lang="ru-RU" sz="2200" smtClean="0"/>
              <a:t>                                 Спасибо за внимание!</a:t>
            </a:r>
            <a:endParaRPr lang="ru-RU" sz="2200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42829"/>
            <a:ext cx="184702" cy="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0" tIns="45715" rIns="91430" bIns="4571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268760"/>
            <a:ext cx="5946775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460851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887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232</TotalTime>
  <Words>637</Words>
  <Application>Microsoft Office PowerPoint</Application>
  <PresentationFormat>Экран (4:3)</PresentationFormat>
  <Paragraphs>100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22</cp:revision>
  <cp:lastPrinted>2011-11-20T21:04:05Z</cp:lastPrinted>
  <dcterms:created xsi:type="dcterms:W3CDTF">2011-11-20T14:17:44Z</dcterms:created>
  <dcterms:modified xsi:type="dcterms:W3CDTF">2011-11-20T21:11:49Z</dcterms:modified>
</cp:coreProperties>
</file>