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5" r:id="rId2"/>
    <p:sldMasterId id="2147483710" r:id="rId3"/>
    <p:sldMasterId id="2147483722" r:id="rId4"/>
    <p:sldMasterId id="2147483734" r:id="rId5"/>
    <p:sldMasterId id="2147483752" r:id="rId6"/>
  </p:sldMasterIdLst>
  <p:notesMasterIdLst>
    <p:notesMasterId r:id="rId14"/>
  </p:notesMasterIdLst>
  <p:sldIdLst>
    <p:sldId id="334" r:id="rId7"/>
    <p:sldId id="318" r:id="rId8"/>
    <p:sldId id="321" r:id="rId9"/>
    <p:sldId id="328" r:id="rId10"/>
    <p:sldId id="336" r:id="rId11"/>
    <p:sldId id="337" r:id="rId12"/>
    <p:sldId id="33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66FF33"/>
    <a:srgbClr val="FF0000"/>
    <a:srgbClr val="FF33CC"/>
    <a:srgbClr val="FF9933"/>
    <a:srgbClr val="0000CC"/>
    <a:srgbClr val="0033CC"/>
    <a:srgbClr val="FF3300"/>
    <a:srgbClr val="33CC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0" autoAdjust="0"/>
    <p:restoredTop sz="94660"/>
  </p:normalViewPr>
  <p:slideViewPr>
    <p:cSldViewPr>
      <p:cViewPr varScale="1">
        <p:scale>
          <a:sx n="74" d="100"/>
          <a:sy n="74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1E236-C598-4F13-BB2C-904856057DE3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5CA97-0AEE-421C-B21C-F485CD77A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1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D093-EE1E-452E-8D76-D86182CB4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6939-757C-46E4-AC78-6588972EC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1C66-8319-4032-AF76-B7E184B19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F6EA9F-B986-4916-BC1D-AF6714E3E9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8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73D566-60DA-4F6D-9461-F83B94B447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16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896515E-FCAD-40A7-90B7-55D4326190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76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87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38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85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16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5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07F9-2BE4-4D96-8283-39B599BB1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84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82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55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95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3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88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99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69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18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5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2665-5ABE-43E0-BC32-776435575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75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11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31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40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21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72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859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80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16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5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710F-D2FC-4212-91DD-0AB0E735E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F6EA9F-B986-4916-BC1D-AF6714E3E9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81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73D566-60DA-4F6D-9461-F83B94B447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16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896515E-FCAD-40A7-90B7-55D4326190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767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710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26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281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08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40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537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3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D39F-EEA7-4779-BFE6-AC44DA972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235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482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261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619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E32C-F874-454D-95AC-83CE58E10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4860-17CC-4226-ADB9-BFCC1EDDA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51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E32C-F874-454D-95AC-83CE58E10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4860-17CC-4226-ADB9-BFCC1EDDA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819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E32C-F874-454D-95AC-83CE58E10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4860-17CC-4226-ADB9-BFCC1EDDA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164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E32C-F874-454D-95AC-83CE58E10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4860-17CC-4226-ADB9-BFCC1EDDA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462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E32C-F874-454D-95AC-83CE58E10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4860-17CC-4226-ADB9-BFCC1EDDA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63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E32C-F874-454D-95AC-83CE58E10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4860-17CC-4226-ADB9-BFCC1EDDA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9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9F2F-6B68-4E74-8A6C-37DCB9BCA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E32C-F874-454D-95AC-83CE58E10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4860-17CC-4226-ADB9-BFCC1EDDA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264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E32C-F874-454D-95AC-83CE58E10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4860-17CC-4226-ADB9-BFCC1EDDA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928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E32C-F874-454D-95AC-83CE58E10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4860-17CC-4226-ADB9-BFCC1EDDA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387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E32C-F874-454D-95AC-83CE58E10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4860-17CC-4226-ADB9-BFCC1EDDA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70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E32C-F874-454D-95AC-83CE58E10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4860-17CC-4226-ADB9-BFCC1EDDA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315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619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964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902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135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1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F280-858D-4B56-A4D3-37163DD4D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201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677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507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480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091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1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C691-F6CB-4794-B1AB-AD31D0280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20D9-F418-40C7-A1F3-12C429C31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5C577-85D5-489D-B7B2-840CFACCB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7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46" r:id="rId12"/>
    <p:sldLayoutId id="2147483747" r:id="rId13"/>
    <p:sldLayoutId id="214748374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2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5E32C-F874-454D-95AC-83CE58E10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4860-17CC-4226-ADB9-BFCC1EDDA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3F59D8-C67E-4E08-B1BA-03138D4BDB2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23.12.2014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E944939-5570-4230-AA59-EC902FE4A69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644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8728" y="2270461"/>
            <a:ext cx="6103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6000" dirty="0" smtClean="0">
                <a:solidFill>
                  <a:prstClr val="black"/>
                </a:solidFill>
                <a:latin typeface="Calibri"/>
              </a:rPr>
              <a:t>Ваше содержание</a:t>
            </a:r>
            <a:endParaRPr lang="ru-RU" sz="6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38" y="6591300"/>
            <a:ext cx="666750" cy="2667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0" y="5343525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3" name="TextBox 12"/>
          <p:cNvSpPr txBox="1"/>
          <p:nvPr/>
        </p:nvSpPr>
        <p:spPr>
          <a:xfrm>
            <a:off x="1428728" y="648866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№1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784" y="4032490"/>
            <a:ext cx="2255525" cy="24719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8728" y="1916832"/>
            <a:ext cx="596552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«Развитие речи и</a:t>
            </a: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творческих способностей</a:t>
            </a:r>
          </a:p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етей через театральную</a:t>
            </a:r>
          </a:p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еятельность»</a:t>
            </a:r>
          </a:p>
          <a:p>
            <a:pPr algn="ctr"/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1357" y="4725144"/>
            <a:ext cx="72707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Детский сад «Лучик»</a:t>
            </a:r>
          </a:p>
          <a:p>
            <a:pPr algn="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Воспитатель: </a:t>
            </a:r>
            <a:r>
              <a:rPr lang="ru-RU" sz="2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Секретева</a:t>
            </a:r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С.Н</a:t>
            </a:r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293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                                        «</a:t>
            </a:r>
            <a:r>
              <a:rPr lang="ru-RU" sz="2000" dirty="0">
                <a:solidFill>
                  <a:srgbClr val="C00000"/>
                </a:solidFill>
              </a:rPr>
              <a:t>Театрализация – это волшебный мир, в котором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                          Ребенок </a:t>
            </a:r>
            <a:r>
              <a:rPr lang="ru-RU" sz="2000" dirty="0">
                <a:solidFill>
                  <a:srgbClr val="C00000"/>
                </a:solidFill>
              </a:rPr>
              <a:t>радуется, играя, а играя, познает окружающее...»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                                                                                                 О.П</a:t>
            </a:r>
            <a:r>
              <a:rPr lang="ru-RU" sz="2000" dirty="0">
                <a:solidFill>
                  <a:srgbClr val="C00000"/>
                </a:solidFill>
              </a:rPr>
              <a:t>. </a:t>
            </a:r>
            <a:r>
              <a:rPr lang="ru-RU" sz="2000" dirty="0" err="1">
                <a:solidFill>
                  <a:srgbClr val="C00000"/>
                </a:solidFill>
              </a:rPr>
              <a:t>Радынова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Цель моей работы: </a:t>
            </a:r>
            <a:r>
              <a:rPr lang="ru-RU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развития речи детей через творческую </a:t>
            </a:r>
            <a:r>
              <a:rPr lang="ru-RU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в театрализованной деятельности.</a:t>
            </a:r>
            <a:endParaRPr lang="ru-RU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Поставленные задачи</a:t>
            </a:r>
            <a:r>
              <a:rPr lang="ru-RU" sz="1600" dirty="0" smtClean="0">
                <a:solidFill>
                  <a:srgbClr val="0000CC"/>
                </a:solidFill>
              </a:rPr>
              <a:t>:1.Создание </a:t>
            </a:r>
            <a:r>
              <a:rPr lang="ru-RU" sz="1600" dirty="0">
                <a:solidFill>
                  <a:srgbClr val="0000CC"/>
                </a:solidFill>
              </a:rPr>
              <a:t>условий для развития творческих способностей через театральную </a:t>
            </a:r>
            <a:r>
              <a:rPr lang="ru-RU" sz="1600" dirty="0" smtClean="0">
                <a:solidFill>
                  <a:srgbClr val="0000CC"/>
                </a:solidFill>
              </a:rPr>
              <a:t>деятельность.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00CC"/>
                </a:solidFill>
              </a:rPr>
              <a:t>2.Развитие всех компонентов, функций и форм речевой деятельности.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00CC"/>
                </a:solidFill>
              </a:rPr>
              <a:t>   </a:t>
            </a:r>
            <a:r>
              <a:rPr lang="ru-RU" sz="1600" dirty="0">
                <a:solidFill>
                  <a:srgbClr val="0000CC"/>
                </a:solidFill>
              </a:rPr>
              <a:t>3. Познакомить детей с различными видами театров (кукольный, драматический,        музыкальный, детский, театр зверей и др.)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CC"/>
                </a:solidFill>
              </a:rPr>
              <a:t>  4. Совершенствовать артистические навыки детей, работать над речью, интонациями, обучать элементам образных выразительных средств (интонации, мимике, пантомимике)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CC"/>
                </a:solidFill>
              </a:rPr>
              <a:t>  5. Формировать у детей интерес к театрализованной игре, чувство сотрудничества и взаимопомощи, желание участвовать в общем действии.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CC"/>
                </a:solidFill>
              </a:rPr>
              <a:t>  6. Поддерживать стремление детей самостоятельно искать выразительные средства для создания образа персонажа, используя движение, позу, мимику, жест, речевую интонацию.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CC"/>
                </a:solidFill>
              </a:rPr>
              <a:t>  7. Создавать благоприятные условия для привлечения родителей к сотрудничеству , к совместной деятельности детей и родителей средствами театрализовано-игровой деятельности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CC"/>
                </a:solidFill>
              </a:rPr>
              <a:t> 8. Приобщать детей к русской народной культуре.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70C0"/>
                </a:solidFill>
              </a:rPr>
              <a:t> </a:t>
            </a:r>
          </a:p>
          <a:p>
            <a:pPr marL="0" lvl="0" indent="0">
              <a:buNone/>
            </a:pPr>
            <a:endParaRPr lang="ru-RU" sz="1600" dirty="0"/>
          </a:p>
          <a:p>
            <a:endParaRPr lang="ru-RU" sz="1600" dirty="0"/>
          </a:p>
        </p:txBody>
      </p:sp>
      <p:pic>
        <p:nvPicPr>
          <p:cNvPr id="4" name="Объект 9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132" y="5373216"/>
            <a:ext cx="11239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3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548680"/>
            <a:ext cx="7776219" cy="93610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>
                  <a:solidFill>
                    <a:srgbClr val="00B0F0"/>
                  </a:solidFill>
                </a:ln>
                <a:solidFill>
                  <a:srgbClr val="FF0066"/>
                </a:solidFill>
                <a:latin typeface="Georgia" pitchFamily="18" charset="0"/>
              </a:rPr>
              <a:t>Влияние театрализованной игры на развитие речи ребенка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72816"/>
            <a:ext cx="8425061" cy="4608512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Театрализованная игра:</a:t>
            </a:r>
          </a:p>
          <a:p>
            <a:pPr>
              <a:lnSpc>
                <a:spcPct val="90000"/>
              </a:lnSpc>
            </a:pPr>
            <a:r>
              <a:rPr lang="ru-RU" sz="2800" b="1" i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Стимулирует </a:t>
            </a:r>
            <a:r>
              <a:rPr lang="ru-RU" sz="2800" b="1" i="1" dirty="0">
                <a:solidFill>
                  <a:srgbClr val="0000CC"/>
                </a:solidFill>
                <a:latin typeface="Arial Narrow" panose="020B0606020202030204" pitchFamily="34" charset="0"/>
              </a:rPr>
              <a:t>активную речь за счет расширения словарного запаса;</a:t>
            </a:r>
          </a:p>
          <a:p>
            <a:pPr>
              <a:lnSpc>
                <a:spcPct val="90000"/>
              </a:lnSpc>
            </a:pPr>
            <a:r>
              <a:rPr lang="ru-RU" sz="2800" b="1" i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Ребенок </a:t>
            </a:r>
            <a:r>
              <a:rPr lang="ru-RU" sz="2800" b="1" i="1" dirty="0">
                <a:solidFill>
                  <a:srgbClr val="0000CC"/>
                </a:solidFill>
                <a:latin typeface="Arial Narrow" panose="020B0606020202030204" pitchFamily="34" charset="0"/>
              </a:rPr>
              <a:t>усваивает богатство родного языка, его выразительные средства(динамику, темп, интонацию и др.);</a:t>
            </a:r>
          </a:p>
          <a:p>
            <a:pPr>
              <a:lnSpc>
                <a:spcPct val="90000"/>
              </a:lnSpc>
            </a:pPr>
            <a:r>
              <a:rPr lang="ru-RU" sz="2800" b="1" i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Совершенствует </a:t>
            </a:r>
            <a:r>
              <a:rPr lang="ru-RU" sz="2800" b="1" i="1" dirty="0">
                <a:solidFill>
                  <a:srgbClr val="0000CC"/>
                </a:solidFill>
                <a:latin typeface="Arial Narrow" panose="020B0606020202030204" pitchFamily="34" charset="0"/>
              </a:rPr>
              <a:t>артикуляционный аппарат;</a:t>
            </a:r>
          </a:p>
          <a:p>
            <a:pPr>
              <a:lnSpc>
                <a:spcPct val="90000"/>
              </a:lnSpc>
            </a:pPr>
            <a:r>
              <a:rPr lang="ru-RU" sz="2800" b="1" i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Формируется </a:t>
            </a:r>
            <a:r>
              <a:rPr lang="ru-RU" sz="2800" b="1" i="1" dirty="0">
                <a:solidFill>
                  <a:srgbClr val="0000CC"/>
                </a:solidFill>
                <a:latin typeface="Arial Narrow" panose="020B0606020202030204" pitchFamily="34" charset="0"/>
              </a:rPr>
              <a:t>диалогическая</a:t>
            </a:r>
            <a:r>
              <a:rPr lang="ru-RU" sz="2800" b="1" i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,                       </a:t>
            </a:r>
            <a:r>
              <a:rPr lang="ru-RU" sz="2800" b="1" i="1" dirty="0">
                <a:solidFill>
                  <a:srgbClr val="0000CC"/>
                </a:solidFill>
                <a:latin typeface="Arial Narrow" panose="020B0606020202030204" pitchFamily="34" charset="0"/>
              </a:rPr>
              <a:t>эмоционально насыщенная, </a:t>
            </a:r>
            <a:r>
              <a:rPr lang="ru-RU" sz="2800" b="1" i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                               выразительная </a:t>
            </a:r>
            <a:r>
              <a:rPr lang="ru-RU" sz="2800" b="1" i="1" dirty="0">
                <a:solidFill>
                  <a:srgbClr val="0000CC"/>
                </a:solidFill>
                <a:latin typeface="Arial Narrow" panose="020B0606020202030204" pitchFamily="34" charset="0"/>
              </a:rPr>
              <a:t>речь.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4725144"/>
            <a:ext cx="1872208" cy="16561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0467139"/>
      </p:ext>
    </p:extLst>
  </p:cSld>
  <p:clrMapOvr>
    <a:masterClrMapping/>
  </p:clrMapOvr>
  <p:transition advTm="9498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532" y="1124744"/>
            <a:ext cx="8423948" cy="4754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700" b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Развитие </a:t>
            </a:r>
            <a:r>
              <a:rPr lang="ru-RU" sz="27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творческой активности </a:t>
            </a:r>
            <a:r>
              <a:rPr lang="ru-RU" sz="2700" b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дошкольников</a:t>
            </a:r>
            <a:br>
              <a:rPr lang="ru-RU" sz="2700" b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sz="2700" b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по программе </a:t>
            </a:r>
            <a:r>
              <a:rPr lang="ru-RU" sz="2700" b="1" dirty="0" err="1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Н.Ф.Сорокиной</a:t>
            </a:r>
            <a:r>
              <a:rPr lang="ru-RU" sz="2700" b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, </a:t>
            </a:r>
            <a:r>
              <a:rPr lang="ru-RU" sz="2700" b="1" dirty="0" err="1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Л.Г.Миланович</a:t>
            </a:r>
            <a:r>
              <a:rPr lang="ru-RU" sz="2700" b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sz="2700" b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«Театр- творчество- дети»</a:t>
            </a:r>
            <a:r>
              <a:rPr lang="ru-RU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sz="27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115282" y="2075657"/>
            <a:ext cx="1410985" cy="1026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Знаком.с</a:t>
            </a:r>
            <a:r>
              <a:rPr lang="ru-RU" sz="1400" dirty="0" smtClean="0"/>
              <a:t> основами актерского мастерства </a:t>
            </a:r>
            <a:endParaRPr lang="ru-RU" sz="14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04508" y="4066128"/>
            <a:ext cx="1234882" cy="1022586"/>
          </a:xfrm>
          <a:prstGeom prst="roundRect">
            <a:avLst/>
          </a:prstGeom>
          <a:solidFill>
            <a:srgbClr val="0000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Самостоятельная </a:t>
            </a:r>
            <a:r>
              <a:rPr lang="ru-RU" sz="1400" dirty="0" err="1" smtClean="0"/>
              <a:t>театрализовдеят-сть</a:t>
            </a:r>
            <a:endParaRPr lang="ru-RU" sz="1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779914" y="5085184"/>
            <a:ext cx="1335368" cy="88903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Праздники, развлечения</a:t>
            </a:r>
            <a:endParaRPr lang="ru-RU" sz="14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779913" y="3246843"/>
            <a:ext cx="1224134" cy="73633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РЕБЕНОК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359259" y="4040505"/>
            <a:ext cx="1247489" cy="99775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Знаком. с основами </a:t>
            </a:r>
            <a:r>
              <a:rPr lang="ru-RU" sz="1400" dirty="0" err="1" smtClean="0"/>
              <a:t>куольного</a:t>
            </a:r>
            <a:r>
              <a:rPr lang="ru-RU" sz="1400" dirty="0" smtClean="0"/>
              <a:t> театра </a:t>
            </a:r>
            <a:endParaRPr lang="ru-RU" sz="14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359259" y="2011339"/>
            <a:ext cx="1366438" cy="105499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Знакомст</a:t>
            </a:r>
            <a:r>
              <a:rPr lang="ru-RU" sz="1400" dirty="0" smtClean="0"/>
              <a:t>. с основами драматизации</a:t>
            </a:r>
            <a:endParaRPr lang="ru-RU" sz="1400" dirty="0"/>
          </a:p>
        </p:txBody>
      </p:sp>
      <p:sp>
        <p:nvSpPr>
          <p:cNvPr id="34" name="Блок-схема: знак завершения 33"/>
          <p:cNvSpPr/>
          <p:nvPr/>
        </p:nvSpPr>
        <p:spPr>
          <a:xfrm>
            <a:off x="6927818" y="1463743"/>
            <a:ext cx="1604621" cy="512140"/>
          </a:xfrm>
          <a:prstGeom prst="flowChartTerminator">
            <a:avLst/>
          </a:prstGeom>
          <a:solidFill>
            <a:srgbClr val="FF99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Игровые движения</a:t>
            </a:r>
            <a:endParaRPr lang="ru-RU" sz="1400" dirty="0"/>
          </a:p>
        </p:txBody>
      </p:sp>
      <p:sp>
        <p:nvSpPr>
          <p:cNvPr id="35" name="Блок-схема: знак завершения 34"/>
          <p:cNvSpPr/>
          <p:nvPr/>
        </p:nvSpPr>
        <p:spPr>
          <a:xfrm>
            <a:off x="6992709" y="2664495"/>
            <a:ext cx="1539728" cy="520895"/>
          </a:xfrm>
          <a:prstGeom prst="flowChartTerminator">
            <a:avLst/>
          </a:prstGeom>
          <a:solidFill>
            <a:srgbClr val="FF99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Мимика</a:t>
            </a:r>
            <a:endParaRPr lang="ru-RU" sz="1400" dirty="0"/>
          </a:p>
        </p:txBody>
      </p:sp>
      <p:sp>
        <p:nvSpPr>
          <p:cNvPr id="36" name="Блок-схема: знак завершения 35"/>
          <p:cNvSpPr/>
          <p:nvPr/>
        </p:nvSpPr>
        <p:spPr>
          <a:xfrm>
            <a:off x="6992708" y="3287310"/>
            <a:ext cx="1539729" cy="625985"/>
          </a:xfrm>
          <a:prstGeom prst="flowChartTerminator">
            <a:avLst/>
          </a:prstGeom>
          <a:solidFill>
            <a:srgbClr val="FF99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Выразительность движений</a:t>
            </a:r>
            <a:endParaRPr lang="ru-RU" sz="1400" dirty="0"/>
          </a:p>
        </p:txBody>
      </p:sp>
      <p:sp>
        <p:nvSpPr>
          <p:cNvPr id="37" name="Блок-схема: знак завершения 36"/>
          <p:cNvSpPr/>
          <p:nvPr/>
        </p:nvSpPr>
        <p:spPr>
          <a:xfrm>
            <a:off x="6980122" y="4182813"/>
            <a:ext cx="1604618" cy="563329"/>
          </a:xfrm>
          <a:prstGeom prst="flowChartTerminator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Постановка спектаклей</a:t>
            </a:r>
            <a:endParaRPr lang="ru-RU" sz="1400" dirty="0"/>
          </a:p>
        </p:txBody>
      </p:sp>
      <p:sp>
        <p:nvSpPr>
          <p:cNvPr id="38" name="Блок-схема: знак завершения 37"/>
          <p:cNvSpPr/>
          <p:nvPr/>
        </p:nvSpPr>
        <p:spPr>
          <a:xfrm>
            <a:off x="6961791" y="4882598"/>
            <a:ext cx="1570646" cy="587058"/>
          </a:xfrm>
          <a:prstGeom prst="flowChartTerminator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Игры- драматизации</a:t>
            </a:r>
            <a:endParaRPr lang="ru-RU" sz="1400" dirty="0"/>
          </a:p>
        </p:txBody>
      </p:sp>
      <p:sp>
        <p:nvSpPr>
          <p:cNvPr id="39" name="Блок-схема: знак завершения 38"/>
          <p:cNvSpPr/>
          <p:nvPr/>
        </p:nvSpPr>
        <p:spPr>
          <a:xfrm>
            <a:off x="6972337" y="5620447"/>
            <a:ext cx="1560100" cy="656507"/>
          </a:xfrm>
          <a:prstGeom prst="flowChartTerminator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Рассказывание сказок</a:t>
            </a:r>
            <a:endParaRPr lang="ru-RU" sz="1400" dirty="0"/>
          </a:p>
        </p:txBody>
      </p:sp>
      <p:sp>
        <p:nvSpPr>
          <p:cNvPr id="40" name="Блок-схема: знак завершения 39"/>
          <p:cNvSpPr/>
          <p:nvPr/>
        </p:nvSpPr>
        <p:spPr>
          <a:xfrm>
            <a:off x="536658" y="1463744"/>
            <a:ext cx="1515062" cy="602506"/>
          </a:xfrm>
          <a:prstGeom prst="flowChartTerminator">
            <a:avLst/>
          </a:prstGeom>
          <a:solidFill>
            <a:srgbClr val="33CC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Импровизация</a:t>
            </a:r>
            <a:endParaRPr lang="ru-RU" sz="1400" dirty="0"/>
          </a:p>
        </p:txBody>
      </p:sp>
      <p:sp>
        <p:nvSpPr>
          <p:cNvPr id="41" name="Блок-схема: знак завершения 40"/>
          <p:cNvSpPr/>
          <p:nvPr/>
        </p:nvSpPr>
        <p:spPr>
          <a:xfrm>
            <a:off x="536658" y="2236618"/>
            <a:ext cx="1515062" cy="688325"/>
          </a:xfrm>
          <a:prstGeom prst="flowChartTerminator">
            <a:avLst/>
          </a:prstGeom>
          <a:solidFill>
            <a:srgbClr val="33CC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Роль костюмов, декораций</a:t>
            </a:r>
            <a:endParaRPr lang="ru-RU" sz="1400" dirty="0"/>
          </a:p>
        </p:txBody>
      </p:sp>
      <p:sp>
        <p:nvSpPr>
          <p:cNvPr id="42" name="Блок-схема: знак завершения 41"/>
          <p:cNvSpPr/>
          <p:nvPr/>
        </p:nvSpPr>
        <p:spPr>
          <a:xfrm>
            <a:off x="536658" y="3106730"/>
            <a:ext cx="1515062" cy="649049"/>
          </a:xfrm>
          <a:prstGeom prst="flowChartTerminator">
            <a:avLst/>
          </a:prstGeom>
          <a:solidFill>
            <a:srgbClr val="33CC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Поиск выразительных средств</a:t>
            </a:r>
            <a:endParaRPr lang="ru-RU" sz="1400" dirty="0"/>
          </a:p>
        </p:txBody>
      </p:sp>
      <p:sp>
        <p:nvSpPr>
          <p:cNvPr id="43" name="Блок-схема: знак завершения 42"/>
          <p:cNvSpPr/>
          <p:nvPr/>
        </p:nvSpPr>
        <p:spPr>
          <a:xfrm>
            <a:off x="618883" y="4155926"/>
            <a:ext cx="1432837" cy="570570"/>
          </a:xfrm>
          <a:prstGeom prst="flowChartTerminator">
            <a:avLst/>
          </a:prstGeom>
          <a:solidFill>
            <a:srgbClr val="FF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Игровые движения</a:t>
            </a:r>
            <a:endParaRPr lang="ru-RU" sz="1400" dirty="0"/>
          </a:p>
        </p:txBody>
      </p:sp>
      <p:sp>
        <p:nvSpPr>
          <p:cNvPr id="44" name="Блок-схема: знак завершения 43"/>
          <p:cNvSpPr/>
          <p:nvPr/>
        </p:nvSpPr>
        <p:spPr>
          <a:xfrm>
            <a:off x="584034" y="4908203"/>
            <a:ext cx="1467686" cy="596261"/>
          </a:xfrm>
          <a:prstGeom prst="flowChartTerminator">
            <a:avLst/>
          </a:prstGeom>
          <a:solidFill>
            <a:srgbClr val="FF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Работа над моторикой руки</a:t>
            </a:r>
            <a:endParaRPr lang="ru-RU" sz="1400" dirty="0"/>
          </a:p>
        </p:txBody>
      </p:sp>
      <p:sp>
        <p:nvSpPr>
          <p:cNvPr id="45" name="Блок-схема: знак завершения 44"/>
          <p:cNvSpPr/>
          <p:nvPr/>
        </p:nvSpPr>
        <p:spPr>
          <a:xfrm>
            <a:off x="584034" y="5620447"/>
            <a:ext cx="1467685" cy="642172"/>
          </a:xfrm>
          <a:prstGeom prst="flowChartTerminator">
            <a:avLst/>
          </a:prstGeom>
          <a:solidFill>
            <a:srgbClr val="FF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Интонация, характер куклы</a:t>
            </a:r>
            <a:endParaRPr lang="ru-RU" sz="1400" dirty="0"/>
          </a:p>
        </p:txBody>
      </p:sp>
      <p:sp>
        <p:nvSpPr>
          <p:cNvPr id="22" name="Блок-схема: знак завершения 21"/>
          <p:cNvSpPr/>
          <p:nvPr/>
        </p:nvSpPr>
        <p:spPr>
          <a:xfrm>
            <a:off x="6993867" y="2066250"/>
            <a:ext cx="1538571" cy="512140"/>
          </a:xfrm>
          <a:prstGeom prst="flowChartTerminator">
            <a:avLst/>
          </a:prstGeom>
          <a:solidFill>
            <a:srgbClr val="FF99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Выразительное чтение</a:t>
            </a:r>
            <a:endParaRPr lang="ru-RU" sz="1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922922" y="3094760"/>
            <a:ext cx="289678" cy="152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6539390" y="2338856"/>
            <a:ext cx="389045" cy="1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6477678" y="1868663"/>
            <a:ext cx="380039" cy="206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6539390" y="2798314"/>
            <a:ext cx="422401" cy="77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400497" y="3042791"/>
            <a:ext cx="571840" cy="384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6539390" y="4746142"/>
            <a:ext cx="388428" cy="233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477678" y="5111165"/>
            <a:ext cx="484113" cy="509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4892542" y="3918768"/>
            <a:ext cx="320058" cy="177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6526267" y="4281964"/>
            <a:ext cx="331450" cy="61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 flipV="1">
            <a:off x="3646239" y="3076699"/>
            <a:ext cx="162034" cy="210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30" idx="2"/>
          </p:cNvCxnSpPr>
          <p:nvPr/>
        </p:nvCxnSpPr>
        <p:spPr>
          <a:xfrm>
            <a:off x="4391980" y="3983178"/>
            <a:ext cx="0" cy="996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 flipV="1">
            <a:off x="2131178" y="1939202"/>
            <a:ext cx="228081" cy="136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3625550" y="3935480"/>
            <a:ext cx="163360" cy="153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31" idx="1"/>
          </p:cNvCxnSpPr>
          <p:nvPr/>
        </p:nvCxnSpPr>
        <p:spPr>
          <a:xfrm flipH="1" flipV="1">
            <a:off x="2104025" y="4532607"/>
            <a:ext cx="255234" cy="6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2085694" y="4882598"/>
            <a:ext cx="273565" cy="228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>
            <a:off x="2013781" y="4987701"/>
            <a:ext cx="454483" cy="745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>
            <a:off x="2117153" y="2510053"/>
            <a:ext cx="282125" cy="48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>
            <a:off x="2051720" y="2924943"/>
            <a:ext cx="307539" cy="310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Объект 9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601" y="2204816"/>
            <a:ext cx="11239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Реализация цели по развитию речи детей осуществляется через следующие виды совместной деятельности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284984"/>
            <a:ext cx="2017951" cy="29994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556792"/>
            <a:ext cx="7425572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2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Взаимосвязь театрализации с НОД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819" y="1232921"/>
            <a:ext cx="2670279" cy="16216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49" y="1316033"/>
            <a:ext cx="2883658" cy="17070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984" y="2839134"/>
            <a:ext cx="2956816" cy="1670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4731038"/>
            <a:ext cx="2773920" cy="15911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9621" y="4731038"/>
            <a:ext cx="2901948" cy="16094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248" y="2981134"/>
            <a:ext cx="1170533" cy="16826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5429" y="3133960"/>
            <a:ext cx="999831" cy="15668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7830" y="4883451"/>
            <a:ext cx="1859441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0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0000CC"/>
                </a:solidFill>
              </a:rPr>
              <a:t>Основные направления работы с детьми</a:t>
            </a:r>
            <a:br>
              <a:rPr lang="ru-RU" sz="3600" b="1" i="1" dirty="0">
                <a:solidFill>
                  <a:srgbClr val="0000CC"/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790" y="1431388"/>
            <a:ext cx="5584420" cy="877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331523"/>
            <a:ext cx="5511262" cy="859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3111034"/>
            <a:ext cx="5511262" cy="810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3970645"/>
            <a:ext cx="5438103" cy="8047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2075" y="4824160"/>
            <a:ext cx="5224725" cy="8230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987" y="3446344"/>
            <a:ext cx="1816765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106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4|1.4|1.6|1.5"/>
</p:tagLst>
</file>

<file path=ppt/theme/theme1.xml><?xml version="1.0" encoding="utf-8"?>
<a:theme xmlns:a="http://schemas.openxmlformats.org/drawingml/2006/main" name="shablon_theatr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C6D9F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Другая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80000"/>
      </a:hlink>
      <a:folHlink>
        <a:srgbClr val="E36C09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Другая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80000"/>
      </a:hlink>
      <a:folHlink>
        <a:srgbClr val="E36C09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shablon_theatr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театр МОЯ</Template>
  <TotalTime>2626</TotalTime>
  <Words>325</Words>
  <Application>Microsoft Office PowerPoint</Application>
  <PresentationFormat>Экран (4:3)</PresentationFormat>
  <Paragraphs>48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Arial</vt:lpstr>
      <vt:lpstr>Arial Narrow</vt:lpstr>
      <vt:lpstr>Calibri</vt:lpstr>
      <vt:lpstr>Georgia</vt:lpstr>
      <vt:lpstr>Times New Roman</vt:lpstr>
      <vt:lpstr>Verdana</vt:lpstr>
      <vt:lpstr>shablon_theatre</vt:lpstr>
      <vt:lpstr>Тема Office</vt:lpstr>
      <vt:lpstr>1_Тема Office</vt:lpstr>
      <vt:lpstr>2_Тема Office</vt:lpstr>
      <vt:lpstr>3_Тема Office</vt:lpstr>
      <vt:lpstr>1_shablon_theatre</vt:lpstr>
      <vt:lpstr>Презентация PowerPoint</vt:lpstr>
      <vt:lpstr>                                         «Театрализация – это волшебный мир, в котором                            Ребенок радуется, играя, а играя, познает окружающее...»                                                                                                   О.П. Радынова</vt:lpstr>
      <vt:lpstr>Влияние театрализованной игры на развитие речи ребенка</vt:lpstr>
      <vt:lpstr> Развитие творческой активности дошкольников по программе Н.Ф.Сорокиной, Л.Г.Миланович «Театр- творчество- дети»    </vt:lpstr>
      <vt:lpstr>Реализация цели по развитию речи детей осуществляется через следующие виды совместной деятельности</vt:lpstr>
      <vt:lpstr>Взаимосвязь театрализации с НОД</vt:lpstr>
      <vt:lpstr>Основные направления работы с детьми 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в ДОУ и развитие речи ребенка</dc:title>
  <dc:creator>1</dc:creator>
  <cp:lastModifiedBy>Светлана</cp:lastModifiedBy>
  <cp:revision>189</cp:revision>
  <dcterms:created xsi:type="dcterms:W3CDTF">2012-09-13T07:56:08Z</dcterms:created>
  <dcterms:modified xsi:type="dcterms:W3CDTF">2014-12-23T16:55:43Z</dcterms:modified>
</cp:coreProperties>
</file>