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91" r:id="rId3"/>
    <p:sldId id="295" r:id="rId4"/>
    <p:sldId id="299" r:id="rId5"/>
    <p:sldId id="298" r:id="rId6"/>
    <p:sldId id="308" r:id="rId7"/>
    <p:sldId id="309" r:id="rId8"/>
    <p:sldId id="301" r:id="rId9"/>
    <p:sldId id="300" r:id="rId10"/>
    <p:sldId id="304" r:id="rId11"/>
    <p:sldId id="305" r:id="rId12"/>
    <p:sldId id="293" r:id="rId13"/>
    <p:sldId id="29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29EBD-186A-4C74-8D7C-C0D7BA511612}" type="datetimeFigureOut">
              <a:rPr lang="ru-RU" smtClean="0"/>
              <a:pPr/>
              <a:t>10.09.2014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85D4D-FF39-454B-8FC5-DC20849E6C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sz="2500" dirty="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ru-RU">
                <a:latin typeface="Liberation Sans" pitchFamily="18"/>
              </a:rPr>
              <a:t>Уже во второй половине июля 1941 года, работая с аэродрома в Клопицах под Ленинградом, на самолёте И-16 он одержал 7 побед. Свою первую победу Костылев одержал 15 июля, сбив в группе Ме-110. А уже 22 июля, он уничтожил в воздушных боях ещё сразу 2 машины врага  ( Ju-88 и Ме-110 ). Ещё 2 бомбардировщика Ju-88 были сбиты им 23-го и 25-го числа. В последний день этого же месяца, Костылев сбил ещё пару Ме-109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EBCC35-F1CA-4559-803A-05BB3406405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10.09.2014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10.09.2014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10.09.2014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88;&#1072;&#1073;&#1086;&#1090;&#1072;\18%20&#1089;&#1072;&#1076;\&#1055;&#1088;&#1072;&#1079;&#1076;&#1085;&#1080;&#1082;%20&#1052;&#1072;&#1083;&#1072;&#1103;%20&#1056;&#1086;&#1076;&#1080;&#1085;&#1072;\Gimn-Oranienbauma-Bez-nazvaniya(muzofon.com)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5;&#1082;&#1072;&#1090;&#1088;&#1080;&#1085;&#1072;%20&#1042;&#1083;&#1072;&#1076;&#1080;&#1084;&#1080;&#1088;&#1086;&#1074;&#1085;\Music\&#1079;&#1074;&#1091;&#1082;%20&#1080;&#1089;&#1090;&#1088;&#1077;&#1073;&#1080;&#1090;&#1077;&#1083;&#1103;.mp3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c0b3d13515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988424" cy="2304256"/>
          </a:xfrm>
        </p:spPr>
        <p:txBody>
          <a:bodyPr>
            <a:noAutofit/>
          </a:bodyPr>
          <a:lstStyle/>
          <a:p>
            <a:r>
              <a:rPr lang="ru-RU" sz="8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Наша малая Родина</a:t>
            </a:r>
            <a:endParaRPr lang="ru-RU" sz="88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4365104"/>
            <a:ext cx="6400800" cy="2232248"/>
          </a:xfrm>
        </p:spPr>
        <p:txBody>
          <a:bodyPr>
            <a:normAutofit/>
          </a:bodyPr>
          <a:lstStyle/>
          <a:p>
            <a:pPr algn="r"/>
            <a:endParaRPr lang="ru-RU" b="1" i="1" dirty="0" smtClean="0">
              <a:solidFill>
                <a:schemeClr val="tx1"/>
              </a:solidFill>
            </a:endParaRPr>
          </a:p>
          <a:p>
            <a:pPr algn="r"/>
            <a:endParaRPr lang="ru-RU" b="1" i="1" dirty="0" smtClean="0">
              <a:solidFill>
                <a:schemeClr val="tx1"/>
              </a:solidFill>
            </a:endParaRPr>
          </a:p>
          <a:p>
            <a:pPr algn="r"/>
            <a:endParaRPr lang="ru-RU" b="1" i="1" dirty="0" smtClean="0">
              <a:solidFill>
                <a:schemeClr val="tx1"/>
              </a:solidFill>
            </a:endParaRPr>
          </a:p>
          <a:p>
            <a:pPr algn="r"/>
            <a:r>
              <a:rPr lang="ru-RU" b="1" i="1" dirty="0" smtClean="0">
                <a:solidFill>
                  <a:schemeClr val="bg1"/>
                </a:solidFill>
              </a:rPr>
              <a:t>Воспитатель  ГБДОУ №18</a:t>
            </a:r>
          </a:p>
          <a:p>
            <a:pPr algn="r"/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Петродворцового</a:t>
            </a:r>
            <a:r>
              <a:rPr lang="ru-RU" b="1" i="1" dirty="0" smtClean="0">
                <a:solidFill>
                  <a:schemeClr val="bg1"/>
                </a:solidFill>
              </a:rPr>
              <a:t>  района  Санкт-Петербурга</a:t>
            </a:r>
          </a:p>
          <a:p>
            <a:pPr algn="r"/>
            <a:r>
              <a:rPr lang="ru-RU" b="1" i="1" dirty="0" err="1" smtClean="0">
                <a:solidFill>
                  <a:schemeClr val="bg1"/>
                </a:solidFill>
              </a:rPr>
              <a:t>Никитенкова</a:t>
            </a:r>
            <a:r>
              <a:rPr lang="ru-RU" b="1" i="1" dirty="0" smtClean="0">
                <a:solidFill>
                  <a:schemeClr val="bg1"/>
                </a:solidFill>
              </a:rPr>
              <a:t> А.Г.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79730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vrora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43608" y="764704"/>
            <a:ext cx="7389659" cy="58886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485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99592" y="1484784"/>
            <a:ext cx="7620000" cy="5076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250px-Lomonosov's_city_gat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2400" y="1524000"/>
            <a:ext cx="6172200" cy="4641850"/>
          </a:xfrm>
          <a:prstGeom prst="rect">
            <a:avLst/>
          </a:prstGeom>
          <a:noFill/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2133600" y="6324600"/>
            <a:ext cx="255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/>
              <a:t>Городские ворота</a:t>
            </a:r>
          </a:p>
        </p:txBody>
      </p:sp>
      <p:pic>
        <p:nvPicPr>
          <p:cNvPr id="8198" name="Picture 6" descr="Герб Ломоносовского района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324600" y="304800"/>
            <a:ext cx="2517775" cy="3067050"/>
          </a:xfrm>
          <a:prstGeom prst="rect">
            <a:avLst/>
          </a:prstGeom>
          <a:noFill/>
        </p:spPr>
      </p:pic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6626225" y="3551238"/>
            <a:ext cx="23812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b="1"/>
              <a:t>Герб </a:t>
            </a:r>
          </a:p>
          <a:p>
            <a:pPr algn="ctr"/>
            <a:r>
              <a:rPr lang="ru-RU" sz="2000" b="1"/>
              <a:t>Ломоносовского</a:t>
            </a:r>
          </a:p>
          <a:p>
            <a:pPr algn="ctr"/>
            <a:r>
              <a:rPr lang="ru-RU" sz="2000" b="1"/>
              <a:t> района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457200" y="404813"/>
            <a:ext cx="57864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/>
              <a:t>В 1948 году город </a:t>
            </a:r>
            <a:r>
              <a:rPr lang="ru-RU" sz="2800" b="1"/>
              <a:t>Ораниенбаум </a:t>
            </a:r>
            <a:endParaRPr lang="en-US" sz="2800" b="1"/>
          </a:p>
          <a:p>
            <a:r>
              <a:rPr lang="ru-RU" sz="2400" b="1"/>
              <a:t>был переименован</a:t>
            </a:r>
            <a:r>
              <a:rPr lang="en-US" sz="2400" b="1"/>
              <a:t> </a:t>
            </a:r>
            <a:r>
              <a:rPr lang="ru-RU" sz="2400" b="1"/>
              <a:t>в </a:t>
            </a:r>
            <a:r>
              <a:rPr lang="ru-RU" sz="2800" b="1"/>
              <a:t>Ломоносов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36096" y="1556792"/>
            <a:ext cx="3384550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Текст 12"/>
          <p:cNvSpPr>
            <a:spLocks noGrp="1"/>
          </p:cNvSpPr>
          <p:nvPr>
            <p:ph type="body" sz="quarter" idx="4294967295"/>
          </p:nvPr>
        </p:nvSpPr>
        <p:spPr>
          <a:xfrm>
            <a:off x="0" y="12700"/>
            <a:ext cx="9144000" cy="1570038"/>
          </a:xfrm>
        </p:spPr>
        <p:txBody>
          <a:bodyPr/>
          <a:lstStyle/>
          <a:p>
            <a:pPr marL="0" lvl="0" indent="0" algn="ctr" eaLnBrk="1" hangingPunct="1">
              <a:spcBef>
                <a:spcPct val="0"/>
              </a:spcBef>
              <a:buClrTx/>
              <a:defRPr/>
            </a:pPr>
            <a:r>
              <a:rPr lang="ru-RU" sz="3200" b="1" i="1" kern="0" dirty="0" smtClean="0">
                <a:solidFill>
                  <a:srgbClr val="6600FF"/>
                </a:solidFill>
                <a:latin typeface="Book Antiqua" pitchFamily="18" charset="0"/>
              </a:rPr>
              <a:t>Михаил Васильевич  ЛОМОНОСОВ — </a:t>
            </a:r>
            <a:br>
              <a:rPr lang="ru-RU" sz="3200" b="1" i="1" kern="0" dirty="0" smtClean="0">
                <a:solidFill>
                  <a:srgbClr val="6600FF"/>
                </a:solidFill>
                <a:latin typeface="Book Antiqua" pitchFamily="18" charset="0"/>
              </a:rPr>
            </a:br>
            <a:r>
              <a:rPr lang="ru-RU" sz="3200" b="1" i="1" kern="0" dirty="0" smtClean="0">
                <a:solidFill>
                  <a:srgbClr val="6600FF"/>
                </a:solidFill>
                <a:latin typeface="Book Antiqua" pitchFamily="18" charset="0"/>
              </a:rPr>
              <a:t/>
            </a:r>
            <a:br>
              <a:rPr lang="ru-RU" sz="3200" b="1" i="1" kern="0" dirty="0" smtClean="0">
                <a:solidFill>
                  <a:srgbClr val="6600FF"/>
                </a:solidFill>
                <a:latin typeface="Book Antiqua" pitchFamily="18" charset="0"/>
              </a:rPr>
            </a:br>
            <a:r>
              <a:rPr lang="ru-RU" sz="3200" b="1" i="1" kern="0" dirty="0" smtClean="0">
                <a:solidFill>
                  <a:srgbClr val="6600FF"/>
                </a:solidFill>
                <a:latin typeface="Book Antiqua" pitchFamily="18" charset="0"/>
              </a:rPr>
              <a:t>ВЕЛИКИЙ СЫН РОССИИ.</a:t>
            </a:r>
          </a:p>
        </p:txBody>
      </p:sp>
      <p:sp>
        <p:nvSpPr>
          <p:cNvPr id="14" name="Подзаголовок 13"/>
          <p:cNvSpPr>
            <a:spLocks noGrp="1"/>
          </p:cNvSpPr>
          <p:nvPr>
            <p:ph type="subTitle" idx="4294967295"/>
          </p:nvPr>
        </p:nvSpPr>
        <p:spPr>
          <a:xfrm>
            <a:off x="0" y="2636838"/>
            <a:ext cx="4981575" cy="3859212"/>
          </a:xfrm>
        </p:spPr>
        <p:txBody>
          <a:bodyPr>
            <a:normAutofit/>
          </a:bodyPr>
          <a:lstStyle/>
          <a:p>
            <a:pPr marL="109537" indent="0">
              <a:buNone/>
            </a:pPr>
            <a:r>
              <a:rPr lang="ru-RU" b="1" dirty="0" smtClean="0">
                <a:latin typeface="Bodoni MT Black" pitchFamily="18" charset="0"/>
              </a:rPr>
              <a:t>Он создал первый университет </a:t>
            </a:r>
          </a:p>
          <a:p>
            <a:pPr marL="109537" indent="0">
              <a:buNone/>
            </a:pPr>
            <a:r>
              <a:rPr lang="ru-RU" b="1" dirty="0" smtClean="0">
                <a:latin typeface="Bodoni MT Black" pitchFamily="18" charset="0"/>
              </a:rPr>
              <a:t>Он, лучше сказать, сам был первым нашим университетом.</a:t>
            </a:r>
          </a:p>
          <a:p>
            <a:pPr marL="109537" indent="0">
              <a:buNone/>
            </a:pPr>
            <a:r>
              <a:rPr lang="ru-RU" b="1" dirty="0" smtClean="0">
                <a:latin typeface="Bodoni MT Black" pitchFamily="18" charset="0"/>
              </a:rPr>
              <a:t>                   А. С. Пушкин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ec0b3d13515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18003"/>
            <a:ext cx="9143999" cy="685799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Ораниенбаум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Portrait_of_Alexander_Danilovich_Menshikov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" y="1066800"/>
            <a:ext cx="4178300" cy="4927600"/>
          </a:xfrm>
          <a:prstGeom prst="rect">
            <a:avLst/>
          </a:prstGeom>
          <a:noFill/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4953000" y="1752600"/>
            <a:ext cx="40386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/>
              <a:t>Российский государственный </a:t>
            </a:r>
          </a:p>
          <a:p>
            <a:r>
              <a:rPr lang="ru-RU" sz="2000" b="1"/>
              <a:t>и военный деятель </a:t>
            </a:r>
          </a:p>
          <a:p>
            <a:endParaRPr lang="ru-RU" sz="2000" b="1"/>
          </a:p>
          <a:p>
            <a:r>
              <a:rPr lang="ru-RU" sz="2000" b="1"/>
              <a:t>Светлейший князь</a:t>
            </a:r>
          </a:p>
          <a:p>
            <a:endParaRPr lang="ru-RU" sz="2000" b="1"/>
          </a:p>
          <a:p>
            <a:r>
              <a:rPr lang="ru-RU" sz="2000" b="1"/>
              <a:t>Сподвижник Петра </a:t>
            </a:r>
            <a:r>
              <a:rPr lang="en-US" sz="2000" b="1"/>
              <a:t>I</a:t>
            </a:r>
            <a:endParaRPr lang="ru-RU" sz="2000" b="1"/>
          </a:p>
          <a:p>
            <a:endParaRPr lang="ru-RU" sz="2000" b="1"/>
          </a:p>
          <a:p>
            <a:r>
              <a:rPr lang="ru-RU" sz="2000" b="1"/>
              <a:t>Первый генерал-губернатор </a:t>
            </a:r>
          </a:p>
          <a:p>
            <a:r>
              <a:rPr lang="ru-RU" sz="2000" b="1"/>
              <a:t>Санкт-Петербурга </a:t>
            </a:r>
          </a:p>
          <a:p>
            <a:r>
              <a:rPr lang="ru-RU" sz="2000" b="1"/>
              <a:t>(1703 – 1727)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524000" y="228600"/>
            <a:ext cx="64119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/>
              <a:t>Александр Данилович Меншиков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800px-Oranienbaum_Palac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14400" y="990600"/>
            <a:ext cx="7315200" cy="5486400"/>
          </a:xfrm>
          <a:prstGeom prst="rect">
            <a:avLst/>
          </a:prstGeom>
          <a:noFill/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371600" y="228600"/>
            <a:ext cx="65643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/>
              <a:t>Большой (Меншиковский) дворец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Coat_of_Arms_of_Lomonosov_(Oranienbaum_St_Petersburg)_proposal_(1859)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2000" y="609600"/>
            <a:ext cx="3394075" cy="3581400"/>
          </a:xfrm>
          <a:prstGeom prst="rect">
            <a:avLst/>
          </a:prstGeom>
          <a:noFill/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533400" y="4572000"/>
            <a:ext cx="39544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b="1"/>
              <a:t>Старый герб Ораниенбаума </a:t>
            </a:r>
          </a:p>
          <a:p>
            <a:pPr algn="ctr"/>
            <a:r>
              <a:rPr lang="ru-RU" sz="2000" b="1"/>
              <a:t>1859 год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5546725" y="1606550"/>
            <a:ext cx="27003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/>
              <a:t>Современный герб</a:t>
            </a:r>
          </a:p>
        </p:txBody>
      </p:sp>
      <p:pic>
        <p:nvPicPr>
          <p:cNvPr id="6152" name="Picture 8" descr="slide008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57800" y="2286000"/>
            <a:ext cx="3343275" cy="4114800"/>
          </a:xfrm>
          <a:prstGeom prst="rect">
            <a:avLst/>
          </a:prstGeom>
          <a:noFill/>
        </p:spPr>
      </p:pic>
      <p:pic>
        <p:nvPicPr>
          <p:cNvPr id="10" name="Gimn-Oranienbauma-Bez-nazvaniy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screen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43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51" name="Picture 3" descr="C:\Documents and Settings\Дети\Рабочий стол\272_main_oranienbaum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215063" y="4071938"/>
            <a:ext cx="2928937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4071938"/>
            <a:ext cx="3214688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14688" y="4071938"/>
            <a:ext cx="3000375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0"/>
            <a:ext cx="9144000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4357688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57688" y="0"/>
            <a:ext cx="47863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3500438"/>
            <a:ext cx="4357688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 txBox="1">
            <a:spLocks noGrp="1"/>
          </p:cNvSpPr>
          <p:nvPr>
            <p:ph type="body" idx="4294967295"/>
          </p:nvPr>
        </p:nvSpPr>
        <p:spPr>
          <a:xfrm>
            <a:off x="457171" y="1604841"/>
            <a:ext cx="3592063" cy="3977484"/>
          </a:xfrm>
        </p:spPr>
        <p:txBody>
          <a:bodyPr>
            <a:normAutofit fontScale="77500" lnSpcReduction="20000"/>
          </a:bodyPr>
          <a:lstStyle>
            <a:defPPr marL="432000" marR="0" lvl="0" indent="-324000">
              <a:spcBef>
                <a:spcPts val="0"/>
              </a:spcBef>
              <a:spcAft>
                <a:spcPts val="1885"/>
              </a:spcAft>
              <a:buSzPct val="45000"/>
              <a:buFont typeface="StarSymbol"/>
              <a:buNone/>
              <a:defRPr lang="ru-RU" sz="427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885"/>
              </a:spcAft>
              <a:buSzPct val="45000"/>
              <a:buFont typeface="StarSymbol"/>
              <a:buChar char="●"/>
              <a:defRPr lang="ru-RU" sz="427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502"/>
              </a:spcAft>
              <a:buSzPct val="75000"/>
              <a:buFont typeface="StarSymbol"/>
              <a:buChar char="–"/>
              <a:defRPr lang="ru-RU" sz="374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1125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748"/>
              </a:spcAft>
              <a:buSzPct val="75000"/>
              <a:buFont typeface="StarSymbol"/>
              <a:buChar char="–"/>
              <a:defRPr lang="ru-RU" sz="267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369"/>
              </a:spcAft>
              <a:buSzPct val="45000"/>
              <a:buFont typeface="StarSymbol"/>
              <a:buChar char="●"/>
              <a:defRPr lang="ru-RU" sz="267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369"/>
              </a:spcAft>
              <a:buSzPct val="45000"/>
              <a:buFont typeface="StarSymbol"/>
              <a:buChar char="●"/>
              <a:defRPr lang="ru-RU" sz="267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369"/>
              </a:spcAft>
              <a:buSzPct val="45000"/>
              <a:buFont typeface="StarSymbol"/>
              <a:buChar char="●"/>
              <a:defRPr lang="ru-RU" sz="267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369"/>
              </a:spcAft>
              <a:buSzPct val="45000"/>
              <a:buFont typeface="StarSymbol"/>
              <a:buChar char="●"/>
              <a:defRPr lang="ru-RU" sz="267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369"/>
              </a:spcAft>
              <a:buSzPct val="45000"/>
              <a:buFont typeface="StarSymbol"/>
              <a:buChar char="●"/>
              <a:defRPr lang="ru-RU" sz="267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9pPr>
          </a:lstStyle>
          <a:p>
            <a:pPr lvl="0" algn="ctr">
              <a:buNone/>
            </a:pPr>
            <a:r>
              <a:rPr lang="ru-RU" sz="3600" b="1" i="1" dirty="0" err="1">
                <a:latin typeface="Times New Roman" pitchFamily="18"/>
              </a:rPr>
              <a:t>Костылев</a:t>
            </a:r>
            <a:r>
              <a:rPr lang="ru-RU" sz="3600" b="1" i="1" dirty="0">
                <a:latin typeface="Times New Roman" pitchFamily="18"/>
              </a:rPr>
              <a:t> Георгий Дмитриевич</a:t>
            </a:r>
          </a:p>
          <a:p>
            <a:pPr lvl="0" algn="ctr">
              <a:buNone/>
            </a:pPr>
            <a:r>
              <a:rPr lang="ru-RU" sz="3600" dirty="0">
                <a:latin typeface="Times New Roman" pitchFamily="18"/>
              </a:rPr>
              <a:t>родился 20 апреля 1913 года в городе Ораниенбаум Санкт-Петербургской губернии, в семье рабочего.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alphaModFix/>
            <a:lum/>
          </a:blip>
          <a:srcRect/>
          <a:stretch>
            <a:fillRect/>
          </a:stretch>
        </p:blipFill>
        <p:spPr>
          <a:xfrm>
            <a:off x="4114545" y="557482"/>
            <a:ext cx="4475057" cy="6039544"/>
          </a:xfrm>
          <a:prstGeom prst="rect">
            <a:avLst/>
          </a:prstGeom>
          <a:noFill/>
          <a:ln w="108000">
            <a:solidFill>
              <a:srgbClr val="FF0000">
                <a:alpha val="80000"/>
              </a:srgbClr>
            </a:solidFill>
            <a:prstDash val="solid"/>
            <a:bevel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57171" y="231549"/>
            <a:ext cx="8228763" cy="1228941"/>
          </a:xfrm>
        </p:spPr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2900" b="1" i="1" dirty="0"/>
              <a:t>Самолёт И-16</a:t>
            </a:r>
            <a:br>
              <a:rPr lang="ru-RU" sz="2900" b="1" i="1" dirty="0"/>
            </a:br>
            <a:r>
              <a:rPr lang="ru-RU" sz="2900" b="1" i="1" dirty="0"/>
              <a:t> на котором Георгий Дмитриевич </a:t>
            </a:r>
            <a:r>
              <a:rPr lang="ru-RU" sz="2900" b="1" i="1" dirty="0" err="1"/>
              <a:t>Костылев</a:t>
            </a:r>
            <a:r>
              <a:rPr lang="ru-RU" sz="2900" b="1" i="1" dirty="0"/>
              <a:t> одержал победы над вражескими самолётами  </a:t>
            </a:r>
          </a:p>
        </p:txBody>
      </p:sp>
      <p:pic>
        <p:nvPicPr>
          <p:cNvPr id="3" name="Содержимое 2"/>
          <p:cNvPicPr>
            <a:picLocks noGrp="1" noChangeAspect="1"/>
          </p:cNvPicPr>
          <p:nvPr>
            <p:ph idx="4294967295"/>
            <a:audioFile r:link="rId1"/>
          </p:nvPr>
        </p:nvPicPr>
        <p:blipFill>
          <a:blip r:embed="rId4" cstate="screen"/>
          <a:stretch>
            <a:fillRect/>
          </a:stretch>
        </p:blipFill>
        <p:spPr>
          <a:xfrm>
            <a:off x="-8816882" y="-2215882"/>
            <a:ext cx="8045895" cy="3977484"/>
          </a:xfr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screen">
            <a:alphaModFix/>
            <a:lum/>
          </a:blip>
          <a:srcRect/>
          <a:stretch>
            <a:fillRect/>
          </a:stretch>
        </p:blipFill>
        <p:spPr>
          <a:xfrm>
            <a:off x="653102" y="1763561"/>
            <a:ext cx="7771918" cy="4702831"/>
          </a:xfrm>
          <a:prstGeom prst="rect">
            <a:avLst/>
          </a:prstGeom>
          <a:noFill/>
          <a:ln w="108000">
            <a:solidFill>
              <a:srgbClr val="FF0000"/>
            </a:solidFill>
            <a:prstDash val="solid"/>
          </a:ln>
        </p:spPr>
      </p:pic>
      <p:sp>
        <p:nvSpPr>
          <p:cNvPr id="5" name="Полилиния 4"/>
          <p:cNvSpPr/>
          <p:nvPr/>
        </p:nvSpPr>
        <p:spPr>
          <a:xfrm>
            <a:off x="718412" y="4964100"/>
            <a:ext cx="979654" cy="91443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val 10797"/>
              <a:gd name="f5" fmla="val 8278"/>
              <a:gd name="f6" fmla="val 8256"/>
              <a:gd name="f7" fmla="val 6722"/>
              <a:gd name="f8" fmla="val 13405"/>
              <a:gd name="f9" fmla="val 4198"/>
              <a:gd name="f10" fmla="val 16580"/>
              <a:gd name="f11" fmla="val 17401"/>
              <a:gd name="f12" fmla="val 14878"/>
              <a:gd name="f13" fmla="val 13321"/>
              <a:gd name="f14" fmla="*/ f0 1 21600"/>
              <a:gd name="f15" fmla="*/ f1 1 21600"/>
              <a:gd name="f16" fmla="*/ 6722 f14 1"/>
              <a:gd name="f17" fmla="*/ 14878 f14 1"/>
              <a:gd name="f18" fmla="*/ 15460 f15 1"/>
              <a:gd name="f19" fmla="*/ 8256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21600" h="21600">
                <a:moveTo>
                  <a:pt x="f4" y="f2"/>
                </a:moveTo>
                <a:lnTo>
                  <a:pt x="f5" y="f6"/>
                </a:lnTo>
                <a:lnTo>
                  <a:pt x="f2" y="f6"/>
                </a:lnTo>
                <a:lnTo>
                  <a:pt x="f7" y="f8"/>
                </a:lnTo>
                <a:lnTo>
                  <a:pt x="f9" y="f3"/>
                </a:lnTo>
                <a:lnTo>
                  <a:pt x="f4" y="f10"/>
                </a:lnTo>
                <a:lnTo>
                  <a:pt x="f11" y="f3"/>
                </a:lnTo>
                <a:lnTo>
                  <a:pt x="f12" y="f8"/>
                </a:lnTo>
                <a:lnTo>
                  <a:pt x="f3" y="f6"/>
                </a:lnTo>
                <a:lnTo>
                  <a:pt x="f13" y="f6"/>
                </a:lnTo>
                <a:lnTo>
                  <a:pt x="f4" y="f2"/>
                </a:lnTo>
                <a:close/>
              </a:path>
            </a:pathLst>
          </a:custGeom>
          <a:solidFill>
            <a:srgbClr val="C5000B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81639" tIns="40820" rIns="81639" bIns="4082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ru-RU" sz="1600" dirty="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1763376" y="4964100"/>
            <a:ext cx="979654" cy="91443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val 10797"/>
              <a:gd name="f5" fmla="val 8278"/>
              <a:gd name="f6" fmla="val 8256"/>
              <a:gd name="f7" fmla="val 6722"/>
              <a:gd name="f8" fmla="val 13405"/>
              <a:gd name="f9" fmla="val 4198"/>
              <a:gd name="f10" fmla="val 16580"/>
              <a:gd name="f11" fmla="val 17401"/>
              <a:gd name="f12" fmla="val 14878"/>
              <a:gd name="f13" fmla="val 13321"/>
              <a:gd name="f14" fmla="*/ f0 1 21600"/>
              <a:gd name="f15" fmla="*/ f1 1 21600"/>
              <a:gd name="f16" fmla="*/ 6722 f14 1"/>
              <a:gd name="f17" fmla="*/ 14878 f14 1"/>
              <a:gd name="f18" fmla="*/ 15460 f15 1"/>
              <a:gd name="f19" fmla="*/ 8256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21600" h="21600">
                <a:moveTo>
                  <a:pt x="f4" y="f2"/>
                </a:moveTo>
                <a:lnTo>
                  <a:pt x="f5" y="f6"/>
                </a:lnTo>
                <a:lnTo>
                  <a:pt x="f2" y="f6"/>
                </a:lnTo>
                <a:lnTo>
                  <a:pt x="f7" y="f8"/>
                </a:lnTo>
                <a:lnTo>
                  <a:pt x="f9" y="f3"/>
                </a:lnTo>
                <a:lnTo>
                  <a:pt x="f4" y="f10"/>
                </a:lnTo>
                <a:lnTo>
                  <a:pt x="f11" y="f3"/>
                </a:lnTo>
                <a:lnTo>
                  <a:pt x="f12" y="f8"/>
                </a:lnTo>
                <a:lnTo>
                  <a:pt x="f3" y="f6"/>
                </a:lnTo>
                <a:lnTo>
                  <a:pt x="f13" y="f6"/>
                </a:lnTo>
                <a:lnTo>
                  <a:pt x="f4" y="f2"/>
                </a:lnTo>
                <a:close/>
              </a:path>
            </a:pathLst>
          </a:custGeom>
          <a:solidFill>
            <a:srgbClr val="C5000B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81639" tIns="40820" rIns="81639" bIns="4082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ru-RU" sz="1600" dirty="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2808340" y="4964100"/>
            <a:ext cx="979654" cy="91443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val 10797"/>
              <a:gd name="f5" fmla="val 8278"/>
              <a:gd name="f6" fmla="val 8256"/>
              <a:gd name="f7" fmla="val 6722"/>
              <a:gd name="f8" fmla="val 13405"/>
              <a:gd name="f9" fmla="val 4198"/>
              <a:gd name="f10" fmla="val 16580"/>
              <a:gd name="f11" fmla="val 17401"/>
              <a:gd name="f12" fmla="val 14878"/>
              <a:gd name="f13" fmla="val 13321"/>
              <a:gd name="f14" fmla="*/ f0 1 21600"/>
              <a:gd name="f15" fmla="*/ f1 1 21600"/>
              <a:gd name="f16" fmla="*/ 6722 f14 1"/>
              <a:gd name="f17" fmla="*/ 14878 f14 1"/>
              <a:gd name="f18" fmla="*/ 15460 f15 1"/>
              <a:gd name="f19" fmla="*/ 8256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21600" h="21600">
                <a:moveTo>
                  <a:pt x="f4" y="f2"/>
                </a:moveTo>
                <a:lnTo>
                  <a:pt x="f5" y="f6"/>
                </a:lnTo>
                <a:lnTo>
                  <a:pt x="f2" y="f6"/>
                </a:lnTo>
                <a:lnTo>
                  <a:pt x="f7" y="f8"/>
                </a:lnTo>
                <a:lnTo>
                  <a:pt x="f9" y="f3"/>
                </a:lnTo>
                <a:lnTo>
                  <a:pt x="f4" y="f10"/>
                </a:lnTo>
                <a:lnTo>
                  <a:pt x="f11" y="f3"/>
                </a:lnTo>
                <a:lnTo>
                  <a:pt x="f12" y="f8"/>
                </a:lnTo>
                <a:lnTo>
                  <a:pt x="f3" y="f6"/>
                </a:lnTo>
                <a:lnTo>
                  <a:pt x="f13" y="f6"/>
                </a:lnTo>
                <a:lnTo>
                  <a:pt x="f4" y="f2"/>
                </a:lnTo>
                <a:close/>
              </a:path>
            </a:pathLst>
          </a:custGeom>
          <a:solidFill>
            <a:srgbClr val="C5000B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81639" tIns="40820" rIns="81639" bIns="4082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ru-RU" sz="1600" dirty="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3853304" y="4964100"/>
            <a:ext cx="979654" cy="91443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val 10797"/>
              <a:gd name="f5" fmla="val 8278"/>
              <a:gd name="f6" fmla="val 8256"/>
              <a:gd name="f7" fmla="val 6722"/>
              <a:gd name="f8" fmla="val 13405"/>
              <a:gd name="f9" fmla="val 4198"/>
              <a:gd name="f10" fmla="val 16580"/>
              <a:gd name="f11" fmla="val 17401"/>
              <a:gd name="f12" fmla="val 14878"/>
              <a:gd name="f13" fmla="val 13321"/>
              <a:gd name="f14" fmla="*/ f0 1 21600"/>
              <a:gd name="f15" fmla="*/ f1 1 21600"/>
              <a:gd name="f16" fmla="*/ 6722 f14 1"/>
              <a:gd name="f17" fmla="*/ 14878 f14 1"/>
              <a:gd name="f18" fmla="*/ 15460 f15 1"/>
              <a:gd name="f19" fmla="*/ 8256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21600" h="21600">
                <a:moveTo>
                  <a:pt x="f4" y="f2"/>
                </a:moveTo>
                <a:lnTo>
                  <a:pt x="f5" y="f6"/>
                </a:lnTo>
                <a:lnTo>
                  <a:pt x="f2" y="f6"/>
                </a:lnTo>
                <a:lnTo>
                  <a:pt x="f7" y="f8"/>
                </a:lnTo>
                <a:lnTo>
                  <a:pt x="f9" y="f3"/>
                </a:lnTo>
                <a:lnTo>
                  <a:pt x="f4" y="f10"/>
                </a:lnTo>
                <a:lnTo>
                  <a:pt x="f11" y="f3"/>
                </a:lnTo>
                <a:lnTo>
                  <a:pt x="f12" y="f8"/>
                </a:lnTo>
                <a:lnTo>
                  <a:pt x="f3" y="f6"/>
                </a:lnTo>
                <a:lnTo>
                  <a:pt x="f13" y="f6"/>
                </a:lnTo>
                <a:lnTo>
                  <a:pt x="f4" y="f2"/>
                </a:lnTo>
                <a:close/>
              </a:path>
            </a:pathLst>
          </a:custGeom>
          <a:solidFill>
            <a:srgbClr val="C5000B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81639" tIns="40820" rIns="81639" bIns="4082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ru-RU" sz="1600" dirty="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5028888" y="4964100"/>
            <a:ext cx="979654" cy="91443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val 10797"/>
              <a:gd name="f5" fmla="val 8278"/>
              <a:gd name="f6" fmla="val 8256"/>
              <a:gd name="f7" fmla="val 6722"/>
              <a:gd name="f8" fmla="val 13405"/>
              <a:gd name="f9" fmla="val 4198"/>
              <a:gd name="f10" fmla="val 16580"/>
              <a:gd name="f11" fmla="val 17401"/>
              <a:gd name="f12" fmla="val 14878"/>
              <a:gd name="f13" fmla="val 13321"/>
              <a:gd name="f14" fmla="*/ f0 1 21600"/>
              <a:gd name="f15" fmla="*/ f1 1 21600"/>
              <a:gd name="f16" fmla="*/ 6722 f14 1"/>
              <a:gd name="f17" fmla="*/ 14878 f14 1"/>
              <a:gd name="f18" fmla="*/ 15460 f15 1"/>
              <a:gd name="f19" fmla="*/ 8256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21600" h="21600">
                <a:moveTo>
                  <a:pt x="f4" y="f2"/>
                </a:moveTo>
                <a:lnTo>
                  <a:pt x="f5" y="f6"/>
                </a:lnTo>
                <a:lnTo>
                  <a:pt x="f2" y="f6"/>
                </a:lnTo>
                <a:lnTo>
                  <a:pt x="f7" y="f8"/>
                </a:lnTo>
                <a:lnTo>
                  <a:pt x="f9" y="f3"/>
                </a:lnTo>
                <a:lnTo>
                  <a:pt x="f4" y="f10"/>
                </a:lnTo>
                <a:lnTo>
                  <a:pt x="f11" y="f3"/>
                </a:lnTo>
                <a:lnTo>
                  <a:pt x="f12" y="f8"/>
                </a:lnTo>
                <a:lnTo>
                  <a:pt x="f3" y="f6"/>
                </a:lnTo>
                <a:lnTo>
                  <a:pt x="f13" y="f6"/>
                </a:lnTo>
                <a:lnTo>
                  <a:pt x="f4" y="f2"/>
                </a:lnTo>
                <a:close/>
              </a:path>
            </a:pathLst>
          </a:custGeom>
          <a:solidFill>
            <a:srgbClr val="C5000B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81639" tIns="40820" rIns="81639" bIns="4082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ru-RU" sz="1600" dirty="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6139162" y="4964100"/>
            <a:ext cx="979654" cy="91443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val 10797"/>
              <a:gd name="f5" fmla="val 8278"/>
              <a:gd name="f6" fmla="val 8256"/>
              <a:gd name="f7" fmla="val 6722"/>
              <a:gd name="f8" fmla="val 13405"/>
              <a:gd name="f9" fmla="val 4198"/>
              <a:gd name="f10" fmla="val 16580"/>
              <a:gd name="f11" fmla="val 17401"/>
              <a:gd name="f12" fmla="val 14878"/>
              <a:gd name="f13" fmla="val 13321"/>
              <a:gd name="f14" fmla="*/ f0 1 21600"/>
              <a:gd name="f15" fmla="*/ f1 1 21600"/>
              <a:gd name="f16" fmla="*/ 6722 f14 1"/>
              <a:gd name="f17" fmla="*/ 14878 f14 1"/>
              <a:gd name="f18" fmla="*/ 15460 f15 1"/>
              <a:gd name="f19" fmla="*/ 8256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21600" h="21600">
                <a:moveTo>
                  <a:pt x="f4" y="f2"/>
                </a:moveTo>
                <a:lnTo>
                  <a:pt x="f5" y="f6"/>
                </a:lnTo>
                <a:lnTo>
                  <a:pt x="f2" y="f6"/>
                </a:lnTo>
                <a:lnTo>
                  <a:pt x="f7" y="f8"/>
                </a:lnTo>
                <a:lnTo>
                  <a:pt x="f9" y="f3"/>
                </a:lnTo>
                <a:lnTo>
                  <a:pt x="f4" y="f10"/>
                </a:lnTo>
                <a:lnTo>
                  <a:pt x="f11" y="f3"/>
                </a:lnTo>
                <a:lnTo>
                  <a:pt x="f12" y="f8"/>
                </a:lnTo>
                <a:lnTo>
                  <a:pt x="f3" y="f6"/>
                </a:lnTo>
                <a:lnTo>
                  <a:pt x="f13" y="f6"/>
                </a:lnTo>
                <a:lnTo>
                  <a:pt x="f4" y="f2"/>
                </a:lnTo>
                <a:close/>
              </a:path>
            </a:pathLst>
          </a:custGeom>
          <a:solidFill>
            <a:srgbClr val="C5000B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81639" tIns="40820" rIns="81639" bIns="4082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ru-RU" sz="1600" dirty="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7226251" y="4960181"/>
            <a:ext cx="979654" cy="91443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val 10797"/>
              <a:gd name="f5" fmla="val 8278"/>
              <a:gd name="f6" fmla="val 8256"/>
              <a:gd name="f7" fmla="val 6722"/>
              <a:gd name="f8" fmla="val 13405"/>
              <a:gd name="f9" fmla="val 4198"/>
              <a:gd name="f10" fmla="val 16580"/>
              <a:gd name="f11" fmla="val 17401"/>
              <a:gd name="f12" fmla="val 14878"/>
              <a:gd name="f13" fmla="val 13321"/>
              <a:gd name="f14" fmla="*/ f0 1 21600"/>
              <a:gd name="f15" fmla="*/ f1 1 21600"/>
              <a:gd name="f16" fmla="*/ 6722 f14 1"/>
              <a:gd name="f17" fmla="*/ 14878 f14 1"/>
              <a:gd name="f18" fmla="*/ 15460 f15 1"/>
              <a:gd name="f19" fmla="*/ 8256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21600" h="21600">
                <a:moveTo>
                  <a:pt x="f4" y="f2"/>
                </a:moveTo>
                <a:lnTo>
                  <a:pt x="f5" y="f6"/>
                </a:lnTo>
                <a:lnTo>
                  <a:pt x="f2" y="f6"/>
                </a:lnTo>
                <a:lnTo>
                  <a:pt x="f7" y="f8"/>
                </a:lnTo>
                <a:lnTo>
                  <a:pt x="f9" y="f3"/>
                </a:lnTo>
                <a:lnTo>
                  <a:pt x="f4" y="f10"/>
                </a:lnTo>
                <a:lnTo>
                  <a:pt x="f11" y="f3"/>
                </a:lnTo>
                <a:lnTo>
                  <a:pt x="f12" y="f8"/>
                </a:lnTo>
                <a:lnTo>
                  <a:pt x="f3" y="f6"/>
                </a:lnTo>
                <a:lnTo>
                  <a:pt x="f13" y="f6"/>
                </a:lnTo>
                <a:lnTo>
                  <a:pt x="f4" y="f2"/>
                </a:lnTo>
                <a:close/>
              </a:path>
            </a:pathLst>
          </a:custGeom>
          <a:solidFill>
            <a:srgbClr val="C5000B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81639" tIns="40820" rIns="81639" bIns="4082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ru-RU" sz="1600" dirty="0"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2063</TotalTime>
  <Words>190</Words>
  <Application>Microsoft Office PowerPoint</Application>
  <PresentationFormat>Экран (4:3)</PresentationFormat>
  <Paragraphs>38</Paragraphs>
  <Slides>13</Slides>
  <Notes>3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Наша малая Родина</vt:lpstr>
      <vt:lpstr>Ораниенбаум</vt:lpstr>
      <vt:lpstr>Слайд 3</vt:lpstr>
      <vt:lpstr>Слайд 4</vt:lpstr>
      <vt:lpstr>Слайд 5</vt:lpstr>
      <vt:lpstr>Слайд 6</vt:lpstr>
      <vt:lpstr>Слайд 7</vt:lpstr>
      <vt:lpstr>Слайд 8</vt:lpstr>
      <vt:lpstr>Самолёт И-16  на котором Георгий Дмитриевич Костылев одержал победы над вражескими самолётами  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Вика</dc:creator>
  <cp:lastModifiedBy>Андрей</cp:lastModifiedBy>
  <cp:revision>89</cp:revision>
  <dcterms:created xsi:type="dcterms:W3CDTF">2014-05-31T09:56:22Z</dcterms:created>
  <dcterms:modified xsi:type="dcterms:W3CDTF">2014-09-10T05:26:15Z</dcterms:modified>
</cp:coreProperties>
</file>