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70" r:id="rId3"/>
    <p:sldId id="269" r:id="rId4"/>
    <p:sldId id="271" r:id="rId5"/>
    <p:sldId id="262" r:id="rId6"/>
    <p:sldId id="263" r:id="rId7"/>
    <p:sldId id="264" r:id="rId8"/>
    <p:sldId id="260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43" autoAdjust="0"/>
  </p:normalViewPr>
  <p:slideViewPr>
    <p:cSldViewPr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7772400" cy="3100409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solidFill>
                  <a:schemeClr val="bg1"/>
                </a:solidFill>
              </a:rPr>
              <a:t>Государственное бюджетное дошкольное образовательное учреждение детский сад № 47 </a:t>
            </a:r>
            <a:r>
              <a:rPr lang="ru-RU" sz="2200" dirty="0" err="1" smtClean="0">
                <a:solidFill>
                  <a:schemeClr val="bg1"/>
                </a:solidFill>
              </a:rPr>
              <a:t>Колпинского</a:t>
            </a:r>
            <a:r>
              <a:rPr lang="ru-RU" sz="2200" dirty="0" smtClean="0">
                <a:solidFill>
                  <a:schemeClr val="bg1"/>
                </a:solidFill>
              </a:rPr>
              <a:t> района</a:t>
            </a:r>
            <a:br>
              <a:rPr lang="ru-RU" sz="2200" dirty="0" smtClean="0">
                <a:solidFill>
                  <a:schemeClr val="bg1"/>
                </a:solidFill>
              </a:rPr>
            </a:br>
            <a:r>
              <a:rPr lang="ru-RU" sz="2200" dirty="0" smtClean="0">
                <a:solidFill>
                  <a:schemeClr val="bg1"/>
                </a:solidFill>
              </a:rPr>
              <a:t> Санкт- Петербурга</a:t>
            </a:r>
            <a:br>
              <a:rPr lang="ru-RU" sz="2200" dirty="0" smtClean="0">
                <a:solidFill>
                  <a:schemeClr val="bg1"/>
                </a:solidFill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0700" dirty="0" smtClean="0">
                <a:solidFill>
                  <a:schemeClr val="bg1"/>
                </a:solidFill>
              </a:rPr>
              <a:t>Грибы</a:t>
            </a:r>
            <a:endParaRPr lang="ru-RU" sz="10700" dirty="0">
              <a:solidFill>
                <a:schemeClr val="bg1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357686" y="4857760"/>
            <a:ext cx="3714776" cy="171451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Презентацию</a:t>
            </a:r>
            <a:r>
              <a:rPr lang="ru-RU" sz="1600" dirty="0" smtClean="0">
                <a:solidFill>
                  <a:schemeClr val="bg1"/>
                </a:solidFill>
              </a:rPr>
              <a:t> подготовила</a:t>
            </a:r>
            <a:br>
              <a:rPr lang="ru-RU" sz="1600" dirty="0" smtClean="0">
                <a:solidFill>
                  <a:schemeClr val="bg1"/>
                </a:solidFill>
              </a:rPr>
            </a:br>
            <a:r>
              <a:rPr lang="ru-RU" sz="1600" dirty="0" smtClean="0">
                <a:solidFill>
                  <a:schemeClr val="bg1"/>
                </a:solidFill>
              </a:rPr>
              <a:t>воспитатель старшей группы</a:t>
            </a:r>
            <a:br>
              <a:rPr lang="ru-RU" sz="1600" dirty="0" smtClean="0">
                <a:solidFill>
                  <a:schemeClr val="bg1"/>
                </a:solidFill>
              </a:rPr>
            </a:br>
            <a:r>
              <a:rPr lang="ru-RU" sz="1600" dirty="0" err="1" smtClean="0">
                <a:solidFill>
                  <a:schemeClr val="bg1"/>
                </a:solidFill>
              </a:rPr>
              <a:t>Лобасова</a:t>
            </a:r>
            <a:r>
              <a:rPr lang="ru-RU" sz="1600" dirty="0" smtClean="0">
                <a:solidFill>
                  <a:schemeClr val="bg1"/>
                </a:solidFill>
              </a:rPr>
              <a:t> Оксана Сергеевна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Груздь</a:t>
            </a:r>
            <a:endParaRPr lang="ru-RU" dirty="0"/>
          </a:p>
        </p:txBody>
      </p:sp>
      <p:pic>
        <p:nvPicPr>
          <p:cNvPr id="5" name="Содержимое 4" descr="груздь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76222" y="1714488"/>
            <a:ext cx="4572032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2066" y="1643050"/>
            <a:ext cx="3614734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Есть ещё грибочек – груздь,</a:t>
            </a:r>
            <a:br>
              <a:rPr lang="ru-RU" sz="2000" dirty="0" smtClean="0"/>
            </a:br>
            <a:r>
              <a:rPr lang="ru-RU" sz="2000" dirty="0" smtClean="0"/>
              <a:t>Из души прогонит грусть.</a:t>
            </a:r>
            <a:br>
              <a:rPr lang="ru-RU" sz="2000" dirty="0" smtClean="0"/>
            </a:br>
            <a:r>
              <a:rPr lang="ru-RU" sz="2000" dirty="0" smtClean="0"/>
              <a:t>Он по виду, как воронка, </a:t>
            </a:r>
            <a:br>
              <a:rPr lang="ru-RU" sz="2000" dirty="0" smtClean="0"/>
            </a:br>
            <a:r>
              <a:rPr lang="ru-RU" sz="2000" dirty="0" smtClean="0"/>
              <a:t>Беленький по цвету,</a:t>
            </a:r>
            <a:br>
              <a:rPr lang="ru-RU" sz="2000" dirty="0" smtClean="0"/>
            </a:br>
            <a:r>
              <a:rPr lang="ru-RU" sz="2000" dirty="0" smtClean="0"/>
              <a:t>Часто прячется в сторонку</a:t>
            </a:r>
            <a:br>
              <a:rPr lang="ru-RU" sz="2000" dirty="0" smtClean="0"/>
            </a:br>
            <a:r>
              <a:rPr lang="ru-RU" sz="2000" dirty="0" smtClean="0"/>
              <a:t>От дневного света.</a:t>
            </a:r>
            <a:br>
              <a:rPr lang="ru-RU" sz="2000" dirty="0" smtClean="0"/>
            </a:br>
            <a:r>
              <a:rPr lang="ru-RU" sz="2000" dirty="0" smtClean="0"/>
              <a:t>Груздь солёный – это что-то!</a:t>
            </a:r>
            <a:br>
              <a:rPr lang="ru-RU" sz="2000" dirty="0" smtClean="0"/>
            </a:br>
            <a:r>
              <a:rPr lang="ru-RU" sz="2000" dirty="0" smtClean="0"/>
              <a:t>Всех грибов вкуснее!</a:t>
            </a:r>
            <a:br>
              <a:rPr lang="ru-RU" sz="2000" dirty="0" smtClean="0"/>
            </a:br>
            <a:r>
              <a:rPr lang="ru-RU" sz="2000" dirty="0" smtClean="0"/>
              <a:t>До чего ж грибов охота,</a:t>
            </a:r>
            <a:br>
              <a:rPr lang="ru-RU" sz="2000" dirty="0" smtClean="0"/>
            </a:br>
            <a:r>
              <a:rPr lang="ru-RU" sz="2000" dirty="0" smtClean="0"/>
              <a:t>В лес пойдём скорее!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Мухомор</a:t>
            </a:r>
            <a:endParaRPr lang="ru-RU" dirty="0"/>
          </a:p>
        </p:txBody>
      </p:sp>
      <p:pic>
        <p:nvPicPr>
          <p:cNvPr id="5" name="Содержимое 4" descr="мухомор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69413" y="1785926"/>
            <a:ext cx="4483735" cy="33575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628" y="1500174"/>
            <a:ext cx="3686172" cy="462598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 чего красивый гриб!</a:t>
            </a:r>
            <a:br>
              <a:rPr lang="ru-RU" dirty="0" smtClean="0"/>
            </a:br>
            <a:r>
              <a:rPr lang="ru-RU" dirty="0" smtClean="0"/>
              <a:t>Кружевами он обвит.</a:t>
            </a:r>
            <a:br>
              <a:rPr lang="ru-RU" dirty="0" smtClean="0"/>
            </a:br>
            <a:r>
              <a:rPr lang="ru-RU" dirty="0" smtClean="0"/>
              <a:t>В шляпке славной, ярко-красной,</a:t>
            </a:r>
            <a:br>
              <a:rPr lang="ru-RU" dirty="0" smtClean="0"/>
            </a:br>
            <a:r>
              <a:rPr lang="ru-RU" dirty="0" smtClean="0"/>
              <a:t>В белых крапинках атласных.</a:t>
            </a:r>
            <a:br>
              <a:rPr lang="ru-RU" dirty="0" smtClean="0"/>
            </a:br>
            <a:r>
              <a:rPr lang="ru-RU" dirty="0" smtClean="0"/>
              <a:t>Вы его, друзья, не рвите</a:t>
            </a:r>
            <a:br>
              <a:rPr lang="ru-RU" dirty="0" smtClean="0"/>
            </a:br>
            <a:r>
              <a:rPr lang="ru-RU" dirty="0" smtClean="0"/>
              <a:t>И в корзинку не кладите.</a:t>
            </a:r>
            <a:br>
              <a:rPr lang="ru-RU" dirty="0" smtClean="0"/>
            </a:br>
            <a:r>
              <a:rPr lang="ru-RU" dirty="0" smtClean="0"/>
              <a:t>Хоть красивый он на вид,</a:t>
            </a:r>
            <a:br>
              <a:rPr lang="ru-RU" dirty="0" smtClean="0"/>
            </a:br>
            <a:r>
              <a:rPr lang="ru-RU" dirty="0" smtClean="0"/>
              <a:t>Очень гриб тот ядовит.</a:t>
            </a:r>
            <a:br>
              <a:rPr lang="ru-RU" dirty="0" smtClean="0"/>
            </a:br>
            <a:r>
              <a:rPr lang="ru-RU" dirty="0" smtClean="0"/>
              <a:t>И стоит, как светофор,</a:t>
            </a:r>
            <a:br>
              <a:rPr lang="ru-RU" dirty="0" smtClean="0"/>
            </a:br>
            <a:r>
              <a:rPr lang="ru-RU" dirty="0" smtClean="0"/>
              <a:t>Несъедобный </a:t>
            </a:r>
            <a:r>
              <a:rPr lang="ru-RU" b="1" dirty="0" smtClean="0"/>
              <a:t>мухомор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dirty="0" smtClean="0"/>
              <a:t>Спасибо за</a:t>
            </a:r>
            <a:br>
              <a:rPr lang="ru-RU" sz="6600" dirty="0" smtClean="0"/>
            </a:br>
            <a:r>
              <a:rPr lang="ru-RU" sz="6600" dirty="0" smtClean="0"/>
              <a:t>внимание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85800" y="785794"/>
            <a:ext cx="7772400" cy="928694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Интеграция познавательных областей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428596" y="857232"/>
            <a:ext cx="8358246" cy="5572164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1.Познавательное развитие: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познавательно-исследовательская деятельность, продуктивная (конструктивная) деятельность.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формирование элементарных математических представлений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формирование целостной картины мира</a:t>
            </a:r>
          </a:p>
          <a:p>
            <a:pPr algn="l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2.Социально-коммуникативное развитие: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труд;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безопасность;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коммуникация.</a:t>
            </a:r>
          </a:p>
          <a:p>
            <a:pPr algn="l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3.Речевое развитие: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развитие речи;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чтение художественной литературы.</a:t>
            </a:r>
          </a:p>
          <a:p>
            <a:pPr algn="l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4.Художественно-эстетическое развитие: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рисование;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лепка;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аппликация;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музыка.</a:t>
            </a:r>
          </a:p>
          <a:p>
            <a:pPr algn="l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5.Физическое развитие: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физическая культура;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здоровье.</a:t>
            </a:r>
          </a:p>
          <a:p>
            <a:pPr algn="l">
              <a:spcBef>
                <a:spcPts val="0"/>
              </a:spcBef>
              <a:buFont typeface="Arial" pitchFamily="34" charset="0"/>
              <a:buChar char="•"/>
            </a:pPr>
            <a:endParaRPr lang="ru-RU" sz="1800" dirty="0" smtClean="0">
              <a:solidFill>
                <a:schemeClr val="tx1"/>
              </a:solidFill>
            </a:endParaRPr>
          </a:p>
          <a:p>
            <a:pPr indent="457200" algn="l">
              <a:spcBef>
                <a:spcPts val="0"/>
              </a:spcBef>
            </a:pPr>
            <a:endParaRPr lang="ru-RU" sz="1800" dirty="0" smtClean="0">
              <a:solidFill>
                <a:schemeClr val="tx1"/>
              </a:solidFill>
            </a:endParaRPr>
          </a:p>
          <a:p>
            <a:pPr indent="457200" algn="l">
              <a:spcBef>
                <a:spcPts val="0"/>
              </a:spcBef>
              <a:buFont typeface="Wingdings" pitchFamily="2" charset="2"/>
              <a:buChar char="v"/>
            </a:pPr>
            <a:endParaRPr lang="ru-RU" sz="1800" dirty="0" smtClean="0">
              <a:solidFill>
                <a:schemeClr val="tx1"/>
              </a:solidFill>
            </a:endParaRPr>
          </a:p>
          <a:p>
            <a:pPr algn="l"/>
            <a:endParaRPr lang="ru-RU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186766" cy="4286280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/>
              <a:t>Цель:</a:t>
            </a:r>
            <a:br>
              <a:rPr lang="ru-RU" sz="1800" dirty="0" smtClean="0"/>
            </a:br>
            <a:r>
              <a:rPr lang="ru-RU" sz="1800" dirty="0" smtClean="0"/>
              <a:t>- продолжать закреплять и обобщать знания детей о грибах.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Обучающие задачи:</a:t>
            </a:r>
            <a:br>
              <a:rPr lang="ru-RU" sz="1800" dirty="0" smtClean="0"/>
            </a:br>
            <a:r>
              <a:rPr lang="ru-RU" sz="1800" dirty="0" smtClean="0"/>
              <a:t>- продолжать учить детей различать грибы по внешнему виду;</a:t>
            </a:r>
            <a:br>
              <a:rPr lang="ru-RU" sz="1800" dirty="0" smtClean="0"/>
            </a:br>
            <a:r>
              <a:rPr lang="ru-RU" sz="1800" dirty="0" smtClean="0"/>
              <a:t>- называть их;</a:t>
            </a:r>
            <a:br>
              <a:rPr lang="ru-RU" sz="1800" dirty="0" smtClean="0"/>
            </a:br>
            <a:r>
              <a:rPr lang="ru-RU" sz="1800" dirty="0" smtClean="0"/>
              <a:t>- учить различать съедобные и несъедобные грибы;</a:t>
            </a:r>
            <a:br>
              <a:rPr lang="ru-RU" sz="1800" dirty="0" smtClean="0"/>
            </a:br>
            <a:r>
              <a:rPr lang="ru-RU" sz="1800" dirty="0" smtClean="0"/>
              <a:t>- познакомить со строением грибов.</a:t>
            </a:r>
            <a:br>
              <a:rPr lang="ru-RU" sz="1800" dirty="0" smtClean="0"/>
            </a:br>
            <a:r>
              <a:rPr lang="ru-RU" sz="1800" dirty="0" smtClean="0"/>
              <a:t>  </a:t>
            </a:r>
            <a:br>
              <a:rPr lang="ru-RU" sz="1800" dirty="0" smtClean="0"/>
            </a:br>
            <a:r>
              <a:rPr lang="ru-RU" sz="1800" dirty="0" smtClean="0"/>
              <a:t>Развивающие задачи:</a:t>
            </a:r>
            <a:br>
              <a:rPr lang="ru-RU" sz="1800" dirty="0" smtClean="0"/>
            </a:br>
            <a:r>
              <a:rPr lang="ru-RU" sz="1800" dirty="0" smtClean="0"/>
              <a:t>- развивать память;</a:t>
            </a:r>
            <a:br>
              <a:rPr lang="ru-RU" sz="1800" dirty="0" smtClean="0"/>
            </a:br>
            <a:r>
              <a:rPr lang="ru-RU" sz="1800" dirty="0" smtClean="0"/>
              <a:t>- наблюдательность.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Воспитательные задачи:</a:t>
            </a:r>
            <a:br>
              <a:rPr lang="ru-RU" sz="1800" dirty="0" smtClean="0"/>
            </a:br>
            <a:r>
              <a:rPr lang="ru-RU" sz="1800" dirty="0" smtClean="0"/>
              <a:t>- воспитывать экологическую культуру. 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Материал и оборудование:</a:t>
            </a:r>
            <a:br>
              <a:rPr lang="ru-RU" sz="1800" dirty="0" smtClean="0"/>
            </a:br>
            <a:r>
              <a:rPr lang="ru-RU" sz="1800" dirty="0" smtClean="0"/>
              <a:t>- энциклопедия;</a:t>
            </a:r>
            <a:br>
              <a:rPr lang="ru-RU" sz="1800" dirty="0" smtClean="0"/>
            </a:br>
            <a:r>
              <a:rPr lang="ru-RU" sz="1800" dirty="0" smtClean="0"/>
              <a:t>- иллюстрации и плакат с изображением съедобных и несъедобных грибов;</a:t>
            </a:r>
            <a:br>
              <a:rPr lang="ru-RU" sz="1800" dirty="0" smtClean="0"/>
            </a:br>
            <a:r>
              <a:rPr lang="ru-RU" sz="1800" dirty="0" smtClean="0"/>
              <a:t>- макеты грибов.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2528"/>
          </a:xfrm>
        </p:spPr>
        <p:txBody>
          <a:bodyPr>
            <a:noAutofit/>
          </a:bodyPr>
          <a:lstStyle/>
          <a:p>
            <a:pPr algn="ctr"/>
            <a:r>
              <a:rPr lang="ru-RU" sz="2400" b="0" dirty="0" smtClean="0"/>
              <a:t/>
            </a:r>
            <a:br>
              <a:rPr lang="ru-RU" sz="2400" b="0" dirty="0" smtClean="0"/>
            </a:br>
            <a:r>
              <a:rPr lang="ru-RU" sz="2400" b="0" dirty="0" smtClean="0"/>
              <a:t/>
            </a:r>
            <a:br>
              <a:rPr lang="ru-RU" sz="2400" b="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0" dirty="0" smtClean="0"/>
              <a:t/>
            </a:r>
            <a:br>
              <a:rPr lang="ru-RU" sz="2400" b="0" dirty="0" smtClean="0"/>
            </a:br>
            <a:r>
              <a:rPr lang="ru-RU" sz="4800" b="0" dirty="0" smtClean="0"/>
              <a:t>Строение</a:t>
            </a:r>
            <a:r>
              <a:rPr lang="ru-RU" sz="2400" b="0" dirty="0" smtClean="0"/>
              <a:t> </a:t>
            </a:r>
            <a:r>
              <a:rPr lang="ru-RU" sz="4800" b="0" dirty="0" smtClean="0"/>
              <a:t>гриба</a:t>
            </a:r>
            <a:r>
              <a:rPr lang="ru-RU" sz="2400" b="0" dirty="0" smtClean="0"/>
              <a:t/>
            </a:r>
            <a:br>
              <a:rPr lang="ru-RU" sz="2400" b="0" dirty="0" smtClean="0"/>
            </a:br>
            <a:endParaRPr lang="ru-RU" sz="2400" b="0" dirty="0"/>
          </a:p>
        </p:txBody>
      </p:sp>
      <p:pic>
        <p:nvPicPr>
          <p:cNvPr id="6" name="Содержимое 5" descr="гриб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3" y="1500174"/>
            <a:ext cx="5929354" cy="4801390"/>
          </a:xfrm>
          <a:prstGeom prst="roundRect">
            <a:avLst>
              <a:gd name="adj" fmla="val 11111"/>
            </a:avLst>
          </a:prstGeom>
          <a:ln w="190500" cap="rnd">
            <a:solidFill>
              <a:schemeClr val="accent3">
                <a:lumMod val="60000"/>
                <a:lumOff val="40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5" name="Текст 4"/>
          <p:cNvSpPr>
            <a:spLocks noGrp="1"/>
          </p:cNvSpPr>
          <p:nvPr>
            <p:ph type="body" sz="half" idx="4294967295"/>
          </p:nvPr>
        </p:nvSpPr>
        <p:spPr>
          <a:xfrm flipH="1">
            <a:off x="6786563" y="4929188"/>
            <a:ext cx="2357437" cy="1500187"/>
          </a:xfrm>
        </p:spPr>
        <p:txBody>
          <a:bodyPr>
            <a:noAutofit/>
          </a:bodyPr>
          <a:lstStyle/>
          <a:p>
            <a:pPr marL="857250" lvl="1" indent="-45720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Грибница</a:t>
            </a:r>
          </a:p>
          <a:p>
            <a:pPr marL="457200" indent="-45720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2. Ножка</a:t>
            </a:r>
          </a:p>
          <a:p>
            <a:pPr marL="457200" indent="-45720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3. Шляпка</a:t>
            </a:r>
          </a:p>
          <a:p>
            <a:pPr marL="457200" indent="-457200">
              <a:buFont typeface="+mj-lt"/>
              <a:buAutoNum type="arabicPeriod"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Лисички</a:t>
            </a:r>
            <a:endParaRPr lang="ru-RU" dirty="0"/>
          </a:p>
        </p:txBody>
      </p:sp>
      <p:pic>
        <p:nvPicPr>
          <p:cNvPr id="7" name="Содержимое 6" descr="лисички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1785927"/>
            <a:ext cx="4388334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7752" y="1571613"/>
            <a:ext cx="3829048" cy="3286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Буд-то рыжие сестрички</a:t>
            </a:r>
            <a:br>
              <a:rPr lang="ru-RU" sz="2000" dirty="0" smtClean="0"/>
            </a:br>
            <a:r>
              <a:rPr lang="ru-RU" sz="2000" dirty="0" smtClean="0"/>
              <a:t>Прячутся грибы </a:t>
            </a:r>
            <a:r>
              <a:rPr lang="ru-RU" sz="2000" b="1" dirty="0" smtClean="0"/>
              <a:t>лисички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>Под горелой кочкой,</a:t>
            </a:r>
            <a:br>
              <a:rPr lang="ru-RU" sz="2000" dirty="0" smtClean="0"/>
            </a:br>
            <a:r>
              <a:rPr lang="ru-RU" sz="2000" dirty="0" smtClean="0"/>
              <a:t>Там их много очень.</a:t>
            </a:r>
            <a:br>
              <a:rPr lang="ru-RU" sz="2000" dirty="0" smtClean="0"/>
            </a:br>
            <a:r>
              <a:rPr lang="ru-RU" sz="2000" dirty="0" smtClean="0"/>
              <a:t>Леса чудные подарки,</a:t>
            </a:r>
            <a:br>
              <a:rPr lang="ru-RU" sz="2000" dirty="0" smtClean="0"/>
            </a:br>
            <a:r>
              <a:rPr lang="ru-RU" sz="2000" dirty="0" smtClean="0"/>
              <a:t>Пригодятся для поджарки.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Подберезовик</a:t>
            </a:r>
            <a:endParaRPr lang="ru-RU" dirty="0"/>
          </a:p>
        </p:txBody>
      </p:sp>
      <p:pic>
        <p:nvPicPr>
          <p:cNvPr id="5" name="Содержимое 4" descr="подберезовик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1472" y="2000239"/>
            <a:ext cx="4357718" cy="34224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29190" y="1714488"/>
            <a:ext cx="3757610" cy="4411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Не страшны ни дождь, ни грозы,</a:t>
            </a:r>
            <a:br>
              <a:rPr lang="ru-RU" sz="2000" dirty="0" smtClean="0"/>
            </a:br>
            <a:r>
              <a:rPr lang="ru-RU" sz="2000" b="1" dirty="0" smtClean="0"/>
              <a:t>Подберёзовик</a:t>
            </a:r>
            <a:r>
              <a:rPr lang="ru-RU" sz="2000" dirty="0" smtClean="0"/>
              <a:t> растёт.</a:t>
            </a:r>
            <a:br>
              <a:rPr lang="ru-RU" sz="2000" dirty="0" smtClean="0"/>
            </a:br>
            <a:r>
              <a:rPr lang="ru-RU" sz="2000" dirty="0" smtClean="0"/>
              <a:t>Под развесистой берёзой</a:t>
            </a:r>
            <a:br>
              <a:rPr lang="ru-RU" sz="2000" dirty="0" smtClean="0"/>
            </a:br>
            <a:r>
              <a:rPr lang="ru-RU" sz="2000" dirty="0" smtClean="0"/>
              <a:t>Каждый здесь его найдёт.</a:t>
            </a:r>
            <a:br>
              <a:rPr lang="ru-RU" sz="2000" dirty="0" smtClean="0"/>
            </a:br>
            <a:r>
              <a:rPr lang="ru-RU" sz="2000" dirty="0" smtClean="0"/>
              <a:t>Гриб красив и бесподобен</a:t>
            </a:r>
            <a:br>
              <a:rPr lang="ru-RU" sz="2000" dirty="0" smtClean="0"/>
            </a:br>
            <a:r>
              <a:rPr lang="ru-RU" sz="2000" dirty="0" smtClean="0"/>
              <a:t>И к томе же он съедобен.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Подосиновик</a:t>
            </a:r>
            <a:endParaRPr lang="ru-RU" dirty="0"/>
          </a:p>
        </p:txBody>
      </p:sp>
      <p:pic>
        <p:nvPicPr>
          <p:cNvPr id="5" name="Содержимое 4" descr="подосиновик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1472" y="2071678"/>
            <a:ext cx="4350574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29190" y="1785926"/>
            <a:ext cx="3757610" cy="43402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Нарядный </a:t>
            </a:r>
            <a:r>
              <a:rPr lang="ru-RU" sz="2000" b="1" dirty="0" smtClean="0"/>
              <a:t>подосиновик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Найдёте под осиною.</a:t>
            </a:r>
            <a:br>
              <a:rPr lang="ru-RU" sz="2000" dirty="0" smtClean="0"/>
            </a:br>
            <a:r>
              <a:rPr lang="ru-RU" sz="2000" dirty="0" smtClean="0"/>
              <a:t>В красной шляпке он стоит</a:t>
            </a:r>
            <a:br>
              <a:rPr lang="ru-RU" sz="2000" dirty="0" smtClean="0"/>
            </a:br>
            <a:r>
              <a:rPr lang="ru-RU" sz="2000" dirty="0" smtClean="0"/>
              <a:t>Этот гриб не ядовит.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Опята</a:t>
            </a:r>
            <a:endParaRPr lang="ru-RU" dirty="0"/>
          </a:p>
        </p:txBody>
      </p:sp>
      <p:pic>
        <p:nvPicPr>
          <p:cNvPr id="7" name="Содержимое 6" descr="unnamed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2214554"/>
            <a:ext cx="4429156" cy="31113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857752" y="1571612"/>
            <a:ext cx="3824286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Сто ребят на пне сидят -</a:t>
            </a:r>
            <a:br>
              <a:rPr lang="ru-RU" sz="2000" dirty="0" smtClean="0"/>
            </a:br>
            <a:r>
              <a:rPr lang="ru-RU" sz="2000" dirty="0" smtClean="0"/>
              <a:t>Сто близняшек, сто </a:t>
            </a:r>
            <a:r>
              <a:rPr lang="ru-RU" sz="2000" b="1" dirty="0" smtClean="0"/>
              <a:t>опят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>Всем по юбочке — и вот</a:t>
            </a:r>
            <a:br>
              <a:rPr lang="ru-RU" sz="2000" dirty="0" smtClean="0"/>
            </a:br>
            <a:r>
              <a:rPr lang="ru-RU" sz="2000" dirty="0" smtClean="0"/>
              <a:t>На поляне хоровод!</a:t>
            </a:r>
            <a:br>
              <a:rPr lang="ru-RU" sz="2000" dirty="0" smtClean="0"/>
            </a:br>
            <a:r>
              <a:rPr lang="ru-RU" sz="2000" dirty="0" smtClean="0"/>
              <a:t>Шляпки в крапинку блестят,</a:t>
            </a:r>
            <a:br>
              <a:rPr lang="ru-RU" sz="2000" dirty="0" smtClean="0"/>
            </a:br>
            <a:r>
              <a:rPr lang="ru-RU" sz="2000" dirty="0" smtClean="0"/>
              <a:t>Словно их посыпал град.</a:t>
            </a:r>
            <a:br>
              <a:rPr lang="ru-RU" sz="2000" dirty="0" smtClean="0"/>
            </a:br>
            <a:r>
              <a:rPr lang="ru-RU" sz="2000" dirty="0" smtClean="0"/>
              <a:t>Пень мохнатый целый год</a:t>
            </a:r>
            <a:br>
              <a:rPr lang="ru-RU" sz="2000" dirty="0" smtClean="0"/>
            </a:br>
            <a:r>
              <a:rPr lang="ru-RU" sz="2000" dirty="0" smtClean="0"/>
              <a:t>С малышнёю встречи ждёт -</a:t>
            </a:r>
            <a:br>
              <a:rPr lang="ru-RU" sz="2000" dirty="0" smtClean="0"/>
            </a:br>
            <a:r>
              <a:rPr lang="ru-RU" sz="2000" dirty="0" smtClean="0"/>
              <a:t>И носить до стужи рад</a:t>
            </a:r>
            <a:br>
              <a:rPr lang="ru-RU" sz="2000" dirty="0" smtClean="0"/>
            </a:br>
            <a:r>
              <a:rPr lang="ru-RU" sz="2000" dirty="0" smtClean="0"/>
              <a:t>Ожерелья из опят.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Сыроежка</a:t>
            </a:r>
            <a:endParaRPr lang="ru-RU" dirty="0"/>
          </a:p>
        </p:txBody>
      </p:sp>
      <p:pic>
        <p:nvPicPr>
          <p:cNvPr id="5" name="Содержимое 4" descr="сыроежка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1857364"/>
            <a:ext cx="4429156" cy="33167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628" y="1714488"/>
            <a:ext cx="3686172" cy="4411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На полянке, вдоль дорожки</a:t>
            </a:r>
            <a:br>
              <a:rPr lang="ru-RU" sz="2000" dirty="0" smtClean="0"/>
            </a:br>
            <a:r>
              <a:rPr lang="ru-RU" sz="2000" dirty="0" smtClean="0"/>
              <a:t>Всюду встретится она,</a:t>
            </a:r>
            <a:br>
              <a:rPr lang="ru-RU" sz="2000" dirty="0" smtClean="0"/>
            </a:br>
            <a:r>
              <a:rPr lang="ru-RU" sz="2000" b="1" dirty="0" smtClean="0"/>
              <a:t>Сыроежка</a:t>
            </a:r>
            <a:r>
              <a:rPr lang="ru-RU" sz="2000" dirty="0" smtClean="0"/>
              <a:t>-гриб хороший</a:t>
            </a:r>
            <a:br>
              <a:rPr lang="ru-RU" sz="2000" dirty="0" smtClean="0"/>
            </a:br>
            <a:r>
              <a:rPr lang="ru-RU" sz="2000" dirty="0" smtClean="0"/>
              <a:t>Шляпка издали видна.</a:t>
            </a:r>
            <a:br>
              <a:rPr lang="ru-RU" sz="2000" dirty="0" smtClean="0"/>
            </a:br>
            <a:r>
              <a:rPr lang="ru-RU" sz="2000" dirty="0" smtClean="0"/>
              <a:t>Жёлтая и красная</a:t>
            </a:r>
            <a:br>
              <a:rPr lang="ru-RU" sz="2000" dirty="0" smtClean="0"/>
            </a:br>
            <a:r>
              <a:rPr lang="ru-RU" sz="2000" dirty="0" smtClean="0"/>
              <a:t>Сыроежка разная.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96</Words>
  <PresentationFormat>Экран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Государственное бюджетное дошкольное образовательное учреждение детский сад № 47 Колпинского района  Санкт- Петербурга   Грибы</vt:lpstr>
      <vt:lpstr>Интеграция познавательных областей    </vt:lpstr>
      <vt:lpstr>Цель: - продолжать закреплять и обобщать знания детей о грибах.  Обучающие задачи: - продолжать учить детей различать грибы по внешнему виду; - называть их; - учить различать съедобные и несъедобные грибы; - познакомить со строением грибов.    Развивающие задачи: - развивать память; - наблюдательность.   Воспитательные задачи: - воспитывать экологическую культуру.   Материал и оборудование: - энциклопедия; - иллюстрации и плакат с изображением съедобных и несъедобных грибов; - макеты грибов.       </vt:lpstr>
      <vt:lpstr>    Строение гриба </vt:lpstr>
      <vt:lpstr>Лисички</vt:lpstr>
      <vt:lpstr>Подберезовик</vt:lpstr>
      <vt:lpstr>Подосиновик</vt:lpstr>
      <vt:lpstr>Опята</vt:lpstr>
      <vt:lpstr>Сыроежка</vt:lpstr>
      <vt:lpstr>Груздь</vt:lpstr>
      <vt:lpstr>Мухомор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Грибы</dc:title>
  <dc:creator>Оксана</dc:creator>
  <cp:lastModifiedBy>Natasha</cp:lastModifiedBy>
  <cp:revision>28</cp:revision>
  <dcterms:created xsi:type="dcterms:W3CDTF">2014-08-03T11:49:27Z</dcterms:created>
  <dcterms:modified xsi:type="dcterms:W3CDTF">2014-08-15T09:40:06Z</dcterms:modified>
</cp:coreProperties>
</file>