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907ACC-EB23-4803-A2CA-12693B1EB834}" type="datetimeFigureOut">
              <a:rPr lang="ru-RU" smtClean="0"/>
              <a:pPr/>
              <a:t>18.11.2011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29A2B7-3EDE-403D-97C5-5F792704D6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1;&#1080;&#1076;&#1080;&#1103;%20&#1053;&#1080;&#1082;&#1086;&#1083;&#1072;&#1077;&#1074;&#1085;&#1072;\&#1062;&#1077;&#1088;&#1082;&#1086;&#1074;&#1085;&#1086;&#1089;&#1083;&#1072;&#1074;&#1103;&#1085;&#1089;&#1082;&#1080;&#1081;%20&#1103;&#1079;&#1099;&#1082;\Track%202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1;&#1080;&#1076;&#1080;&#1103;%20&#1053;&#1080;&#1082;&#1086;&#1083;&#1072;&#1077;&#1074;&#1085;&#1072;\&#1062;&#1077;&#1088;&#1082;&#1086;&#1074;&#1085;&#1086;&#1089;&#1083;&#1072;&#1074;&#1103;&#1085;&#1089;&#1082;&#1080;&#1081;%20&#1103;&#1079;&#1099;&#1082;\Track%203.wa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1;&#1080;&#1076;&#1080;&#1103;%20&#1053;&#1080;&#1082;&#1086;&#1083;&#1072;&#1077;&#1074;&#1085;&#1072;\&#1062;&#1077;&#1088;&#1082;&#1086;&#1074;&#1085;&#1086;&#1089;&#1083;&#1072;&#1074;&#1103;&#1085;&#1089;&#1082;&#1080;&#1081;%20&#1103;&#1079;&#1099;&#1082;\Track%2011.wa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1;&#1080;&#1076;&#1080;&#1103;%20&#1053;&#1080;&#1082;&#1086;&#1083;&#1072;&#1077;&#1074;&#1085;&#1072;\&#1062;&#1077;&#1088;&#1082;&#1086;&#1074;&#1085;&#1086;&#1089;&#1083;&#1072;&#1074;&#1103;&#1085;&#1089;&#1082;&#1080;&#1081;%20&#1103;&#1079;&#1099;&#1082;\Track%2013.wa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Церковнославянский язык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D:\Documents and Settings\Admin\Рабочий стол\ПРЕЗЕНТАЦИЯ\Изобра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71612"/>
            <a:ext cx="4643470" cy="5053188"/>
          </a:xfrm>
          <a:prstGeom prst="rect">
            <a:avLst/>
          </a:prstGeom>
          <a:noFill/>
        </p:spPr>
      </p:pic>
      <p:pic>
        <p:nvPicPr>
          <p:cNvPr id="5" name="Track 2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Запомни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Первая славянская азбука была создана святыми равноапостольными Кириллом и </a:t>
            </a:r>
            <a:r>
              <a:rPr lang="ru-RU" dirty="0" err="1" smtClean="0">
                <a:solidFill>
                  <a:srgbClr val="92D050"/>
                </a:solidFill>
              </a:rPr>
              <a:t>Мефодием</a:t>
            </a:r>
            <a:r>
              <a:rPr lang="ru-RU" dirty="0" smtClean="0">
                <a:solidFill>
                  <a:srgbClr val="92D050"/>
                </a:solidFill>
              </a:rPr>
              <a:t> для перевода богослужебных книг.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«Кириллица» – славянская азбука, ставшая основой русской азбуки.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171451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Церковнославянская азбука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Track 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090" cy="5938534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dmin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00990" cy="633106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7284"/>
            <a:ext cx="8286808" cy="62764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390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Слова АЗБУКА и АЛФАВИТ обозначают одно и то же. Слово АЛФАВИТ греческое и происходит от названия двух первых букв греческого алфавита </a:t>
            </a:r>
            <a:r>
              <a:rPr lang="ru-RU" sz="4000" i="1" dirty="0" smtClean="0">
                <a:solidFill>
                  <a:srgbClr val="FF0000"/>
                </a:solidFill>
              </a:rPr>
              <a:t>альфа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и </a:t>
            </a:r>
            <a:r>
              <a:rPr lang="ru-RU" sz="4000" i="1" dirty="0" smtClean="0">
                <a:solidFill>
                  <a:srgbClr val="FF0000"/>
                </a:solidFill>
              </a:rPr>
              <a:t>вита</a:t>
            </a:r>
            <a:r>
              <a:rPr lang="ru-RU" sz="4000" i="1" dirty="0" smtClean="0">
                <a:solidFill>
                  <a:srgbClr val="00B0F0"/>
                </a:solidFill>
              </a:rPr>
              <a:t>.</a:t>
            </a:r>
            <a:r>
              <a:rPr lang="ru-RU" sz="4000" dirty="0" smtClean="0">
                <a:solidFill>
                  <a:srgbClr val="00B0F0"/>
                </a:solidFill>
              </a:rPr>
              <a:t> И слово АЗБУКА тоже происходит от названия первых букв кириллицы </a:t>
            </a:r>
            <a:r>
              <a:rPr lang="ru-RU" sz="4000" i="1" dirty="0" smtClean="0">
                <a:solidFill>
                  <a:srgbClr val="FF0000"/>
                </a:solidFill>
              </a:rPr>
              <a:t>аз</a:t>
            </a:r>
            <a:r>
              <a:rPr lang="ru-RU" sz="4000" i="1" dirty="0" smtClean="0">
                <a:solidFill>
                  <a:srgbClr val="00B0F0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и </a:t>
            </a:r>
            <a:r>
              <a:rPr lang="ru-RU" sz="4000" i="1" dirty="0" smtClean="0">
                <a:solidFill>
                  <a:srgbClr val="FF0000"/>
                </a:solidFill>
              </a:rPr>
              <a:t>буки.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287696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Запомни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7815290" cy="1066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Каждая буква церковнославянского алфавита имеет своё особое имя.</a:t>
            </a:r>
            <a:endParaRPr lang="ru-RU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17578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Первые книги на Руси</a:t>
            </a:r>
            <a:endParaRPr lang="ru-RU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216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643578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Древняя книга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D:\Documents and Settings\Admin\Рабочий стол\ПРЕЗЕНТАЦИЯ\Древняя 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43866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Запомни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 Руси книги стали распространяться после официального христианства.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Христианство на Руси было принято в 988 году при святом князе Владимире.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Монастыри в древности были центрами учёности. В 16 веке на Руси появилось книгопечатанье, основателем которого был диакон Иван Фёдоров.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церковнославянский язык и почему мы его изучаем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467600" cy="4572032"/>
          </a:xfrm>
        </p:spPr>
        <p:txBody>
          <a:bodyPr>
            <a:normAutofit lnSpcReduction="10000"/>
          </a:bodyPr>
          <a:lstStyle/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Церковнославянский язык…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Он самый молитвенный в мире,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Он волею Божьей возник,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Язык нашей дивной псалтири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И святоотеческих книг;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Он царственное украшенье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Церковного Богослужения,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Живой благодати родник,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Господнее нам утешенье –</a:t>
            </a:r>
          </a:p>
          <a:p>
            <a:pPr lvl="2">
              <a:buNone/>
            </a:pPr>
            <a:r>
              <a:rPr lang="ru-RU" dirty="0" smtClean="0">
                <a:solidFill>
                  <a:srgbClr val="92D050"/>
                </a:solidFill>
              </a:rPr>
              <a:t>Церковнославянский язык.</a:t>
            </a:r>
          </a:p>
          <a:p>
            <a:pPr lvl="2" algn="r">
              <a:buNone/>
            </a:pPr>
            <a:r>
              <a:rPr lang="ru-RU" dirty="0" smtClean="0">
                <a:solidFill>
                  <a:srgbClr val="00B050"/>
                </a:solidFill>
              </a:rPr>
              <a:t>Афанасьев 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Церковнославянские слова в русском языке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9289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В церковнославянском языке в корне слова часто встречаются </a:t>
            </a:r>
            <a:r>
              <a:rPr lang="ru-RU" sz="2800" i="1" dirty="0" smtClean="0">
                <a:solidFill>
                  <a:srgbClr val="00B0F0"/>
                </a:solidFill>
              </a:rPr>
              <a:t>неполногласные </a:t>
            </a:r>
            <a:r>
              <a:rPr lang="ru-RU" sz="2800" dirty="0" smtClean="0">
                <a:solidFill>
                  <a:srgbClr val="00B0F0"/>
                </a:solidFill>
              </a:rPr>
              <a:t>сочетания </a:t>
            </a:r>
            <a:r>
              <a:rPr lang="ru-RU" sz="2800" b="1" dirty="0" smtClean="0">
                <a:solidFill>
                  <a:srgbClr val="00B0F0"/>
                </a:solidFill>
              </a:rPr>
              <a:t>–</a:t>
            </a:r>
            <a:r>
              <a:rPr lang="ru-RU" sz="2800" b="1" dirty="0" err="1" smtClean="0">
                <a:solidFill>
                  <a:srgbClr val="FF0000"/>
                </a:solidFill>
              </a:rPr>
              <a:t>ра</a:t>
            </a:r>
            <a:r>
              <a:rPr lang="ru-RU" sz="2800" b="1" dirty="0" smtClean="0">
                <a:solidFill>
                  <a:srgbClr val="FF0000"/>
                </a:solidFill>
              </a:rPr>
              <a:t>-, </a:t>
            </a:r>
            <a:r>
              <a:rPr lang="ru-RU" sz="2800" b="1" dirty="0" smtClean="0">
                <a:solidFill>
                  <a:srgbClr val="00B0F0"/>
                </a:solidFill>
              </a:rPr>
              <a:t/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</a:rPr>
              <a:t>ла</a:t>
            </a:r>
            <a:r>
              <a:rPr lang="ru-RU" sz="2800" b="1" dirty="0" smtClean="0">
                <a:solidFill>
                  <a:srgbClr val="FF0000"/>
                </a:solidFill>
              </a:rPr>
              <a:t>-, -ре-, -</a:t>
            </a:r>
            <a:r>
              <a:rPr lang="ru-RU" sz="2800" b="1" dirty="0" err="1" smtClean="0">
                <a:solidFill>
                  <a:srgbClr val="FF0000"/>
                </a:solidFill>
              </a:rPr>
              <a:t>ле</a:t>
            </a:r>
            <a:r>
              <a:rPr lang="ru-RU" sz="2800" b="1" dirty="0" smtClean="0">
                <a:solidFill>
                  <a:srgbClr val="00B0F0"/>
                </a:solidFill>
              </a:rPr>
              <a:t>-, </a:t>
            </a:r>
            <a:r>
              <a:rPr lang="ru-RU" sz="2800" dirty="0" smtClean="0">
                <a:solidFill>
                  <a:srgbClr val="00B0F0"/>
                </a:solidFill>
              </a:rPr>
              <a:t>а в русских словах с тем же корнем – </a:t>
            </a:r>
            <a:r>
              <a:rPr lang="ru-RU" sz="2800" i="1" dirty="0" smtClean="0">
                <a:solidFill>
                  <a:srgbClr val="00B0F0"/>
                </a:solidFill>
              </a:rPr>
              <a:t>полногласные </a:t>
            </a:r>
            <a:r>
              <a:rPr lang="ru-RU" sz="2800" dirty="0" smtClean="0">
                <a:solidFill>
                  <a:srgbClr val="00B0F0"/>
                </a:solidFill>
              </a:rPr>
              <a:t>сочетания </a:t>
            </a:r>
            <a:r>
              <a:rPr lang="ru-RU" sz="2800" b="1" dirty="0" smtClean="0">
                <a:solidFill>
                  <a:srgbClr val="FF0000"/>
                </a:solidFill>
              </a:rPr>
              <a:t>–</a:t>
            </a:r>
            <a:r>
              <a:rPr lang="ru-RU" sz="2800" b="1" dirty="0" err="1" smtClean="0">
                <a:solidFill>
                  <a:srgbClr val="FF0000"/>
                </a:solidFill>
              </a:rPr>
              <a:t>оро</a:t>
            </a:r>
            <a:r>
              <a:rPr lang="ru-RU" sz="2800" b="1" dirty="0" smtClean="0">
                <a:solidFill>
                  <a:srgbClr val="FF0000"/>
                </a:solidFill>
              </a:rPr>
              <a:t>-, -</a:t>
            </a:r>
            <a:r>
              <a:rPr lang="ru-RU" sz="2800" b="1" dirty="0" err="1" smtClean="0">
                <a:solidFill>
                  <a:srgbClr val="FF0000"/>
                </a:solidFill>
              </a:rPr>
              <a:t>оло</a:t>
            </a:r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ru-RU" sz="2800" b="1" dirty="0" smtClean="0">
                <a:solidFill>
                  <a:srgbClr val="00B0F0"/>
                </a:solidFill>
              </a:rPr>
              <a:t>, -</a:t>
            </a:r>
            <a:r>
              <a:rPr lang="ru-RU" sz="2800" b="1" dirty="0" smtClean="0">
                <a:solidFill>
                  <a:srgbClr val="FF0000"/>
                </a:solidFill>
              </a:rPr>
              <a:t>ере</a:t>
            </a:r>
            <a:r>
              <a:rPr lang="ru-RU" sz="2800" b="1" dirty="0" smtClean="0">
                <a:solidFill>
                  <a:srgbClr val="00B0F0"/>
                </a:solidFill>
              </a:rPr>
              <a:t>-. </a:t>
            </a:r>
            <a:r>
              <a:rPr lang="ru-RU" sz="2800" dirty="0" smtClean="0">
                <a:solidFill>
                  <a:srgbClr val="00B0F0"/>
                </a:solidFill>
              </a:rPr>
              <a:t>Сравним для примера слова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6124"/>
            <a:ext cx="4038600" cy="28860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Церковнославянские слова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(-</a:t>
            </a:r>
            <a:r>
              <a:rPr lang="ru-RU" b="1" dirty="0" err="1" smtClean="0">
                <a:solidFill>
                  <a:srgbClr val="92D050"/>
                </a:solidFill>
              </a:rPr>
              <a:t>ра</a:t>
            </a:r>
            <a:r>
              <a:rPr lang="ru-RU" b="1" dirty="0" smtClean="0">
                <a:solidFill>
                  <a:srgbClr val="92D050"/>
                </a:solidFill>
              </a:rPr>
              <a:t>-) </a:t>
            </a:r>
            <a:r>
              <a:rPr lang="ru-RU" b="1" i="1" dirty="0" err="1" smtClean="0">
                <a:solidFill>
                  <a:srgbClr val="92D050"/>
                </a:solidFill>
              </a:rPr>
              <a:t>градъ</a:t>
            </a:r>
            <a:endParaRPr lang="ru-RU" b="1" i="1" dirty="0" smtClean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rgbClr val="92D050"/>
                </a:solidFill>
              </a:rPr>
              <a:t>(-</a:t>
            </a:r>
            <a:r>
              <a:rPr lang="ru-RU" b="1" dirty="0" err="1" smtClean="0">
                <a:solidFill>
                  <a:srgbClr val="92D050"/>
                </a:solidFill>
              </a:rPr>
              <a:t>ла</a:t>
            </a:r>
            <a:r>
              <a:rPr lang="ru-RU" b="1" dirty="0" smtClean="0">
                <a:solidFill>
                  <a:srgbClr val="92D050"/>
                </a:solidFill>
              </a:rPr>
              <a:t>-) </a:t>
            </a:r>
            <a:r>
              <a:rPr lang="ru-RU" b="1" i="1" dirty="0" err="1" smtClean="0">
                <a:solidFill>
                  <a:srgbClr val="92D050"/>
                </a:solidFill>
              </a:rPr>
              <a:t>власъ</a:t>
            </a:r>
            <a:endParaRPr lang="ru-RU" b="1" i="1" dirty="0" smtClean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rgbClr val="92D050"/>
                </a:solidFill>
              </a:rPr>
              <a:t>(-ре-) </a:t>
            </a:r>
            <a:r>
              <a:rPr lang="ru-RU" b="1" i="1" dirty="0" err="1" smtClean="0">
                <a:solidFill>
                  <a:srgbClr val="92D050"/>
                </a:solidFill>
              </a:rPr>
              <a:t>брегъ</a:t>
            </a:r>
            <a:endParaRPr lang="ru-RU" b="1" i="1" dirty="0" smtClean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rgbClr val="92D050"/>
                </a:solidFill>
              </a:rPr>
              <a:t>(-</a:t>
            </a:r>
            <a:r>
              <a:rPr lang="ru-RU" b="1" dirty="0" err="1" smtClean="0">
                <a:solidFill>
                  <a:srgbClr val="92D050"/>
                </a:solidFill>
              </a:rPr>
              <a:t>ле</a:t>
            </a:r>
            <a:r>
              <a:rPr lang="ru-RU" b="1" dirty="0" smtClean="0">
                <a:solidFill>
                  <a:srgbClr val="92D050"/>
                </a:solidFill>
              </a:rPr>
              <a:t>-) </a:t>
            </a:r>
            <a:r>
              <a:rPr lang="ru-RU" b="1" i="1" dirty="0" smtClean="0">
                <a:solidFill>
                  <a:srgbClr val="92D050"/>
                </a:solidFill>
              </a:rPr>
              <a:t>млеко</a:t>
            </a:r>
            <a:endParaRPr lang="ru-RU" b="1" i="1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14686"/>
            <a:ext cx="4038600" cy="29575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Русские слова</a:t>
            </a:r>
          </a:p>
          <a:p>
            <a:endParaRPr lang="ru-RU" b="1" dirty="0" smtClean="0">
              <a:solidFill>
                <a:srgbClr val="92D050"/>
              </a:solidFill>
            </a:endParaRPr>
          </a:p>
          <a:p>
            <a:r>
              <a:rPr lang="ru-RU" b="1" dirty="0" smtClean="0">
                <a:solidFill>
                  <a:srgbClr val="92D050"/>
                </a:solidFill>
              </a:rPr>
              <a:t>(-</a:t>
            </a:r>
            <a:r>
              <a:rPr lang="ru-RU" b="1" dirty="0" err="1" smtClean="0">
                <a:solidFill>
                  <a:srgbClr val="92D050"/>
                </a:solidFill>
              </a:rPr>
              <a:t>оро</a:t>
            </a:r>
            <a:r>
              <a:rPr lang="ru-RU" b="1" dirty="0" smtClean="0">
                <a:solidFill>
                  <a:srgbClr val="92D050"/>
                </a:solidFill>
              </a:rPr>
              <a:t>-) город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(-</a:t>
            </a:r>
            <a:r>
              <a:rPr lang="ru-RU" b="1" dirty="0" err="1" smtClean="0">
                <a:solidFill>
                  <a:srgbClr val="92D050"/>
                </a:solidFill>
              </a:rPr>
              <a:t>оло</a:t>
            </a:r>
            <a:r>
              <a:rPr lang="ru-RU" b="1" dirty="0" smtClean="0">
                <a:solidFill>
                  <a:srgbClr val="92D050"/>
                </a:solidFill>
              </a:rPr>
              <a:t>-) волос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(-ере-) берег</a:t>
            </a:r>
          </a:p>
          <a:p>
            <a:r>
              <a:rPr lang="ru-RU" b="1" dirty="0" smtClean="0">
                <a:solidFill>
                  <a:srgbClr val="92D050"/>
                </a:solidFill>
              </a:rPr>
              <a:t>(-</a:t>
            </a:r>
            <a:r>
              <a:rPr lang="ru-RU" b="1" dirty="0" err="1" smtClean="0">
                <a:solidFill>
                  <a:srgbClr val="92D050"/>
                </a:solidFill>
              </a:rPr>
              <a:t>оло</a:t>
            </a:r>
            <a:r>
              <a:rPr lang="ru-RU" b="1" dirty="0" smtClean="0">
                <a:solidFill>
                  <a:srgbClr val="92D050"/>
                </a:solidFill>
              </a:rPr>
              <a:t>-) молоко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31905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Если слова похожи по звучанию и обозначают одно и то же. Если церковнославянские слова начинаются со слогов </a:t>
            </a:r>
            <a:r>
              <a:rPr lang="ru-RU" sz="3200" b="1" dirty="0" err="1" smtClean="0">
                <a:solidFill>
                  <a:srgbClr val="FF0000"/>
                </a:solidFill>
              </a:rPr>
              <a:t>ра-ла</a:t>
            </a:r>
            <a:r>
              <a:rPr lang="ru-RU" sz="3200" b="1" dirty="0" smtClean="0">
                <a:solidFill>
                  <a:srgbClr val="00B0F0"/>
                </a:solidFill>
              </a:rPr>
              <a:t>-,</a:t>
            </a:r>
            <a:r>
              <a:rPr lang="ru-RU" sz="3200" dirty="0" smtClean="0">
                <a:solidFill>
                  <a:srgbClr val="00B0F0"/>
                </a:solidFill>
              </a:rPr>
              <a:t> то в русском языке эти слова будут начинаться с </a:t>
            </a:r>
            <a:r>
              <a:rPr lang="ru-RU" sz="3200" b="1" dirty="0" err="1" smtClean="0">
                <a:solidFill>
                  <a:srgbClr val="FF0000"/>
                </a:solidFill>
              </a:rPr>
              <a:t>ро</a:t>
            </a:r>
            <a:r>
              <a:rPr lang="ru-RU" sz="3200" b="1" dirty="0" smtClean="0">
                <a:solidFill>
                  <a:srgbClr val="FF0000"/>
                </a:solidFill>
              </a:rPr>
              <a:t>-, </a:t>
            </a:r>
            <a:r>
              <a:rPr lang="ru-RU" sz="3200" b="1" dirty="0" err="1" smtClean="0">
                <a:solidFill>
                  <a:srgbClr val="FF0000"/>
                </a:solidFill>
              </a:rPr>
              <a:t>ло</a:t>
            </a:r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r>
              <a:rPr lang="ru-RU" sz="3200" dirty="0" smtClean="0">
                <a:solidFill>
                  <a:srgbClr val="00B0F0"/>
                </a:solidFill>
              </a:rPr>
              <a:t>. Например: </a:t>
            </a:r>
            <a:r>
              <a:rPr lang="ru-RU" sz="3200" b="1" i="1" dirty="0" smtClean="0">
                <a:solidFill>
                  <a:srgbClr val="FF0000"/>
                </a:solidFill>
                <a:effectLst/>
              </a:rPr>
              <a:t>равный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– ровный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, </a:t>
            </a:r>
            <a:r>
              <a:rPr lang="ru-RU" sz="3200" b="1" i="1" dirty="0" smtClean="0">
                <a:solidFill>
                  <a:srgbClr val="FF0000"/>
                </a:solidFill>
                <a:effectLst/>
              </a:rPr>
              <a:t>лад</a:t>
            </a:r>
            <a:r>
              <a:rPr lang="en-US" sz="3200" b="1" i="1" dirty="0" err="1" smtClean="0">
                <a:solidFill>
                  <a:srgbClr val="FF0000"/>
                </a:solidFill>
                <a:effectLst/>
              </a:rPr>
              <a:t>i</a:t>
            </a:r>
            <a:r>
              <a:rPr lang="ru-RU" sz="3200" b="1" i="1" dirty="0" smtClean="0">
                <a:solidFill>
                  <a:srgbClr val="FF0000"/>
                </a:solidFill>
                <a:effectLst/>
              </a:rPr>
              <a:t>м</a:t>
            </a:r>
            <a:r>
              <a:rPr lang="ru-RU" sz="3200" b="1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–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лодка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.</a:t>
            </a:r>
            <a:br>
              <a:rPr lang="ru-RU" sz="3200" dirty="0" smtClean="0">
                <a:solidFill>
                  <a:srgbClr val="00B0F0"/>
                </a:solidFill>
                <a:effectLst/>
              </a:rPr>
            </a:br>
            <a:r>
              <a:rPr lang="ru-RU" sz="3200" dirty="0" smtClean="0">
                <a:solidFill>
                  <a:srgbClr val="00B0F0"/>
                </a:solidFill>
                <a:effectLst/>
              </a:rPr>
              <a:t>Если в церковнославянском языке в начале стоит </a:t>
            </a:r>
            <a:r>
              <a:rPr lang="ru-RU" sz="3200" b="1" dirty="0" err="1" smtClean="0">
                <a:solidFill>
                  <a:srgbClr val="FF0000"/>
                </a:solidFill>
                <a:effectLst/>
              </a:rPr>
              <a:t>е-,</a:t>
            </a:r>
            <a:r>
              <a:rPr lang="ru-RU" sz="3200" dirty="0" err="1" smtClean="0">
                <a:solidFill>
                  <a:srgbClr val="FF0000"/>
                </a:solidFill>
                <a:effectLst/>
              </a:rPr>
              <a:t>то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в русском слове, имеющим такое же значение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, - 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о-: </a:t>
            </a:r>
            <a:r>
              <a:rPr lang="ru-RU" sz="3200" b="1" i="1" dirty="0" err="1" smtClean="0">
                <a:solidFill>
                  <a:srgbClr val="FF0000"/>
                </a:solidFill>
                <a:effectLst/>
              </a:rPr>
              <a:t>единъ</a:t>
            </a:r>
            <a:r>
              <a:rPr lang="ru-RU" sz="3200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– 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один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, </a:t>
            </a:r>
            <a:r>
              <a:rPr lang="ru-RU" sz="3200" b="1" i="1" dirty="0" err="1" smtClean="0">
                <a:solidFill>
                  <a:srgbClr val="FF0000"/>
                </a:solidFill>
                <a:effectLst/>
              </a:rPr>
              <a:t>есень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 – осень</a:t>
            </a:r>
            <a:r>
              <a:rPr lang="ru-RU" sz="3200" dirty="0" smtClean="0">
                <a:solidFill>
                  <a:srgbClr val="00B0F0"/>
                </a:solidFill>
                <a:effectLst/>
              </a:rPr>
              <a:t>.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/>
          </a:p>
        </p:txBody>
      </p:sp>
      <p:pic>
        <p:nvPicPr>
          <p:cNvPr id="3" name="Track 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2474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Церковнославянским словам, начинающимся на </a:t>
            </a:r>
            <a:r>
              <a:rPr lang="ru-RU" sz="2800" b="1" i="1" dirty="0" smtClean="0">
                <a:solidFill>
                  <a:srgbClr val="00B0F0"/>
                </a:solidFill>
              </a:rPr>
              <a:t> а-</a:t>
            </a:r>
            <a:r>
              <a:rPr lang="ru-RU" sz="2800" dirty="0" smtClean="0">
                <a:solidFill>
                  <a:srgbClr val="00B0F0"/>
                </a:solidFill>
              </a:rPr>
              <a:t>, соответствуют русские слова, начинающиеся на </a:t>
            </a:r>
            <a:r>
              <a:rPr lang="ru-RU" sz="2800" b="1" i="1" dirty="0" smtClean="0">
                <a:solidFill>
                  <a:srgbClr val="FF0000"/>
                </a:solidFill>
              </a:rPr>
              <a:t>я-: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азъ</a:t>
            </a:r>
            <a:r>
              <a:rPr lang="ru-RU" sz="2800" dirty="0" smtClean="0">
                <a:solidFill>
                  <a:srgbClr val="FF0000"/>
                </a:solidFill>
              </a:rPr>
              <a:t> – я,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агнецъ</a:t>
            </a:r>
            <a:r>
              <a:rPr lang="ru-RU" sz="2800" dirty="0" smtClean="0">
                <a:solidFill>
                  <a:srgbClr val="FF0000"/>
                </a:solidFill>
              </a:rPr>
              <a:t> – ягнёнок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Церковнославянские слова отличаются от однокоренных русских не только гласными в корне, но и согласными. Например, букве </a:t>
            </a:r>
            <a:r>
              <a:rPr lang="ru-RU" sz="2800" b="1" i="1" dirty="0" smtClean="0">
                <a:solidFill>
                  <a:srgbClr val="FF0000"/>
                </a:solidFill>
              </a:rPr>
              <a:t>–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щ</a:t>
            </a:r>
            <a:r>
              <a:rPr lang="ru-RU" sz="2800" b="1" i="1" dirty="0" smtClean="0">
                <a:solidFill>
                  <a:srgbClr val="00B0F0"/>
                </a:solidFill>
              </a:rPr>
              <a:t>-</a:t>
            </a:r>
            <a:r>
              <a:rPr lang="ru-RU" sz="2800" dirty="0" smtClean="0">
                <a:solidFill>
                  <a:srgbClr val="00B0F0"/>
                </a:solidFill>
              </a:rPr>
              <a:t> в церковнославянском языке соответствует буква </a:t>
            </a:r>
            <a:r>
              <a:rPr lang="ru-RU" sz="2800" b="1" i="1" dirty="0" smtClean="0">
                <a:solidFill>
                  <a:srgbClr val="FF0000"/>
                </a:solidFill>
              </a:rPr>
              <a:t>–ч- </a:t>
            </a:r>
            <a:r>
              <a:rPr lang="ru-RU" sz="2800" dirty="0" smtClean="0">
                <a:solidFill>
                  <a:srgbClr val="00B0F0"/>
                </a:solidFill>
              </a:rPr>
              <a:t>русского языка: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пешь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– печь, </a:t>
            </a:r>
            <a:r>
              <a:rPr lang="ru-RU" sz="2800" b="1" i="1" dirty="0" err="1" smtClean="0">
                <a:solidFill>
                  <a:srgbClr val="FF0000"/>
                </a:solidFill>
                <a:effectLst/>
              </a:rPr>
              <a:t>хош&amp;</a:t>
            </a:r>
            <a:r>
              <a:rPr lang="ru-RU" sz="2800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- хочу. </a:t>
            </a:r>
            <a:r>
              <a:rPr lang="ru-RU" sz="2800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B0F0"/>
                </a:solidFill>
                <a:effectLst/>
              </a:rPr>
            </a:br>
            <a:r>
              <a:rPr lang="ru-RU" sz="2800" dirty="0" smtClean="0">
                <a:solidFill>
                  <a:srgbClr val="00B0F0"/>
                </a:solidFill>
                <a:effectLst/>
              </a:rPr>
              <a:t>А сочетанию согласных </a:t>
            </a:r>
            <a:r>
              <a:rPr lang="ru-RU" sz="2800" b="1" i="1" dirty="0" smtClean="0">
                <a:solidFill>
                  <a:srgbClr val="FF0000"/>
                </a:solidFill>
                <a:effectLst/>
              </a:rPr>
              <a:t>–</a:t>
            </a:r>
            <a:r>
              <a:rPr lang="ru-RU" sz="2800" b="1" i="1" dirty="0" err="1" smtClean="0">
                <a:solidFill>
                  <a:srgbClr val="FF0000"/>
                </a:solidFill>
                <a:effectLst/>
              </a:rPr>
              <a:t>жд</a:t>
            </a:r>
            <a:r>
              <a:rPr lang="ru-RU" sz="2800" b="1" i="1" dirty="0" smtClean="0">
                <a:solidFill>
                  <a:srgbClr val="FF0000"/>
                </a:solidFill>
                <a:effectLst/>
              </a:rPr>
              <a:t>-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effectLst/>
              </a:rPr>
              <a:t>в церковнославянских словах соответствует звук</a:t>
            </a:r>
            <a:br>
              <a:rPr lang="ru-RU" sz="2800" dirty="0" smtClean="0">
                <a:solidFill>
                  <a:srgbClr val="00B0F0"/>
                </a:solidFill>
                <a:effectLst/>
              </a:rPr>
            </a:br>
            <a:r>
              <a:rPr lang="ru-RU" sz="28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</a:rPr>
              <a:t>–ж- </a:t>
            </a:r>
            <a:r>
              <a:rPr lang="ru-RU" sz="2800" dirty="0" smtClean="0">
                <a:solidFill>
                  <a:srgbClr val="00B0F0"/>
                </a:solidFill>
                <a:effectLst/>
              </a:rPr>
              <a:t>в русских словах</a:t>
            </a:r>
            <a:r>
              <a:rPr lang="ru-RU" sz="2800" i="1" dirty="0" smtClean="0">
                <a:solidFill>
                  <a:srgbClr val="00B0F0"/>
                </a:solidFill>
                <a:effectLst/>
              </a:rPr>
              <a:t>: </a:t>
            </a:r>
            <a:r>
              <a:rPr lang="ru-RU" sz="2800" i="1" dirty="0" smtClean="0">
                <a:solidFill>
                  <a:srgbClr val="FF0000"/>
                </a:solidFill>
                <a:effectLst/>
              </a:rPr>
              <a:t>чуждый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– чужой,  </a:t>
            </a:r>
            <a:r>
              <a:rPr lang="ru-RU" sz="2800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B0F0"/>
                </a:solidFill>
                <a:effectLst/>
              </a:rPr>
            </a:br>
            <a:r>
              <a:rPr lang="ru-RU" sz="2800" b="1" i="1" dirty="0" smtClean="0">
                <a:solidFill>
                  <a:srgbClr val="FF0000"/>
                </a:solidFill>
                <a:effectLst/>
              </a:rPr>
              <a:t>невежда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 - невежа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/>
              </a:rPr>
              <a:t>Прочитайте отрывок из стихотворения великого русского поэта А.С.Пушкина (пророк)</a:t>
            </a:r>
            <a:endParaRPr lang="ru-RU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44291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Духовной жаждою томим,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 В пустыне </a:t>
            </a:r>
            <a:r>
              <a:rPr lang="ru-RU" sz="2600" i="1" dirty="0" smtClean="0">
                <a:solidFill>
                  <a:srgbClr val="FFC000"/>
                </a:solidFill>
              </a:rPr>
              <a:t>мрачной </a:t>
            </a:r>
            <a:r>
              <a:rPr lang="ru-RU" sz="2600" dirty="0" smtClean="0">
                <a:solidFill>
                  <a:srgbClr val="FFC000"/>
                </a:solidFill>
              </a:rPr>
              <a:t>я </a:t>
            </a:r>
            <a:r>
              <a:rPr lang="ru-RU" sz="2600" i="1" dirty="0" smtClean="0">
                <a:solidFill>
                  <a:srgbClr val="FFC000"/>
                </a:solidFill>
              </a:rPr>
              <a:t>влачился,</a:t>
            </a:r>
            <a:endParaRPr lang="ru-RU" sz="26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600" i="1" dirty="0" smtClean="0">
                <a:solidFill>
                  <a:srgbClr val="FFC000"/>
                </a:solidFill>
              </a:rPr>
              <a:t> </a:t>
            </a:r>
            <a:r>
              <a:rPr lang="ru-RU" sz="2600" dirty="0" smtClean="0">
                <a:solidFill>
                  <a:srgbClr val="FFC000"/>
                </a:solidFill>
              </a:rPr>
              <a:t>И шестикрылый серафим 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На перепутье мне явился;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 Перстами лёгкими, как сон,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 Моих зениц коснулся он: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 Отверзлись вещие зеницы, 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Как у испуганной орлицы. 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Моих ушей коснулся он, 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И их наполнил шум и звон: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И внял я неба содроганье,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 И горний ангелов полёт,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496"/>
            <a:ext cx="4138642" cy="3643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sz="2600" dirty="0" smtClean="0">
                <a:solidFill>
                  <a:srgbClr val="FFC000"/>
                </a:solidFill>
              </a:rPr>
              <a:t>И гад морских подводный ход,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 И дольней лозы прозябанье. 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И он к устам моим приник 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И вырвал грешный мой язык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 И празднословный, и лукавый, 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И жало </a:t>
            </a:r>
            <a:r>
              <a:rPr lang="ru-RU" sz="2600" dirty="0" err="1" smtClean="0">
                <a:solidFill>
                  <a:srgbClr val="FFC000"/>
                </a:solidFill>
              </a:rPr>
              <a:t>мудрыя</a:t>
            </a:r>
            <a:r>
              <a:rPr lang="ru-RU" sz="2600" dirty="0" smtClean="0">
                <a:solidFill>
                  <a:srgbClr val="FFC000"/>
                </a:solidFill>
              </a:rPr>
              <a:t> змеи 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В уста замерзшие мои</a:t>
            </a:r>
          </a:p>
          <a:p>
            <a:pPr>
              <a:buNone/>
            </a:pPr>
            <a:r>
              <a:rPr lang="ru-RU" sz="2600" dirty="0" smtClean="0">
                <a:solidFill>
                  <a:srgbClr val="FFC000"/>
                </a:solidFill>
              </a:rPr>
              <a:t> Вложил десницею кровавой</a:t>
            </a:r>
            <a:r>
              <a:rPr lang="ru-RU" sz="2600" dirty="0" smtClean="0"/>
              <a:t>...</a:t>
            </a:r>
          </a:p>
          <a:p>
            <a:endParaRPr lang="ru-RU" sz="2600" dirty="0"/>
          </a:p>
        </p:txBody>
      </p:sp>
    </p:spTree>
  </p:cSld>
  <p:clrMapOvr>
    <a:masterClrMapping/>
  </p:clrMapOvr>
  <p:transition advTm="5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785926"/>
            <a:ext cx="6427682" cy="40005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Контрольные вопросы.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3190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1.На каком языке совершается богослужение в Русской Православной Церкви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2.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ещё славянские народы, кроме русского, используют церковнославянский язык в богослужении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3.Что говорил о церковнославянском языке А.С.Шишков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3904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1.Кем и когда была создана церковнославянская азбука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2.Почему возникла необходимость её создания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3.Как называется славянская азбука, ставшая основой русской азбуки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3904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1.Рассмотрите  внимательно гражданскую азбуку и сравните её с церковнославянской азбукой. Какие буквы вышли из употребления при Петре 1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2.Когда на Руси появились книги 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3.Где и кем переписывались первые древнерусские книги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3190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1.Как вы думаете, почему труд писца был почётным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2.Когда появилось книгопечатанье на Руси и кто был основателем книгопечатания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3.Почему в древности книги высоко ценили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" name="Track 1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500702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Николо – Перервинский монастырь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Documents and Settings\Admin\Рабочий стол\ПРЕЗЕНТАЦИЯ\Изобра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5214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3904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1.Каким церковнославянским сочетаниям соответствуют русские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–</a:t>
            </a:r>
            <a:r>
              <a:rPr lang="ru-RU" sz="3600" dirty="0" err="1" smtClean="0">
                <a:solidFill>
                  <a:srgbClr val="FF0000"/>
                </a:solidFill>
              </a:rPr>
              <a:t>оро</a:t>
            </a:r>
            <a:r>
              <a:rPr lang="ru-RU" sz="3600" dirty="0" smtClean="0">
                <a:solidFill>
                  <a:srgbClr val="FF0000"/>
                </a:solidFill>
              </a:rPr>
              <a:t>-, -</a:t>
            </a:r>
            <a:r>
              <a:rPr lang="ru-RU" sz="3600" dirty="0" err="1" smtClean="0">
                <a:solidFill>
                  <a:srgbClr val="FF0000"/>
                </a:solidFill>
              </a:rPr>
              <a:t>оло</a:t>
            </a:r>
            <a:r>
              <a:rPr lang="ru-RU" sz="3600" dirty="0" smtClean="0">
                <a:solidFill>
                  <a:srgbClr val="FF0000"/>
                </a:solidFill>
              </a:rPr>
              <a:t>-, -ере-</a:t>
            </a:r>
            <a:r>
              <a:rPr lang="en-US" sz="3600" dirty="0" smtClean="0">
                <a:solidFill>
                  <a:srgbClr val="FFFF00"/>
                </a:solidFill>
              </a:rPr>
              <a:t>? </a:t>
            </a:r>
            <a:r>
              <a:rPr lang="ru-RU" sz="3600" dirty="0" smtClean="0">
                <a:solidFill>
                  <a:srgbClr val="FFFF00"/>
                </a:solidFill>
              </a:rPr>
              <a:t>Подберите примеры слов с такими сочетаниями.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2.Расскажите о русских словах, начинающихся на </a:t>
            </a:r>
            <a:r>
              <a:rPr lang="ru-RU" sz="3600" dirty="0" err="1" smtClean="0">
                <a:solidFill>
                  <a:srgbClr val="FF0000"/>
                </a:solidFill>
              </a:rPr>
              <a:t>ро-,ло-,о</a:t>
            </a:r>
            <a:r>
              <a:rPr lang="ru-RU" sz="3600" dirty="0" smtClean="0">
                <a:solidFill>
                  <a:srgbClr val="FF0000"/>
                </a:solidFill>
              </a:rPr>
              <a:t>-</a:t>
            </a:r>
            <a:r>
              <a:rPr lang="ru-RU" sz="3600" dirty="0" smtClean="0">
                <a:solidFill>
                  <a:srgbClr val="FFFF00"/>
                </a:solidFill>
              </a:rPr>
              <a:t>, и соответствующих церковнославянских словах.</a:t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1047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1.Расскажите об отличиях церковнославянских и русских слов с согласными </a:t>
            </a:r>
            <a:r>
              <a:rPr lang="ru-RU" sz="3600" dirty="0" smtClean="0">
                <a:solidFill>
                  <a:srgbClr val="FF0000"/>
                </a:solidFill>
              </a:rPr>
              <a:t>–ч-(</a:t>
            </a:r>
            <a:r>
              <a:rPr lang="ru-RU" sz="3600" dirty="0" err="1" smtClean="0">
                <a:solidFill>
                  <a:srgbClr val="FF0000"/>
                </a:solidFill>
              </a:rPr>
              <a:t>щ</a:t>
            </a:r>
            <a:r>
              <a:rPr lang="ru-RU" sz="3600" dirty="0" smtClean="0">
                <a:solidFill>
                  <a:srgbClr val="FF0000"/>
                </a:solidFill>
              </a:rPr>
              <a:t>) и –ж-(-</a:t>
            </a:r>
            <a:r>
              <a:rPr lang="ru-RU" sz="3600" dirty="0" err="1" smtClean="0">
                <a:solidFill>
                  <a:srgbClr val="FF0000"/>
                </a:solidFill>
              </a:rPr>
              <a:t>жд</a:t>
            </a:r>
            <a:r>
              <a:rPr lang="ru-RU" sz="3600" dirty="0" smtClean="0">
                <a:solidFill>
                  <a:srgbClr val="FF0000"/>
                </a:solidFill>
              </a:rPr>
              <a:t>-) </a:t>
            </a:r>
            <a:r>
              <a:rPr lang="ru-RU" sz="3600" dirty="0" smtClean="0">
                <a:solidFill>
                  <a:srgbClr val="FFFF00"/>
                </a:solidFill>
              </a:rPr>
              <a:t>в корне.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2.Какие из данных слов являются русскими, а какие церковнославянскими</a:t>
            </a:r>
            <a:r>
              <a:rPr lang="en-US" sz="3600" dirty="0" smtClean="0">
                <a:solidFill>
                  <a:srgbClr val="FFFF00"/>
                </a:solidFill>
              </a:rPr>
              <a:t>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i="1" dirty="0" err="1" smtClean="0">
                <a:solidFill>
                  <a:srgbClr val="FF0000"/>
                </a:solidFill>
              </a:rPr>
              <a:t>Вран</a:t>
            </a:r>
            <a:r>
              <a:rPr lang="ru-RU" sz="3600" i="1" dirty="0" smtClean="0">
                <a:solidFill>
                  <a:srgbClr val="FF0000"/>
                </a:solidFill>
              </a:rPr>
              <a:t>, ворон ,здравие, здоровье, </a:t>
            </a:r>
            <a:r>
              <a:rPr lang="ru-RU" sz="3600" i="1" dirty="0" err="1" smtClean="0">
                <a:solidFill>
                  <a:srgbClr val="FF0000"/>
                </a:solidFill>
              </a:rPr>
              <a:t>клас</a:t>
            </a:r>
            <a:r>
              <a:rPr lang="ru-RU" sz="3600" i="1" dirty="0" smtClean="0">
                <a:solidFill>
                  <a:srgbClr val="FF0000"/>
                </a:solidFill>
              </a:rPr>
              <a:t>, колос, </a:t>
            </a:r>
            <a:r>
              <a:rPr lang="ru-RU" sz="3600" i="1" dirty="0" err="1" smtClean="0">
                <a:solidFill>
                  <a:srgbClr val="FF0000"/>
                </a:solidFill>
              </a:rPr>
              <a:t>сребро</a:t>
            </a:r>
            <a:r>
              <a:rPr lang="ru-RU" sz="3600" i="1" dirty="0" smtClean="0">
                <a:solidFill>
                  <a:srgbClr val="FF0000"/>
                </a:solidFill>
              </a:rPr>
              <a:t>, серебро, брада, борода, древо,  дерево, болото, </a:t>
            </a:r>
            <a:r>
              <a:rPr lang="ru-RU" sz="3600" i="1" dirty="0" err="1" smtClean="0">
                <a:solidFill>
                  <a:srgbClr val="FF0000"/>
                </a:solidFill>
              </a:rPr>
              <a:t>блато</a:t>
            </a:r>
            <a:r>
              <a:rPr lang="ru-RU" sz="3600" i="1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6766" cy="62979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1.Прочитайте слова и найдите в них церковнославянские корни: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прохлада, градостроительство, разногласие, млечный, заглавие, драгоценность.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15328" cy="579788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Найдите в данных русских словах церковнославянские корни: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rgbClr val="FF0000"/>
                </a:solidFill>
              </a:rPr>
              <a:t>заграждение, принуждение, отчуждение, объединение, вождение, немощь, поздравление, древесина, поединок.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Запомни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2426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Церковнославянский язык – язык богослужения православных славян.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Церковнославянский язык – основа русского литературного языка, важный источник его красоты и духовного богатства.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271464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Для чего создавалась славянская азбука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4788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14346" y="5500702"/>
            <a:ext cx="9572692" cy="100013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Послы князя Ростислава у византийского императора Михаила 3.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Радзивиловская летопись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Documents and Settings\Admin\Рабочий стол\ПРЕЗЕНТАЦИЯ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Византийская империя и её соседи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 9 – первой половине 11 в.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57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Documents and Settings\Admin\Рабочий стол\ПРЕЗЕНТАЦИЯ\Изображение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97310"/>
            <a:ext cx="7643866" cy="54606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572140"/>
            <a:ext cx="7772400" cy="107156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Преподобный Нестор Летописец</a:t>
            </a:r>
          </a:p>
          <a:p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В.М.Васнецов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Documents and Settings\Admin\Рабочий стол\ПРЕЗЕНТАЦИЯ\Изображение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429156" cy="56781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22145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Святые Кирилл и Мефодий переводят книги Священного Писания на славянский язык.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Радзивиловская</a:t>
            </a:r>
            <a:r>
              <a:rPr lang="ru-RU" sz="2800" dirty="0" smtClean="0">
                <a:solidFill>
                  <a:srgbClr val="FF0000"/>
                </a:solidFill>
              </a:rPr>
              <a:t> летопись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Documents and Settings\Admin\Рабочий стол\ПРЕЗЕНТАЦИЯ\Кирилл и Мефод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929618" cy="49799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417</TotalTime>
  <Words>582</Words>
  <Application>Microsoft Office PowerPoint</Application>
  <PresentationFormat>Экран (4:3)</PresentationFormat>
  <Paragraphs>82</Paragraphs>
  <Slides>33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Церковнославянский язык</vt:lpstr>
      <vt:lpstr>Что такое церковнославянский язык и почему мы его изучаем</vt:lpstr>
      <vt:lpstr>Слайд 3</vt:lpstr>
      <vt:lpstr>Запомни</vt:lpstr>
      <vt:lpstr>Для чего создавалась славянская азбука</vt:lpstr>
      <vt:lpstr>Слайд 6</vt:lpstr>
      <vt:lpstr>Византийская империя и её соседи в 9 – первой половине 11 в.</vt:lpstr>
      <vt:lpstr>Слайд 8</vt:lpstr>
      <vt:lpstr>Святые Кирилл и Мефодий переводят книги Священного Писания на славянский язык. Радзивиловская летопись </vt:lpstr>
      <vt:lpstr>Запомни</vt:lpstr>
      <vt:lpstr>Церковнославянская азбука</vt:lpstr>
      <vt:lpstr>Слайд 12</vt:lpstr>
      <vt:lpstr>Слайд 13</vt:lpstr>
      <vt:lpstr>Слайд 14</vt:lpstr>
      <vt:lpstr>Слова АЗБУКА и АЛФАВИТ обозначают одно и то же. Слово АЛФАВИТ греческое и происходит от названия двух первых букв греческого алфавита альфа и вита. И слово АЗБУКА тоже происходит от названия первых букв кириллицы аз и буки.</vt:lpstr>
      <vt:lpstr>Запомни</vt:lpstr>
      <vt:lpstr>Первые книги на Руси</vt:lpstr>
      <vt:lpstr>Слайд 18</vt:lpstr>
      <vt:lpstr>Запомни</vt:lpstr>
      <vt:lpstr>Церковнославянские слова в русском языке</vt:lpstr>
      <vt:lpstr>В церковнославянском языке в корне слова часто встречаются неполногласные сочетания –ра-,  -ла-, -ре-, -ле-, а в русских словах с тем же корнем – полногласные сочетания –оро-, -оло-, -ере-. Сравним для примера слова </vt:lpstr>
      <vt:lpstr>Если слова похожи по звучанию и обозначают одно и то же. Если церковнославянские слова начинаются со слогов ра-ла-, то в русском языке эти слова будут начинаться с ро-, ло-. Например: равный – ровный, ладiм – лодка. Если в церковнославянском языке в начале стоит е-,то в русском слове, имеющим такое же значение, - о-: единъ – один, есень – осень. </vt:lpstr>
      <vt:lpstr>Церковнославянским словам, начинающимся на  а-, соответствуют русские слова, начинающиеся на я-: азъ – я, агнецъ – ягнёнок. Церковнославянские слова отличаются от однокоренных русских не только гласными в корне, но и согласными. Например, букве –щ- в церковнославянском языке соответствует буква –ч- русского языка: пешь – печь, хош&amp; - хочу.  А сочетанию согласных –жд- в церковнославянских словах соответствует звук  –ж- в русских словах: чуждый – чужой,   невежда - невежа </vt:lpstr>
      <vt:lpstr>Прочитайте отрывок из стихотворения великого русского поэта А.С.Пушкина (пророк)</vt:lpstr>
      <vt:lpstr>Контрольные вопросы.</vt:lpstr>
      <vt:lpstr>1.На каком языке совершается богослужение в Русской Православной Церкви?  2.Какие ещё славянские народы, кроме русского, используют церковнославянский язык в богослужении?  3.Что говорил о церковнославянском языке А.С.Шишков?</vt:lpstr>
      <vt:lpstr> 1.Кем и когда была создана церковнославянская азбука?   2.Почему возникла необходимость её создания?  3.Как называется славянская азбука, ставшая основой русской азбуки?  </vt:lpstr>
      <vt:lpstr>1.Рассмотрите  внимательно гражданскую азбуку и сравните её с церковнославянской азбукой. Какие буквы вышли из употребления при Петре 1?  2.Когда на Руси появились книги ?  3.Где и кем переписывались первые древнерусские книги? </vt:lpstr>
      <vt:lpstr>1.Как вы думаете, почему труд писца был почётным?  2.Когда появилось книгопечатанье на Руси и кто был основателем книгопечатания?  3.Почему в древности книги высоко ценили? </vt:lpstr>
      <vt:lpstr>1.Каким церковнославянским сочетаниям соответствуют русские  –оро-, -оло-, -ере-? Подберите примеры слов с такими сочетаниями.   2.Расскажите о русских словах, начинающихся на ро-,ло-,о-, и соответствующих церковнославянских словах. </vt:lpstr>
      <vt:lpstr>1.Расскажите об отличиях церковнославянских и русских слов с согласными –ч-(щ) и –ж-(-жд-) в корне.  2.Какие из данных слов являются русскими, а какие церковнославянскими? Вран, ворон ,здравие, здоровье, клас, колос, сребро, серебро, брада, борода, древо,  дерево, болото, блато.</vt:lpstr>
      <vt:lpstr>1.Прочитайте слова и найдите в них церковнославянские корни: прохлада, градостроительство, разногласие, млечный, заглавие, драгоценность.  </vt:lpstr>
      <vt:lpstr>Найдите в данных русских словах церковнославянские корни: заграждение, принуждение, отчуждение, объединение, вождение, немощь, поздравление, древесина, поединок.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Церковнославянский язык</dc:title>
  <dc:creator>Admin</dc:creator>
  <cp:lastModifiedBy>Admin</cp:lastModifiedBy>
  <cp:revision>44</cp:revision>
  <dcterms:created xsi:type="dcterms:W3CDTF">2011-11-07T11:41:23Z</dcterms:created>
  <dcterms:modified xsi:type="dcterms:W3CDTF">2011-11-18T06:00:26Z</dcterms:modified>
</cp:coreProperties>
</file>