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83" r:id="rId3"/>
    <p:sldId id="292" r:id="rId4"/>
    <p:sldId id="267" r:id="rId5"/>
    <p:sldId id="293" r:id="rId6"/>
    <p:sldId id="257" r:id="rId7"/>
    <p:sldId id="262" r:id="rId8"/>
    <p:sldId id="285" r:id="rId9"/>
    <p:sldId id="261" r:id="rId10"/>
    <p:sldId id="28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F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6B58A7-55A8-4180-9151-96ADBB05C338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04B346-4B76-494C-BCD6-00E6325D6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08063-9D8B-49D6-840E-5C140ACB67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Найдите одушевлённые и неодушевлённые имена существительные. Поставьте к ним вопрос.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48048CB-2CBF-4FDF-B007-BAE7F7AA9D0B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356DF6F-9AD3-4DA5-9690-7C3317FCF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6151-C213-428A-9CA1-6A4E77ED016E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BEFF-9ECD-48AB-B8A6-4BACAB41C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A99493-C299-43DC-8182-9D618B6951AD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D673B17-E071-424B-A4ED-14CDE4969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2FD18-C2D2-467F-8BBF-3110029C1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CD39C-EDA0-4A7A-BE53-0570CAD0F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DED14-E268-4205-B1D4-3BEBE4E8A09F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A61E-85DC-4EB0-8C82-341219649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BD475DF-178E-4290-A70D-469933B54091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6A6CC9-3D0F-42E7-A3FA-35D1F71C9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BF873-5624-4C17-A116-305F5C85B49A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6126-2DFF-4E81-8705-FA633CE67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8A34-B810-4C81-A606-B5831B4F32F9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D83A-FA65-44C9-8CBC-94B18225B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7E36-F2A4-4B2E-A6C2-CD0CBC66BCE0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3C72C-1D4B-42D2-9A00-CACC56580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F496-8597-487C-A942-8424B88A0C36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CBF6-1F80-40F8-B703-957A10AAE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3679-07CC-491A-B633-7901AEE0E2C8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A4D3-B14C-4DA2-8390-FE7BE8AB5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3C2797-EB4A-4FF0-B258-6ACB91C5BFE1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E206C9-CBDE-4D91-BA52-2B52E5348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6046137-CB47-4DEE-A98E-78B7FD4D1B50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2525497-8898-46A9-9EE9-9A71C8014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4" r:id="rId2"/>
    <p:sldLayoutId id="2147483896" r:id="rId3"/>
    <p:sldLayoutId id="2147483893" r:id="rId4"/>
    <p:sldLayoutId id="2147483892" r:id="rId5"/>
    <p:sldLayoutId id="2147483891" r:id="rId6"/>
    <p:sldLayoutId id="2147483890" r:id="rId7"/>
    <p:sldLayoutId id="2147483889" r:id="rId8"/>
    <p:sldLayoutId id="2147483897" r:id="rId9"/>
    <p:sldLayoutId id="2147483888" r:id="rId10"/>
    <p:sldLayoutId id="2147483898" r:id="rId11"/>
    <p:sldLayoutId id="2147483899" r:id="rId12"/>
    <p:sldLayoutId id="214748390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B0F0"/>
            </a:gs>
            <a:gs pos="50000">
              <a:srgbClr val="0070C0"/>
            </a:gs>
            <a:gs pos="100000">
              <a:srgbClr val="BDEF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412776"/>
            <a:ext cx="5252120" cy="6779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latin typeface="Arno Pro Smbd" pitchFamily="18" charset="0"/>
              </a:rPr>
              <a:t>Тема урока</a:t>
            </a:r>
            <a:endParaRPr lang="ru-RU" sz="6000" dirty="0">
              <a:latin typeface="Arno Pro Smbd" pitchFamily="18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2133600"/>
            <a:ext cx="7416800" cy="1727200"/>
          </a:xfrm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/>
            <a:r>
              <a:rPr lang="ru-RU" sz="5400" b="1" i="1" dirty="0" smtClean="0">
                <a:solidFill>
                  <a:srgbClr val="FFFF00"/>
                </a:solidFill>
                <a:latin typeface="Arial Black" pitchFamily="34" charset="0"/>
              </a:rPr>
              <a:t>Часть речи - имя </a:t>
            </a:r>
          </a:p>
          <a:p>
            <a:pPr algn="ctr" eaLnBrk="1" hangingPunct="1"/>
            <a:r>
              <a:rPr lang="ru-RU" sz="5400" b="1" i="1" dirty="0" smtClean="0">
                <a:solidFill>
                  <a:srgbClr val="FFFF00"/>
                </a:solidFill>
                <a:latin typeface="Arial Black" pitchFamily="34" charset="0"/>
              </a:rPr>
              <a:t>существительное</a:t>
            </a:r>
          </a:p>
        </p:txBody>
      </p:sp>
      <p:pic>
        <p:nvPicPr>
          <p:cNvPr id="4" name="Picture 15" descr="SCHOO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22145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619250" y="4076700"/>
            <a:ext cx="7345363" cy="2369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dirty="0"/>
              <a:t> </a:t>
            </a:r>
            <a:r>
              <a:rPr lang="ru-RU" sz="2400" b="1" dirty="0">
                <a:latin typeface="Liberation Sans Narrow" pitchFamily="34" charset="0"/>
              </a:rPr>
              <a:t>Выполнила:</a:t>
            </a:r>
            <a:endParaRPr lang="ru-RU" sz="2400" dirty="0">
              <a:latin typeface="Liberation Sans Narrow" pitchFamily="34" charset="0"/>
            </a:endParaRPr>
          </a:p>
          <a:p>
            <a:pPr algn="r">
              <a:defRPr/>
            </a:pPr>
            <a:r>
              <a:rPr lang="ru-RU" sz="2400" b="1" dirty="0">
                <a:latin typeface="Liberation Sans Narrow" pitchFamily="34" charset="0"/>
              </a:rPr>
              <a:t>                                            </a:t>
            </a:r>
            <a:r>
              <a:rPr lang="ru-RU" sz="2400" b="1" i="1" dirty="0">
                <a:latin typeface="Liberation Sans Narrow" pitchFamily="34" charset="0"/>
              </a:rPr>
              <a:t>учитель начальных классов</a:t>
            </a:r>
            <a:endParaRPr lang="ru-RU" sz="2400" dirty="0">
              <a:latin typeface="Liberation Sans Narrow" pitchFamily="34" charset="0"/>
            </a:endParaRPr>
          </a:p>
          <a:p>
            <a:pPr algn="r">
              <a:defRPr/>
            </a:pPr>
            <a:r>
              <a:rPr lang="ru-RU" sz="2400" b="1" i="1" dirty="0" smtClean="0"/>
              <a:t>Шевцова Татьяна</a:t>
            </a:r>
          </a:p>
          <a:p>
            <a:pPr algn="r">
              <a:defRPr/>
            </a:pPr>
            <a:r>
              <a:rPr lang="ru-RU" sz="2400" b="1" i="1" dirty="0" smtClean="0"/>
              <a:t>Васильевна </a:t>
            </a:r>
            <a:r>
              <a:rPr lang="ru-RU" sz="2400" b="1" i="1" dirty="0" smtClean="0">
                <a:latin typeface="Liberation Sans Narrow" pitchFamily="34" charset="0"/>
              </a:rPr>
              <a:t>                                    </a:t>
            </a:r>
            <a:endParaRPr lang="ru-RU" sz="2400" dirty="0">
              <a:latin typeface="Liberation Sans Narrow" pitchFamily="34" charset="0"/>
            </a:endParaRPr>
          </a:p>
          <a:p>
            <a:pPr algn="r">
              <a:defRPr/>
            </a:pPr>
            <a:r>
              <a:rPr lang="ru-RU" sz="2400" b="1" i="1" dirty="0">
                <a:latin typeface="Liberation Sans Narrow" pitchFamily="34" charset="0"/>
              </a:rPr>
              <a:t>                                    </a:t>
            </a:r>
            <a:endParaRPr lang="ru-RU" sz="2400" b="1" i="1" dirty="0">
              <a:solidFill>
                <a:srgbClr val="FFFF00"/>
              </a:solidFill>
              <a:latin typeface="Liberation Sans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775" y="188913"/>
            <a:ext cx="61214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/>
              <a:t>МБОУ </a:t>
            </a:r>
            <a:r>
              <a:rPr lang="ru-RU" sz="2400" b="1" dirty="0" err="1" smtClean="0"/>
              <a:t>Летуновская</a:t>
            </a:r>
            <a:r>
              <a:rPr lang="ru-RU" sz="2400" b="1" dirty="0" smtClean="0"/>
              <a:t> общеобразовательная средняя школа</a:t>
            </a:r>
            <a:endParaRPr lang="ru-RU" sz="2400" b="1" dirty="0"/>
          </a:p>
          <a:p>
            <a:pPr algn="ctr">
              <a:defRPr/>
            </a:pPr>
            <a:endParaRPr lang="ru-RU" sz="2400" b="1" dirty="0"/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3132138" y="6165850"/>
            <a:ext cx="3887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2012г</a:t>
            </a:r>
            <a:r>
              <a:rPr lang="ru-RU" sz="2000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 rot="20191117">
            <a:off x="44450" y="5126038"/>
            <a:ext cx="3290888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/>
              <a:t>3</a:t>
            </a:r>
            <a:r>
              <a:rPr lang="ru-RU" sz="5400"/>
              <a:t> класс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 rot="-10591003">
            <a:off x="4856163" y="2439988"/>
            <a:ext cx="3675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>
              <a:latin typeface="Garamond" pitchFamily="18" charset="0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>
                <a:solidFill>
                  <a:srgbClr val="FFFF00"/>
                </a:solidFill>
              </a:rPr>
              <a:t>Спасибо за урок!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 rot="10801451" flipV="1">
            <a:off x="323850" y="5707063"/>
            <a:ext cx="8494713" cy="11509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i="1" smtClean="0">
                <a:solidFill>
                  <a:srgbClr val="0070C0"/>
                </a:solidFill>
              </a:rPr>
              <a:t>Молодцы!</a:t>
            </a:r>
          </a:p>
        </p:txBody>
      </p:sp>
      <p:pic>
        <p:nvPicPr>
          <p:cNvPr id="19461" name="Picture 5" descr="C41-07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143000"/>
            <a:ext cx="4608513" cy="4575175"/>
          </a:xfrm>
          <a:noFill/>
        </p:spPr>
      </p:pic>
      <p:pic>
        <p:nvPicPr>
          <p:cNvPr id="19462" name="Picture 6" descr="DD0100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862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DD0100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200" y="13716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42048" cy="1143000"/>
          </a:xfrm>
        </p:spPr>
        <p:txBody>
          <a:bodyPr/>
          <a:lstStyle/>
          <a:p>
            <a:pPr algn="ctr">
              <a:defRPr/>
            </a:pP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План урока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3000" y="1714500"/>
            <a:ext cx="2428875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3" y="1714500"/>
            <a:ext cx="25717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500" y="3357563"/>
            <a:ext cx="3214688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88" y="3286125"/>
            <a:ext cx="3429000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928688" y="1785938"/>
            <a:ext cx="2643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Минутка</a:t>
            </a:r>
          </a:p>
          <a:p>
            <a:pPr algn="ctr"/>
            <a:r>
              <a:rPr lang="ru-RU" sz="2400" b="1"/>
              <a:t>чистописания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5143500"/>
            <a:ext cx="2714625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0438" y="5072063"/>
            <a:ext cx="2643187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688" y="5072063"/>
            <a:ext cx="2286000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5286375" y="1785938"/>
            <a:ext cx="2000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Словарная</a:t>
            </a:r>
          </a:p>
          <a:p>
            <a:pPr algn="ctr"/>
            <a:r>
              <a:rPr lang="ru-RU" sz="2400" b="1"/>
              <a:t>работа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571500" y="3357563"/>
            <a:ext cx="3000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Подготовка</a:t>
            </a:r>
          </a:p>
          <a:p>
            <a:pPr algn="ctr"/>
            <a:r>
              <a:rPr lang="ru-RU" sz="2000" b="1"/>
              <a:t>к новой теме</a:t>
            </a:r>
          </a:p>
          <a:p>
            <a:pPr algn="ctr"/>
            <a:r>
              <a:rPr lang="ru-RU" sz="2000" b="1"/>
              <a:t>(что мы уже знаем?)</a:t>
            </a:r>
          </a:p>
        </p:txBody>
      </p:sp>
      <p:sp>
        <p:nvSpPr>
          <p:cNvPr id="10253" name="TextBox 13"/>
          <p:cNvSpPr txBox="1">
            <a:spLocks noChangeArrowheads="1"/>
          </p:cNvSpPr>
          <p:nvPr/>
        </p:nvSpPr>
        <p:spPr bwMode="auto">
          <a:xfrm>
            <a:off x="5357813" y="3429000"/>
            <a:ext cx="2786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Изучение</a:t>
            </a:r>
          </a:p>
          <a:p>
            <a:pPr algn="ctr"/>
            <a:r>
              <a:rPr lang="ru-RU" sz="2800" b="1"/>
              <a:t>новой темы</a:t>
            </a:r>
          </a:p>
        </p:txBody>
      </p:sp>
      <p:sp>
        <p:nvSpPr>
          <p:cNvPr id="10254" name="TextBox 14"/>
          <p:cNvSpPr txBox="1">
            <a:spLocks noChangeArrowheads="1"/>
          </p:cNvSpPr>
          <p:nvPr/>
        </p:nvSpPr>
        <p:spPr bwMode="auto">
          <a:xfrm>
            <a:off x="357188" y="5286375"/>
            <a:ext cx="2357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Закрепление</a:t>
            </a:r>
          </a:p>
          <a:p>
            <a:pPr algn="ctr"/>
            <a:r>
              <a:rPr lang="ru-RU" sz="2400" b="1"/>
              <a:t>изученного</a:t>
            </a:r>
          </a:p>
        </p:txBody>
      </p:sp>
      <p:sp>
        <p:nvSpPr>
          <p:cNvPr id="10255" name="TextBox 15"/>
          <p:cNvSpPr txBox="1">
            <a:spLocks noChangeArrowheads="1"/>
          </p:cNvSpPr>
          <p:nvPr/>
        </p:nvSpPr>
        <p:spPr bwMode="auto">
          <a:xfrm>
            <a:off x="3929063" y="5286375"/>
            <a:ext cx="20002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Итог</a:t>
            </a:r>
          </a:p>
          <a:p>
            <a:pPr algn="ctr"/>
            <a:r>
              <a:rPr lang="ru-RU" sz="2800" b="1"/>
              <a:t>урока </a:t>
            </a:r>
          </a:p>
          <a:p>
            <a:endParaRPr lang="ru-RU"/>
          </a:p>
        </p:txBody>
      </p:sp>
      <p:sp>
        <p:nvSpPr>
          <p:cNvPr id="10256" name="TextBox 16"/>
          <p:cNvSpPr txBox="1">
            <a:spLocks noChangeArrowheads="1"/>
          </p:cNvSpPr>
          <p:nvPr/>
        </p:nvSpPr>
        <p:spPr bwMode="auto">
          <a:xfrm>
            <a:off x="6858000" y="5357813"/>
            <a:ext cx="1928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Домашнее</a:t>
            </a:r>
          </a:p>
          <a:p>
            <a:pPr algn="ctr"/>
            <a:r>
              <a:rPr lang="ru-RU" sz="2400" b="1"/>
              <a:t>задание</a:t>
            </a:r>
          </a:p>
        </p:txBody>
      </p:sp>
      <p:cxnSp>
        <p:nvCxnSpPr>
          <p:cNvPr id="21" name="Прямая со стрелкой 20"/>
          <p:cNvCxnSpPr>
            <a:stCxn id="10247" idx="3"/>
          </p:cNvCxnSpPr>
          <p:nvPr/>
        </p:nvCxnSpPr>
        <p:spPr>
          <a:xfrm flipV="1">
            <a:off x="3571875" y="2143125"/>
            <a:ext cx="1500188" cy="5873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1785938" y="2857500"/>
            <a:ext cx="4071937" cy="50006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3"/>
            <a:endCxn id="7" idx="1"/>
          </p:cNvCxnSpPr>
          <p:nvPr/>
        </p:nvCxnSpPr>
        <p:spPr>
          <a:xfrm flipV="1">
            <a:off x="3786188" y="3894138"/>
            <a:ext cx="1143000" cy="3492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" idx="2"/>
          </p:cNvCxnSpPr>
          <p:nvPr/>
        </p:nvCxnSpPr>
        <p:spPr>
          <a:xfrm rot="5400000">
            <a:off x="3679032" y="2178844"/>
            <a:ext cx="642937" cy="52863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3"/>
            <a:endCxn id="10" idx="1"/>
          </p:cNvCxnSpPr>
          <p:nvPr/>
        </p:nvCxnSpPr>
        <p:spPr>
          <a:xfrm flipV="1">
            <a:off x="2928938" y="5715000"/>
            <a:ext cx="571500" cy="3651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0" idx="3"/>
            <a:endCxn id="11" idx="1"/>
          </p:cNvCxnSpPr>
          <p:nvPr/>
        </p:nvCxnSpPr>
        <p:spPr>
          <a:xfrm>
            <a:off x="6143625" y="5715000"/>
            <a:ext cx="500063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6" name="Рисунок 15" descr="E:\1.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35891" y="-1648631"/>
            <a:ext cx="5065767" cy="1015511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00250" y="285750"/>
            <a:ext cx="628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i="1">
                <a:latin typeface="Arno Pro Smbd" pitchFamily="18" charset="0"/>
              </a:rPr>
              <a:t>Словарная работа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000125" y="1214438"/>
            <a:ext cx="74295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rebuchet MS" pitchFamily="34" charset="0"/>
              </a:rPr>
              <a:t>Б..рёза,  гор..д, чуд…са,  кв..ртира,  подл..тели, м..роз, п..года, в..рона, ст..лбы, к..вёр,  ..нварь.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4750" y="1143000"/>
            <a:ext cx="285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  <a:latin typeface="Trebuchet MS" pitchFamily="34" charset="0"/>
              </a:rPr>
              <a:t>о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1625" y="1714500"/>
            <a:ext cx="285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  <a:latin typeface="Trebuchet MS" pitchFamily="34" charset="0"/>
              </a:rPr>
              <a:t>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75" y="1714500"/>
            <a:ext cx="428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  <a:latin typeface="Trebuchet MS" pitchFamily="34" charset="0"/>
              </a:rPr>
              <a:t>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85875" y="2286000"/>
            <a:ext cx="285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  <a:latin typeface="Trebuchet MS" pitchFamily="34" charset="0"/>
              </a:rPr>
              <a:t>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9700" y="2286000"/>
            <a:ext cx="28892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0000"/>
                </a:solidFill>
                <a:latin typeface="+mj-lt"/>
              </a:rPr>
              <a:t>о</a:t>
            </a:r>
          </a:p>
        </p:txBody>
      </p:sp>
      <p:pic>
        <p:nvPicPr>
          <p:cNvPr id="12298" name="Picture 3" descr="j0343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4000500"/>
            <a:ext cx="25876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3438" y="1214438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00563" y="1714500"/>
            <a:ext cx="500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58000" y="2286000"/>
            <a:ext cx="35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132138" y="2276475"/>
            <a:ext cx="360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42988" y="2852738"/>
            <a:ext cx="433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4859338" y="1430338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8888" y="1196975"/>
            <a:ext cx="576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  <a:latin typeface="Trebuchet MS" pitchFamily="34" charset="0"/>
              </a:rPr>
              <a:t>е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5364163" y="1125538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34672" cy="28194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Имя  существительное</a:t>
            </a:r>
            <a:r>
              <a:rPr lang="ru-RU" sz="3600" dirty="0" smtClean="0">
                <a:latin typeface="Verdana" pitchFamily="34" charset="0"/>
              </a:rPr>
              <a:t> </a:t>
            </a:r>
            <a:r>
              <a:rPr lang="ru-RU" sz="3600" dirty="0" smtClean="0">
                <a:solidFill>
                  <a:srgbClr val="0000FF"/>
                </a:solidFill>
                <a:latin typeface="Verdana" pitchFamily="34" charset="0"/>
              </a:rPr>
              <a:t>– </a:t>
            </a:r>
            <a:br>
              <a:rPr lang="ru-RU" sz="3600" dirty="0" smtClean="0">
                <a:solidFill>
                  <a:srgbClr val="0000FF"/>
                </a:solidFill>
                <a:latin typeface="Verdana" pitchFamily="34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Verdana" pitchFamily="34" charset="0"/>
              </a:rPr>
              <a:t>часть речи, которая обозначает  предметы и явления  и отвечает  на  вопросы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39552" y="3429000"/>
            <a:ext cx="7772400" cy="576064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КТО?</a:t>
            </a:r>
            <a:r>
              <a:rPr lang="ru-RU" sz="2800" b="1" i="1" dirty="0" smtClean="0">
                <a:solidFill>
                  <a:schemeClr val="tx2"/>
                </a:solidFill>
              </a:rPr>
              <a:t>    </a:t>
            </a:r>
            <a:r>
              <a:rPr lang="ru-RU" b="1" dirty="0" smtClean="0">
                <a:solidFill>
                  <a:srgbClr val="0000FF"/>
                </a:solidFill>
                <a:latin typeface="Verdana" pitchFamily="34" charset="0"/>
              </a:rPr>
              <a:t>или</a:t>
            </a:r>
            <a:r>
              <a:rPr lang="ru-RU" sz="2800" b="1" i="1" dirty="0" smtClean="0">
                <a:solidFill>
                  <a:schemeClr val="tx2"/>
                </a:solidFill>
              </a:rPr>
              <a:t>    </a:t>
            </a:r>
            <a:r>
              <a:rPr lang="ru-RU" sz="2800" b="1" i="1" dirty="0" smtClean="0">
                <a:solidFill>
                  <a:srgbClr val="FF0000"/>
                </a:solidFill>
              </a:rPr>
              <a:t>ЧТО?</a:t>
            </a:r>
          </a:p>
          <a:p>
            <a:pPr algn="ctr"/>
            <a:endParaRPr lang="ru-RU" dirty="0"/>
          </a:p>
        </p:txBody>
      </p:sp>
      <p:pic>
        <p:nvPicPr>
          <p:cNvPr id="6" name="Picture 8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77073"/>
            <a:ext cx="26642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2664296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755650" y="260350"/>
            <a:ext cx="7848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chemeClr val="tx2"/>
                </a:solidFill>
                <a:latin typeface="Trebuchet MS" pitchFamily="34" charset="0"/>
              </a:rPr>
              <a:t>Выпиши в два столбика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22320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latin typeface="Trebuchet MS" pitchFamily="34" charset="0"/>
              </a:rPr>
              <a:t>Кто</a:t>
            </a:r>
            <a:r>
              <a:rPr lang="ru-RU" sz="3600" b="1">
                <a:latin typeface="Trebuchet MS" pitchFamily="34" charset="0"/>
              </a:rPr>
              <a:t>?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6227763" y="1125538"/>
            <a:ext cx="20891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latin typeface="Trebuchet MS" pitchFamily="34" charset="0"/>
              </a:rPr>
              <a:t>Что</a:t>
            </a:r>
            <a:r>
              <a:rPr lang="ru-RU" sz="3600" b="1">
                <a:latin typeface="Trebuchet MS" pitchFamily="34" charset="0"/>
              </a:rPr>
              <a:t>?</a:t>
            </a: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3313113" y="1557338"/>
            <a:ext cx="2089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метель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3600450" y="1989138"/>
            <a:ext cx="1511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герой</a:t>
            </a: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3714750" y="2428875"/>
            <a:ext cx="1577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ветер</a:t>
            </a:r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3384550" y="5661025"/>
            <a:ext cx="2411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почтальон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3455988" y="3284538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волк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3563938" y="3716338"/>
            <a:ext cx="1584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холод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3276600" y="4149725"/>
            <a:ext cx="2160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страус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3421063" y="4652963"/>
            <a:ext cx="1871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туча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3708400" y="5157788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морж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3529013" y="2924175"/>
            <a:ext cx="1979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человек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1000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1000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000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000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000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000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1000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1000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000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000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000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000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1000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1000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000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1000"/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1000"/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000"/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1000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1000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000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951 0.0037 L -0.22049 0.0037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3368 -0.00162 L -0.28368 -0.00162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931 0.00879 L -0.28351 0.00879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3351 -0.00185 L -0.28351 -0.00185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57 0.0037 L -0.2757 0.0037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132 0.00879 L -0.29132 0.00879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6285 -0.0007 L 0.31285 -0.0007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7083 -0.00185 L 0.32083 -0.00185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7882 0.00879 L 0.32882 0.00879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7882 -0.00185 L 0.32882 -0.0018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/>
      <p:bldP spid="219141" grpId="0"/>
      <p:bldP spid="219142" grpId="0"/>
      <p:bldP spid="219143" grpId="0"/>
      <p:bldP spid="219143" grpId="1"/>
      <p:bldP spid="219144" grpId="0"/>
      <p:bldP spid="219144" grpId="1"/>
      <p:bldP spid="219145" grpId="0"/>
      <p:bldP spid="219145" grpId="1"/>
      <p:bldP spid="219146" grpId="0"/>
      <p:bldP spid="219146" grpId="1"/>
      <p:bldP spid="219147" grpId="0"/>
      <p:bldP spid="219147" grpId="1"/>
      <p:bldP spid="219148" grpId="0"/>
      <p:bldP spid="219148" grpId="1"/>
      <p:bldP spid="219149" grpId="0"/>
      <p:bldP spid="219149" grpId="1"/>
      <p:bldP spid="219150" grpId="0"/>
      <p:bldP spid="219150" grpId="1"/>
      <p:bldP spid="219151" grpId="0"/>
      <p:bldP spid="219151" grpId="1"/>
      <p:bldP spid="219152" grpId="0"/>
      <p:bldP spid="21915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4"/>
          <p:cNvSpPr>
            <a:spLocks noChangeArrowheads="1" noChangeShapeType="1" noTextEdit="1"/>
          </p:cNvSpPr>
          <p:nvPr/>
        </p:nvSpPr>
        <p:spPr bwMode="auto">
          <a:xfrm>
            <a:off x="5500688" y="2286000"/>
            <a:ext cx="2171700" cy="927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omic Sans MS"/>
              </a:rPr>
              <a:t>что?</a:t>
            </a:r>
          </a:p>
        </p:txBody>
      </p:sp>
      <p:sp>
        <p:nvSpPr>
          <p:cNvPr id="34819" name="WordArt 5"/>
          <p:cNvSpPr>
            <a:spLocks noChangeArrowheads="1" noChangeShapeType="1" noTextEdit="1"/>
          </p:cNvSpPr>
          <p:nvPr/>
        </p:nvSpPr>
        <p:spPr bwMode="auto">
          <a:xfrm>
            <a:off x="928688" y="2286000"/>
            <a:ext cx="2171700" cy="927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omic Sans MS"/>
              </a:rPr>
              <a:t>кто?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857750" y="3500438"/>
            <a:ext cx="40497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Trebuchet MS" pitchFamily="34" charset="0"/>
              </a:rPr>
              <a:t>называют неживые</a:t>
            </a:r>
          </a:p>
          <a:p>
            <a:pPr algn="ctr"/>
            <a:r>
              <a:rPr lang="ru-RU" sz="3200" b="1">
                <a:latin typeface="Trebuchet MS" pitchFamily="34" charset="0"/>
              </a:rPr>
              <a:t>предметы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285750" y="3500438"/>
            <a:ext cx="35353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Trebuchet MS" pitchFamily="34" charset="0"/>
              </a:rPr>
              <a:t>называют людей</a:t>
            </a:r>
          </a:p>
          <a:p>
            <a:pPr algn="ctr"/>
            <a:r>
              <a:rPr lang="ru-RU" sz="3200" b="1">
                <a:latin typeface="Trebuchet MS" pitchFamily="34" charset="0"/>
              </a:rPr>
              <a:t> и животных</a:t>
            </a:r>
          </a:p>
        </p:txBody>
      </p:sp>
      <p:sp>
        <p:nvSpPr>
          <p:cNvPr id="34822" name="WordArt 8"/>
          <p:cNvSpPr>
            <a:spLocks noChangeArrowheads="1" noChangeShapeType="1" noTextEdit="1"/>
          </p:cNvSpPr>
          <p:nvPr/>
        </p:nvSpPr>
        <p:spPr bwMode="auto">
          <a:xfrm>
            <a:off x="4929188" y="4714875"/>
            <a:ext cx="3886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omic Sans MS"/>
            </a:endParaRPr>
          </a:p>
        </p:txBody>
      </p:sp>
      <p:sp>
        <p:nvSpPr>
          <p:cNvPr id="34823" name="WordArt 9"/>
          <p:cNvSpPr>
            <a:spLocks noChangeArrowheads="1" noChangeShapeType="1" noTextEdit="1"/>
          </p:cNvSpPr>
          <p:nvPr/>
        </p:nvSpPr>
        <p:spPr bwMode="auto">
          <a:xfrm>
            <a:off x="500063" y="4786313"/>
            <a:ext cx="327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omic Sans MS"/>
            </a:endParaRPr>
          </a:p>
        </p:txBody>
      </p:sp>
      <p:sp>
        <p:nvSpPr>
          <p:cNvPr id="15368" name="WordArt 10"/>
          <p:cNvSpPr>
            <a:spLocks noChangeArrowheads="1" noChangeShapeType="1" noTextEdit="1"/>
          </p:cNvSpPr>
          <p:nvPr/>
        </p:nvSpPr>
        <p:spPr bwMode="auto">
          <a:xfrm>
            <a:off x="571500" y="357188"/>
            <a:ext cx="800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Имена существительные</a:t>
            </a:r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 flipH="1">
            <a:off x="2928938" y="1571625"/>
            <a:ext cx="1704975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>
            <a:off x="4643438" y="1571625"/>
            <a:ext cx="1500187" cy="595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11" name="Picture 13" descr="CRTN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5429250"/>
            <a:ext cx="10064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5500688"/>
            <a:ext cx="8255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basketball_clipart_b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5500688"/>
            <a:ext cx="10763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house_clipart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25" y="5286375"/>
            <a:ext cx="128587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 animBg="1"/>
      <p:bldP spid="34820" grpId="0"/>
      <p:bldP spid="34821" grpId="0"/>
      <p:bldP spid="34822" grpId="0" animBg="1"/>
      <p:bldP spid="348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242048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B0F0"/>
                </a:solidFill>
              </a:rPr>
              <a:t>Образуйте существительные от данных прилагательных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1029" name="TextBox 2"/>
          <p:cNvSpPr txBox="1">
            <a:spLocks noChangeArrowheads="1"/>
          </p:cNvSpPr>
          <p:nvPr/>
        </p:nvSpPr>
        <p:spPr bwMode="auto">
          <a:xfrm>
            <a:off x="1285875" y="1785938"/>
            <a:ext cx="664368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Холодный – </a:t>
            </a:r>
          </a:p>
          <a:p>
            <a:r>
              <a:rPr lang="ru-RU" sz="4000" b="1"/>
              <a:t>Дружный – </a:t>
            </a:r>
          </a:p>
          <a:p>
            <a:r>
              <a:rPr lang="ru-RU" sz="4000" b="1"/>
              <a:t>Нежный  -</a:t>
            </a:r>
          </a:p>
          <a:p>
            <a:r>
              <a:rPr lang="ru-RU" sz="4000" b="1"/>
              <a:t>Радостный - </a:t>
            </a:r>
          </a:p>
          <a:p>
            <a:r>
              <a:rPr lang="ru-RU" sz="4000" b="1"/>
              <a:t>Добрый -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3438" y="1785938"/>
            <a:ext cx="3000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accent1"/>
                </a:solidFill>
              </a:rPr>
              <a:t>холод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00563" y="2428875"/>
            <a:ext cx="2357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accent1"/>
                </a:solidFill>
              </a:rPr>
              <a:t>дружба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9125" y="3000375"/>
            <a:ext cx="328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accent1"/>
                </a:solidFill>
              </a:rPr>
              <a:t>нежность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86313" y="3643313"/>
            <a:ext cx="2214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accent1"/>
                </a:solidFill>
              </a:rPr>
              <a:t>радость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00500" y="4286250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accent1"/>
                </a:solidFill>
              </a:rPr>
              <a:t>доброта</a:t>
            </a:r>
          </a:p>
        </p:txBody>
      </p:sp>
      <p:pic>
        <p:nvPicPr>
          <p:cNvPr id="9" name="Picture 4" descr="C:\Program Files\Microsoft Office\Media\CntCD1\Animated\j01892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5000625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праздн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1643063"/>
            <a:ext cx="20129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14313" y="5143500"/>
          <a:ext cx="1357312" cy="1422400"/>
        </p:xfrm>
        <a:graphic>
          <a:graphicData uri="http://schemas.openxmlformats.org/presentationml/2006/ole">
            <p:oleObj spid="_x0000_s1026" name="CorelDRAW" r:id="rId6" imgW="1924812" imgH="2281123" progId="CorelDRAW.Graphic.12">
              <p:embed/>
            </p:oleObj>
          </a:graphicData>
        </a:graphic>
      </p:graphicFrame>
      <p:pic>
        <p:nvPicPr>
          <p:cNvPr id="1037" name="Picture 3" descr="C:\Program Files\Microsoft Office\Media\CntCD1\Animated\j030344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75" y="4929188"/>
            <a:ext cx="192881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98475" y="1039813"/>
            <a:ext cx="8201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latin typeface="Georgia" pitchFamily="18" charset="0"/>
              </a:rPr>
              <a:t>Что такое  имя существительное</a:t>
            </a:r>
            <a:endParaRPr lang="ru-RU" b="1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0800" y="836613"/>
            <a:ext cx="5603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00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8620125" y="836613"/>
            <a:ext cx="5603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00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07950" y="2349500"/>
            <a:ext cx="90360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Имя существительное</a:t>
            </a:r>
            <a:r>
              <a:rPr lang="ru-RU" sz="3600" b="1" dirty="0">
                <a:solidFill>
                  <a:srgbClr val="000000"/>
                </a:solidFill>
                <a:latin typeface="Georgia" pitchFamily="18" charset="0"/>
              </a:rPr>
              <a:t> – это часть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00"/>
                </a:solidFill>
                <a:latin typeface="Georgia" pitchFamily="18" charset="0"/>
              </a:rPr>
              <a:t>речи, которая называет предмет,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00"/>
                </a:solidFill>
                <a:latin typeface="Georgia" pitchFamily="18" charset="0"/>
              </a:rPr>
              <a:t>явление природы, чувства и состояние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00"/>
                </a:solidFill>
                <a:latin typeface="Georgia" pitchFamily="18" charset="0"/>
              </a:rPr>
              <a:t>человека и отвечает на вопросы</a:t>
            </a:r>
            <a:endParaRPr lang="ru-RU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071563" y="5429250"/>
            <a:ext cx="17764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FFFF"/>
                </a:solidFill>
                <a:latin typeface="Trebuchet MS" pitchFamily="34" charset="0"/>
              </a:rPr>
              <a:t>КТО?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652120" y="5373216"/>
            <a:ext cx="18335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FFFF"/>
                </a:solidFill>
                <a:latin typeface="Trebuchet MS" pitchFamily="34" charset="0"/>
              </a:rPr>
              <a:t>ЧТО?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871913" y="5245100"/>
            <a:ext cx="1131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или</a:t>
            </a:r>
          </a:p>
        </p:txBody>
      </p:sp>
      <p:pic>
        <p:nvPicPr>
          <p:cNvPr id="18441" name="Picture 2" descr="C:\Program Files\Microsoft Office\Media\CntCD1\Animated\j02837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-500063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3" grpId="0" autoUpdateAnimBg="0"/>
      <p:bldP spid="17414" grpId="0" autoUpdateAnimBg="0"/>
      <p:bldP spid="17415" grpId="0" autoUpdateAnimBg="0"/>
      <p:bldP spid="17416" grpId="0" autoUpdateAnimBg="0"/>
      <p:bldP spid="17417" grpId="0" autoUpdateAnimBg="0"/>
      <p:bldP spid="17418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678</TotalTime>
  <Words>219</Words>
  <Application>Microsoft Office PowerPoint</Application>
  <PresentationFormat>Экран (4:3)</PresentationFormat>
  <Paragraphs>87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Trebuchet MS</vt:lpstr>
      <vt:lpstr>Wingdings 2</vt:lpstr>
      <vt:lpstr>Wingdings</vt:lpstr>
      <vt:lpstr>Calibri</vt:lpstr>
      <vt:lpstr>Arial Black</vt:lpstr>
      <vt:lpstr>Liberation Sans Narrow</vt:lpstr>
      <vt:lpstr>Arno Pro Smbd</vt:lpstr>
      <vt:lpstr>Verdana</vt:lpstr>
      <vt:lpstr>Georgia</vt:lpstr>
      <vt:lpstr>Garamond</vt:lpstr>
      <vt:lpstr>Изящная</vt:lpstr>
      <vt:lpstr>CorelDRAW 12.0 Graphic</vt:lpstr>
      <vt:lpstr>Тема урока</vt:lpstr>
      <vt:lpstr>План урока</vt:lpstr>
      <vt:lpstr>Слайд 3</vt:lpstr>
      <vt:lpstr>Слайд 4</vt:lpstr>
      <vt:lpstr>Имя  существительное –  часть речи, которая обозначает  предметы и явления  и отвечает  на  вопросы</vt:lpstr>
      <vt:lpstr>Слайд 6</vt:lpstr>
      <vt:lpstr>Слайд 7</vt:lpstr>
      <vt:lpstr>Образуйте существительные от данных прилагательных</vt:lpstr>
      <vt:lpstr>Слайд 9</vt:lpstr>
      <vt:lpstr>Спасибо за урок!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74</cp:revision>
  <dcterms:created xsi:type="dcterms:W3CDTF">2009-02-01T17:22:09Z</dcterms:created>
  <dcterms:modified xsi:type="dcterms:W3CDTF">2012-03-03T15:14:45Z</dcterms:modified>
</cp:coreProperties>
</file>