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1" r:id="rId5"/>
    <p:sldId id="272" r:id="rId6"/>
    <p:sldId id="273" r:id="rId7"/>
    <p:sldId id="281" r:id="rId8"/>
    <p:sldId id="274" r:id="rId9"/>
    <p:sldId id="275" r:id="rId10"/>
    <p:sldId id="277" r:id="rId11"/>
    <p:sldId id="278" r:id="rId12"/>
    <p:sldId id="263"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4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011564D-75E1-4BEE-827E-0CBEE4FCA7CC}" type="datetimeFigureOut">
              <a:rPr lang="ru-RU"/>
              <a:pPr>
                <a:defRPr/>
              </a:pPr>
              <a:t>08.08.2010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867561-D37A-45AE-BC7D-CF58BA7DC04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89488C9-4606-425E-A668-0D083E8FB301}" type="datetimeFigureOut">
              <a:rPr lang="ru-RU"/>
              <a:pPr>
                <a:defRPr/>
              </a:pPr>
              <a:t>08.08.2010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C8ABE3-529C-444E-88F9-B56959B9F5D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82BB931-F612-48A3-B7E9-504B5167ADEE}" type="datetimeFigureOut">
              <a:rPr lang="ru-RU"/>
              <a:pPr>
                <a:defRPr/>
              </a:pPr>
              <a:t>08.08.2010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02CE87-27D6-46FF-8E4A-91F56BD93C9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90B0BDD-BED4-4924-98DC-BBCA975B3CB3}" type="datetimeFigureOut">
              <a:rPr lang="ru-RU"/>
              <a:pPr>
                <a:defRPr/>
              </a:pPr>
              <a:t>08.08.2010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5D2BC82-2DF1-445A-BE5B-28DE5B5D72E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46C49E90-E241-4CDD-9D0A-DFD441521923}" type="datetimeFigureOut">
              <a:rPr lang="ru-RU"/>
              <a:pPr>
                <a:defRPr/>
              </a:pPr>
              <a:t>08.08.2010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B34DED0-1DC6-4B22-BC70-91EE320C5C9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C408CC0-753F-4A2F-AD8E-24671218B781}" type="datetimeFigureOut">
              <a:rPr lang="ru-RU"/>
              <a:pPr>
                <a:defRPr/>
              </a:pPr>
              <a:t>08.08.2010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49D1CED-3795-4680-AF8C-EBEBC54A116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F01B122E-6979-43D2-9D09-879F1C3E2A59}" type="datetimeFigureOut">
              <a:rPr lang="ru-RU"/>
              <a:pPr>
                <a:defRPr/>
              </a:pPr>
              <a:t>08.08.2010</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0F28ED3-A06E-48C2-89D7-7B824AC21EE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AB0DAA8D-26B8-4044-9246-A49F0C521D6F}" type="datetimeFigureOut">
              <a:rPr lang="ru-RU"/>
              <a:pPr>
                <a:defRPr/>
              </a:pPr>
              <a:t>08.08.2010</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236110C-8605-4961-BFDD-AB4FFC179D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3114C76-9147-4E9F-A0C8-B37B349E884F}" type="datetimeFigureOut">
              <a:rPr lang="ru-RU"/>
              <a:pPr>
                <a:defRPr/>
              </a:pPr>
              <a:t>08.08.2010</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F5B1D92-004C-47D3-BE07-001854180FE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6E1712B8-A663-42EC-B4D6-C81B3C964117}" type="datetimeFigureOut">
              <a:rPr lang="ru-RU"/>
              <a:pPr>
                <a:defRPr/>
              </a:pPr>
              <a:t>08.08.2010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12BCA83-C204-4C67-9077-E2C87E61F9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A2310202-08BC-4CDF-88D0-512F53D37EFE}" type="datetimeFigureOut">
              <a:rPr lang="ru-RU"/>
              <a:pPr>
                <a:defRPr/>
              </a:pPr>
              <a:t>08.08.2010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8F4D97D-B5BF-4100-9A19-28910DB1214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40AC7159-7008-486D-B18A-FE68317A7349}" type="datetimeFigureOut">
              <a:rPr lang="ru-RU"/>
              <a:pPr>
                <a:defRPr/>
              </a:pPr>
              <a:t>08.08.2010</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BDAC8573-B0E9-40D6-BA76-3C4460C099C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kolazhizni.ru/archive/0/n-5949/"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hkolazhizni.ru/tag/%E1%F0%E0%E7%E8%EB%E8%FF/" TargetMode="Externa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hyperlink" Target="http://shkolazhizni.ru/archive/0/n-12095/"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milaiw.narod.ru/les/image/image_neo/zelezo_05.jpg" TargetMode="External"/><Relationship Id="rId3" Type="http://schemas.openxmlformats.org/officeDocument/2006/relationships/hyperlink" Target="http://ru.wikipedia.org/wiki/%D0%A4%D0%B0%D0%B9%D0%BB:Bamboo_forest.jpg" TargetMode="External"/><Relationship Id="rId7" Type="http://schemas.openxmlformats.org/officeDocument/2006/relationships/hyperlink" Target="http://milaiw.narod.ru/les/image/image_neo/zelezo_03.jpg" TargetMode="External"/><Relationship Id="rId2" Type="http://schemas.openxmlformats.org/officeDocument/2006/relationships/hyperlink" Target="http://ru.wikipedia.org/wiki/%D0%A4%D0%B0%D0%B9%D0%BB:Bambus_berlin_botanischer_garten.jpg" TargetMode="External"/><Relationship Id="rId1" Type="http://schemas.openxmlformats.org/officeDocument/2006/relationships/slideLayout" Target="../slideLayouts/slideLayout2.xml"/><Relationship Id="rId6" Type="http://schemas.openxmlformats.org/officeDocument/2006/relationships/hyperlink" Target="http://milaiw.narod.ru/les/les_neo.html" TargetMode="External"/><Relationship Id="rId5" Type="http://schemas.openxmlformats.org/officeDocument/2006/relationships/hyperlink" Target="http://shkolazhizni.ru/archive/0/n-24850/" TargetMode="External"/><Relationship Id="rId4" Type="http://schemas.openxmlformats.org/officeDocument/2006/relationships/hyperlink" Target="http://ru.wikipedia.org/wiki/Sequoia_sempervire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857250"/>
            <a:ext cx="7772400" cy="2743200"/>
          </a:xfrm>
        </p:spPr>
        <p:txBody>
          <a:bodyPr/>
          <a:lstStyle/>
          <a:p>
            <a:pPr eaLnBrk="1" hangingPunct="1"/>
            <a:r>
              <a:rPr lang="ru-RU" sz="6000" dirty="0" smtClean="0"/>
              <a:t>Необычные деревья</a:t>
            </a:r>
            <a:br>
              <a:rPr lang="ru-RU" sz="6000" dirty="0" smtClean="0"/>
            </a:br>
            <a:r>
              <a:rPr lang="ru-RU" sz="4000" dirty="0" smtClean="0"/>
              <a:t>(часть 2)</a:t>
            </a:r>
            <a:endParaRPr lang="ru-RU" sz="6000" dirty="0" smtClean="0"/>
          </a:p>
        </p:txBody>
      </p:sp>
      <p:sp>
        <p:nvSpPr>
          <p:cNvPr id="2051" name="Подзаголовок 2"/>
          <p:cNvSpPr>
            <a:spLocks noGrp="1"/>
          </p:cNvSpPr>
          <p:nvPr>
            <p:ph type="subTitle" idx="1"/>
          </p:nvPr>
        </p:nvSpPr>
        <p:spPr>
          <a:xfrm>
            <a:off x="1371600" y="5000625"/>
            <a:ext cx="7486650" cy="1500188"/>
          </a:xfrm>
        </p:spPr>
        <p:txBody>
          <a:bodyPr/>
          <a:lstStyle/>
          <a:p>
            <a:pPr eaLnBrk="1" hangingPunct="1"/>
            <a:r>
              <a:rPr lang="ru-RU" smtClean="0"/>
              <a:t>Учитель начальных классов МОУ Наро-Фоминской сош № 7 </a:t>
            </a:r>
          </a:p>
          <a:p>
            <a:pPr eaLnBrk="1" hangingPunct="1"/>
            <a:r>
              <a:rPr lang="ru-RU" smtClean="0"/>
              <a:t>Башмакова Ирина Александровна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273050"/>
            <a:ext cx="8115300" cy="727075"/>
          </a:xfrm>
        </p:spPr>
        <p:txBody>
          <a:bodyPr/>
          <a:lstStyle/>
          <a:p>
            <a:pPr algn="ctr" eaLnBrk="1" hangingPunct="1"/>
            <a:r>
              <a:rPr lang="ru-RU" sz="4800" smtClean="0"/>
              <a:t>Молочное дерево</a:t>
            </a:r>
          </a:p>
        </p:txBody>
      </p:sp>
      <p:pic>
        <p:nvPicPr>
          <p:cNvPr id="27651" name="Picture 2"/>
          <p:cNvPicPr>
            <a:picLocks noGrp="1" noChangeAspect="1" noChangeArrowheads="1"/>
          </p:cNvPicPr>
          <p:nvPr>
            <p:ph idx="1"/>
          </p:nvPr>
        </p:nvPicPr>
        <p:blipFill>
          <a:blip r:embed="rId2" cstate="email"/>
          <a:srcRect/>
          <a:stretch>
            <a:fillRect/>
          </a:stretch>
        </p:blipFill>
        <p:spPr>
          <a:xfrm>
            <a:off x="4625975" y="1285875"/>
            <a:ext cx="4017963" cy="5357813"/>
          </a:xfrm>
        </p:spPr>
      </p:pic>
      <p:sp>
        <p:nvSpPr>
          <p:cNvPr id="27652" name="Текст 4"/>
          <p:cNvSpPr>
            <a:spLocks noGrp="1"/>
          </p:cNvSpPr>
          <p:nvPr>
            <p:ph type="body" sz="half" idx="2"/>
          </p:nvPr>
        </p:nvSpPr>
        <p:spPr/>
        <p:txBody>
          <a:bodyPr/>
          <a:lstStyle/>
          <a:p>
            <a:pPr eaLnBrk="1" hangingPunct="1"/>
            <a:r>
              <a:rPr lang="ru-RU" b="1" smtClean="0"/>
              <a:t>«Молочные» деревья</a:t>
            </a:r>
            <a:r>
              <a:rPr lang="ru-RU" smtClean="0"/>
              <a:t> растут в странах Центральной и Южной Америки. Это невысокие деревья с блестящими и толстыми листьями с несъедобными плодами. Местные жители употребляют сок этого растения как </a:t>
            </a:r>
            <a:r>
              <a:rPr lang="ru-RU" u="sng" smtClean="0">
                <a:hlinkClick r:id="rId3" tooltip="Статья &quot;Полезно ли молоко?&quot; "/>
              </a:rPr>
              <a:t>молоко</a:t>
            </a:r>
            <a:r>
              <a:rPr lang="ru-RU" smtClean="0"/>
              <a:t>. Но вытекает оно из дерева достаточно медленно: из одного надреза за 1 час вытекает 1 литр сока. К тому же употреблять этот напиток нужно сразу, так как он быстро портится. При испарении из сока выделяется воск, из которого местные жители делают свечи. Кроме всего, древесина из этих деревьев прекрасно подходит в качестве строительного материала.</a:t>
            </a:r>
            <a:br>
              <a:rPr lang="ru-RU" smtClean="0"/>
            </a:br>
            <a:r>
              <a:rPr lang="ru-RU" smtClean="0"/>
              <a:t/>
            </a:r>
            <a:br>
              <a:rPr lang="ru-RU" smtClean="0"/>
            </a:br>
            <a:endParaRPr lang="ru-RU"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273050"/>
            <a:ext cx="8186738" cy="584200"/>
          </a:xfrm>
        </p:spPr>
        <p:txBody>
          <a:bodyPr/>
          <a:lstStyle/>
          <a:p>
            <a:pPr algn="ctr" eaLnBrk="1" hangingPunct="1"/>
            <a:r>
              <a:rPr lang="ru-RU" sz="2800" smtClean="0"/>
              <a:t>«Хлопчатобумажные» или «шерстяные» деревья </a:t>
            </a:r>
          </a:p>
        </p:txBody>
      </p:sp>
      <p:pic>
        <p:nvPicPr>
          <p:cNvPr id="28675" name="Picture 2"/>
          <p:cNvPicPr>
            <a:picLocks noGrp="1" noChangeAspect="1" noChangeArrowheads="1"/>
          </p:cNvPicPr>
          <p:nvPr>
            <p:ph idx="1"/>
          </p:nvPr>
        </p:nvPicPr>
        <p:blipFill>
          <a:blip r:embed="rId2"/>
          <a:srcRect/>
          <a:stretch>
            <a:fillRect/>
          </a:stretch>
        </p:blipFill>
        <p:spPr>
          <a:xfrm>
            <a:off x="3643313" y="1643063"/>
            <a:ext cx="5357812" cy="4368800"/>
          </a:xfrm>
        </p:spPr>
      </p:pic>
      <p:sp>
        <p:nvSpPr>
          <p:cNvPr id="28676" name="Текст 3"/>
          <p:cNvSpPr>
            <a:spLocks noGrp="1"/>
          </p:cNvSpPr>
          <p:nvPr>
            <p:ph type="body" sz="half" idx="2"/>
          </p:nvPr>
        </p:nvSpPr>
        <p:spPr/>
        <p:txBody>
          <a:bodyPr/>
          <a:lstStyle/>
          <a:p>
            <a:pPr eaLnBrk="1" hangingPunct="1"/>
            <a:r>
              <a:rPr lang="ru-RU" smtClean="0"/>
              <a:t>В </a:t>
            </a:r>
            <a:r>
              <a:rPr lang="ru-RU" u="sng" smtClean="0">
                <a:hlinkClick r:id="rId3" tooltip="Статьи по теме &quot;бразилия&quot; "/>
              </a:rPr>
              <a:t>Бразилии</a:t>
            </a:r>
            <a:r>
              <a:rPr lang="ru-RU" smtClean="0"/>
              <a:t> растут деревья, которые очень похожи на большие кадки высотой в 20 метров, называются они </a:t>
            </a:r>
            <a:r>
              <a:rPr lang="ru-RU" b="1" smtClean="0"/>
              <a:t>«хлопчатобумажными»</a:t>
            </a:r>
            <a:r>
              <a:rPr lang="ru-RU" smtClean="0"/>
              <a:t> или </a:t>
            </a:r>
            <a:r>
              <a:rPr lang="ru-RU" b="1" smtClean="0"/>
              <a:t>«шерстяными» деревьями</a:t>
            </a:r>
            <a:r>
              <a:rPr lang="ru-RU" smtClean="0"/>
              <a:t>. В период цветения ветви, которые отходят от верхней суженной части «кадки», покрываются большим количеством </a:t>
            </a:r>
            <a:r>
              <a:rPr lang="ru-RU" u="sng" smtClean="0">
                <a:hlinkClick r:id="rId4" tooltip="Статья &quot;Как вырастить цветки-фонарики?&quot; "/>
              </a:rPr>
              <a:t>красивых цветов</a:t>
            </a:r>
            <a:r>
              <a:rPr lang="ru-RU" smtClean="0"/>
              <a:t>. Семена «хлопчатобумажного» дерева рассеиваются с помощью ветра. К каждому семечку присоединен «парашютик», который помогает держаться ему в воздухе и с легкостью преодолевать большие расстояния. Люди собирают семена с этого оригинального дерева и отделяют волокна «парашютов», а затем изготовляют из них ткань.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pPr eaLnBrk="1" hangingPunct="1"/>
            <a:r>
              <a:rPr lang="ru-RU" smtClean="0"/>
              <a:t>Использованные ресурсы</a:t>
            </a:r>
          </a:p>
        </p:txBody>
      </p:sp>
      <p:sp>
        <p:nvSpPr>
          <p:cNvPr id="30723" name="Содержимое 2"/>
          <p:cNvSpPr>
            <a:spLocks noGrp="1"/>
          </p:cNvSpPr>
          <p:nvPr>
            <p:ph idx="1"/>
          </p:nvPr>
        </p:nvSpPr>
        <p:spPr/>
        <p:txBody>
          <a:bodyPr/>
          <a:lstStyle/>
          <a:p>
            <a:pPr eaLnBrk="1" hangingPunct="1"/>
            <a:r>
              <a:rPr lang="en-US" sz="1800" dirty="0" smtClean="0">
                <a:hlinkClick r:id="rId2"/>
              </a:rPr>
              <a:t>http://ru.wikipedia.org/wiki/%D0%A4%D0%B0%D0%B9%D0%BB:Bambus_berlin_botanischer_garten.jpg</a:t>
            </a:r>
            <a:r>
              <a:rPr lang="ru-RU" sz="1800" dirty="0" smtClean="0"/>
              <a:t> – гигантский бамбук</a:t>
            </a:r>
          </a:p>
          <a:p>
            <a:pPr eaLnBrk="1" hangingPunct="1"/>
            <a:r>
              <a:rPr lang="en-US" sz="1800" dirty="0" smtClean="0">
                <a:hlinkClick r:id="rId3"/>
              </a:rPr>
              <a:t>http://ru.wikipedia.org/wiki/%D0%A4%D0%B0%D0%B9%D0%BB:Bamboo_forest.jpg</a:t>
            </a:r>
            <a:r>
              <a:rPr lang="ru-RU" sz="1800" dirty="0" smtClean="0"/>
              <a:t> – бамбуковая роща</a:t>
            </a:r>
          </a:p>
          <a:p>
            <a:pPr eaLnBrk="1" hangingPunct="1"/>
            <a:r>
              <a:rPr lang="en-US" sz="1800" dirty="0" smtClean="0">
                <a:hlinkClick r:id="rId4"/>
              </a:rPr>
              <a:t>http://ru.wikipedia.org/wiki/Sequoia_sempervirens</a:t>
            </a:r>
            <a:r>
              <a:rPr lang="ru-RU" sz="1800" dirty="0" smtClean="0"/>
              <a:t> - секвойя </a:t>
            </a:r>
          </a:p>
          <a:p>
            <a:pPr eaLnBrk="1" hangingPunct="1"/>
            <a:r>
              <a:rPr lang="en-US" sz="1800" dirty="0" smtClean="0">
                <a:hlinkClick r:id="rId5"/>
              </a:rPr>
              <a:t>http://shkolazhizni.ru/archive/0/n-24850/</a:t>
            </a:r>
            <a:r>
              <a:rPr lang="ru-RU" sz="1800" dirty="0" smtClean="0"/>
              <a:t> - дерево-лес</a:t>
            </a:r>
          </a:p>
          <a:p>
            <a:pPr eaLnBrk="1" hangingPunct="1"/>
            <a:r>
              <a:rPr lang="en-US" sz="1800" dirty="0" smtClean="0">
                <a:hlinkClick r:id="rId5"/>
              </a:rPr>
              <a:t>http://shkolazhizni.ru/archive/0/n-24850/</a:t>
            </a:r>
            <a:r>
              <a:rPr lang="ru-RU" sz="1800" dirty="0" smtClean="0"/>
              <a:t> - необычные деревья</a:t>
            </a:r>
          </a:p>
          <a:p>
            <a:pPr eaLnBrk="1" hangingPunct="1"/>
            <a:r>
              <a:rPr lang="en-US" sz="1800" dirty="0" smtClean="0">
                <a:hlinkClick r:id="rId6"/>
              </a:rPr>
              <a:t>http://milaiw.narod.ru/les/les_neo.html</a:t>
            </a:r>
            <a:r>
              <a:rPr lang="ru-RU" sz="1800" dirty="0" smtClean="0"/>
              <a:t> - самые необычные деревья</a:t>
            </a:r>
          </a:p>
          <a:p>
            <a:pPr eaLnBrk="1" hangingPunct="1"/>
            <a:r>
              <a:rPr lang="en-US" sz="1800" dirty="0" smtClean="0">
                <a:hlinkClick r:id="rId7"/>
              </a:rPr>
              <a:t>http://milaiw.narod.ru/les/image/image_neo/zelezo_03.jpg</a:t>
            </a:r>
            <a:r>
              <a:rPr lang="ru-RU" sz="1800" dirty="0" smtClean="0"/>
              <a:t> - железное дерево</a:t>
            </a:r>
          </a:p>
          <a:p>
            <a:pPr eaLnBrk="1" hangingPunct="1"/>
            <a:r>
              <a:rPr lang="en-US" sz="1800" dirty="0" smtClean="0">
                <a:hlinkClick r:id="rId8"/>
              </a:rPr>
              <a:t>http://milaiw.narod.ru/les/image/image_neo/zelezo_05.jpg</a:t>
            </a:r>
            <a:r>
              <a:rPr lang="ru-RU" sz="1800" dirty="0" smtClean="0"/>
              <a:t> - береза Шмидта</a:t>
            </a:r>
          </a:p>
          <a:p>
            <a:pPr eaLnBrk="1" hangingPunct="1"/>
            <a:endParaRPr lang="ru-RU" sz="1200" dirty="0" smtClean="0"/>
          </a:p>
          <a:p>
            <a:pPr eaLnBrk="1" hangingPunct="1"/>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r" eaLnBrk="1" hangingPunct="1"/>
            <a:r>
              <a:rPr lang="ru-RU" smtClean="0"/>
              <a:t>Гигантский бамбук – </a:t>
            </a:r>
            <a:br>
              <a:rPr lang="ru-RU" smtClean="0"/>
            </a:br>
            <a:r>
              <a:rPr lang="ru-RU" sz="1600" smtClean="0"/>
              <a:t>может вырасти до 7 метров за 2 недели</a:t>
            </a:r>
          </a:p>
        </p:txBody>
      </p:sp>
      <p:pic>
        <p:nvPicPr>
          <p:cNvPr id="15363" name="Picture 2"/>
          <p:cNvPicPr>
            <a:picLocks noGrp="1" noChangeAspect="1" noChangeArrowheads="1"/>
          </p:cNvPicPr>
          <p:nvPr>
            <p:ph idx="1"/>
          </p:nvPr>
        </p:nvPicPr>
        <p:blipFill>
          <a:blip r:embed="rId2"/>
          <a:srcRect/>
          <a:stretch>
            <a:fillRect/>
          </a:stretch>
        </p:blipFill>
        <p:spPr>
          <a:xfrm>
            <a:off x="500063" y="0"/>
            <a:ext cx="2357437" cy="6858000"/>
          </a:xfrm>
        </p:spPr>
      </p:pic>
      <p:pic>
        <p:nvPicPr>
          <p:cNvPr id="15364" name="Picture 3"/>
          <p:cNvPicPr>
            <a:picLocks noChangeAspect="1" noChangeArrowheads="1"/>
          </p:cNvPicPr>
          <p:nvPr/>
        </p:nvPicPr>
        <p:blipFill>
          <a:blip r:embed="rId3"/>
          <a:srcRect/>
          <a:stretch>
            <a:fillRect/>
          </a:stretch>
        </p:blipFill>
        <p:spPr bwMode="auto">
          <a:xfrm>
            <a:off x="4071938" y="1571625"/>
            <a:ext cx="4286250" cy="5286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pPr eaLnBrk="1" hangingPunct="1"/>
            <a:r>
              <a:rPr lang="ru-RU" smtClean="0"/>
              <a:t>Секвойя – </a:t>
            </a:r>
            <a:r>
              <a:rPr lang="ru-RU" sz="2200" smtClean="0"/>
              <a:t>это растение вырастает на Земле выше всех - </a:t>
            </a:r>
            <a:r>
              <a:rPr lang="ru-RU" sz="2400" smtClean="0"/>
              <a:t>115,5 метров </a:t>
            </a:r>
            <a:endParaRPr lang="ru-RU" sz="2200" smtClean="0"/>
          </a:p>
        </p:txBody>
      </p:sp>
      <p:pic>
        <p:nvPicPr>
          <p:cNvPr id="16387" name="Picture 2"/>
          <p:cNvPicPr>
            <a:picLocks noGrp="1" noChangeAspect="1" noChangeArrowheads="1"/>
          </p:cNvPicPr>
          <p:nvPr>
            <p:ph idx="1"/>
          </p:nvPr>
        </p:nvPicPr>
        <p:blipFill>
          <a:blip r:embed="rId2"/>
          <a:srcRect/>
          <a:stretch>
            <a:fillRect/>
          </a:stretch>
        </p:blipFill>
        <p:spPr>
          <a:xfrm>
            <a:off x="500063" y="1428750"/>
            <a:ext cx="2928937" cy="5072063"/>
          </a:xfrm>
        </p:spPr>
      </p:pic>
      <p:pic>
        <p:nvPicPr>
          <p:cNvPr id="16388" name="Picture 3"/>
          <p:cNvPicPr>
            <a:picLocks noChangeAspect="1" noChangeArrowheads="1"/>
          </p:cNvPicPr>
          <p:nvPr/>
        </p:nvPicPr>
        <p:blipFill>
          <a:blip r:embed="rId3"/>
          <a:srcRect/>
          <a:stretch>
            <a:fillRect/>
          </a:stretch>
        </p:blipFill>
        <p:spPr bwMode="auto">
          <a:xfrm>
            <a:off x="5072063" y="1357313"/>
            <a:ext cx="3286125" cy="51196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14313"/>
            <a:ext cx="7972425" cy="928687"/>
          </a:xfrm>
        </p:spPr>
        <p:txBody>
          <a:bodyPr/>
          <a:lstStyle/>
          <a:p>
            <a:pPr eaLnBrk="1" hangingPunct="1"/>
            <a:r>
              <a:rPr lang="ru-RU" sz="3600" smtClean="0"/>
              <a:t>Баньян: </a:t>
            </a:r>
            <a:r>
              <a:rPr lang="ru-RU" sz="3200" smtClean="0"/>
              <a:t>дерево, под которым можно долго гулять!</a:t>
            </a:r>
          </a:p>
        </p:txBody>
      </p:sp>
      <p:pic>
        <p:nvPicPr>
          <p:cNvPr id="17411" name="Picture 2"/>
          <p:cNvPicPr>
            <a:picLocks noGrp="1" noChangeAspect="1" noChangeArrowheads="1"/>
          </p:cNvPicPr>
          <p:nvPr>
            <p:ph idx="1"/>
          </p:nvPr>
        </p:nvPicPr>
        <p:blipFill>
          <a:blip r:embed="rId2"/>
          <a:srcRect/>
          <a:stretch>
            <a:fillRect/>
          </a:stretch>
        </p:blipFill>
        <p:spPr>
          <a:xfrm>
            <a:off x="3571875" y="1857375"/>
            <a:ext cx="5357813" cy="3786188"/>
          </a:xfrm>
        </p:spPr>
      </p:pic>
      <p:sp>
        <p:nvSpPr>
          <p:cNvPr id="17412" name="Текст 4"/>
          <p:cNvSpPr>
            <a:spLocks noGrp="1"/>
          </p:cNvSpPr>
          <p:nvPr>
            <p:ph type="body" sz="half" idx="2"/>
          </p:nvPr>
        </p:nvSpPr>
        <p:spPr/>
        <p:txBody>
          <a:bodyPr/>
          <a:lstStyle/>
          <a:p>
            <a:pPr eaLnBrk="1" hangingPunct="1"/>
            <a:r>
              <a:rPr lang="ru-RU" smtClean="0"/>
              <a:t>Баньян,начинает свою жизнь как эпифит, на другом дереве. Обосновавшись на нем, он выпускает воздушные корни, тянущиеся к земле. Эти корни, утолщаясь, превращаются во множество стволов, поддерживающих тяжелые ветви баньяна. Старые его экземпляры могут достигать 30 м в высоту и занимать площадь в несколько гектаров. Выглядит это как целый лес. но на самом деле весь "лес" состоит из одного-единственного дерева.</a:t>
            </a:r>
          </a:p>
          <a:p>
            <a:pPr eaLnBrk="1" hangingPunct="1"/>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8229600" cy="796925"/>
          </a:xfrm>
        </p:spPr>
        <p:txBody>
          <a:bodyPr/>
          <a:lstStyle/>
          <a:p>
            <a:pPr eaLnBrk="1" hangingPunct="1"/>
            <a:r>
              <a:rPr lang="ru-RU" b="1" smtClean="0"/>
              <a:t>Дерево-лес</a:t>
            </a:r>
          </a:p>
        </p:txBody>
      </p:sp>
      <p:pic>
        <p:nvPicPr>
          <p:cNvPr id="18435" name="Picture 3"/>
          <p:cNvPicPr>
            <a:picLocks noGrp="1" noChangeAspect="1" noChangeArrowheads="1"/>
          </p:cNvPicPr>
          <p:nvPr>
            <p:ph idx="1"/>
          </p:nvPr>
        </p:nvPicPr>
        <p:blipFill>
          <a:blip r:embed="rId2"/>
          <a:srcRect/>
          <a:stretch>
            <a:fillRect/>
          </a:stretch>
        </p:blipFill>
        <p:spPr>
          <a:xfrm>
            <a:off x="571500" y="1500188"/>
            <a:ext cx="7929563" cy="50720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214438" y="273050"/>
            <a:ext cx="6715125" cy="1162050"/>
          </a:xfrm>
        </p:spPr>
        <p:txBody>
          <a:bodyPr/>
          <a:lstStyle/>
          <a:p>
            <a:pPr algn="ctr" eaLnBrk="1" hangingPunct="1"/>
            <a:r>
              <a:rPr lang="ru-RU" sz="4800" smtClean="0"/>
              <a:t>Колбасное дерево</a:t>
            </a:r>
          </a:p>
        </p:txBody>
      </p:sp>
      <p:pic>
        <p:nvPicPr>
          <p:cNvPr id="20483" name="Picture 2"/>
          <p:cNvPicPr>
            <a:picLocks noGrp="1" noChangeAspect="1" noChangeArrowheads="1"/>
          </p:cNvPicPr>
          <p:nvPr>
            <p:ph idx="1"/>
          </p:nvPr>
        </p:nvPicPr>
        <p:blipFill>
          <a:blip r:embed="rId2"/>
          <a:srcRect/>
          <a:stretch>
            <a:fillRect/>
          </a:stretch>
        </p:blipFill>
        <p:spPr>
          <a:xfrm>
            <a:off x="4357688" y="1571625"/>
            <a:ext cx="3643312" cy="5000625"/>
          </a:xfrm>
        </p:spPr>
      </p:pic>
      <p:sp>
        <p:nvSpPr>
          <p:cNvPr id="20484" name="Текст 4"/>
          <p:cNvSpPr>
            <a:spLocks noGrp="1"/>
          </p:cNvSpPr>
          <p:nvPr>
            <p:ph type="body" sz="half" idx="2"/>
          </p:nvPr>
        </p:nvSpPr>
        <p:spPr>
          <a:xfrm>
            <a:off x="457200" y="1500188"/>
            <a:ext cx="3008313" cy="4625975"/>
          </a:xfrm>
        </p:spPr>
        <p:txBody>
          <a:bodyPr/>
          <a:lstStyle/>
          <a:p>
            <a:pPr eaLnBrk="1" hangingPunct="1"/>
            <a:r>
              <a:rPr lang="ru-RU" sz="1600" smtClean="0"/>
              <a:t>На территории экваториальной Африки на высоких деревьях растут несъедобные плоды, которые очень напоминают ливерную колбасу. </a:t>
            </a:r>
          </a:p>
          <a:p>
            <a:pPr eaLnBrk="1" hangingPunct="1"/>
            <a:r>
              <a:rPr lang="ru-RU" sz="1600" smtClean="0"/>
              <a:t>Плоды кигелии совершенно несъедобны. Увесистые колбаски могут достигать в длину полуметра, но едят их разве что гиппопотамы, и попугаи выковыривают семена. </a:t>
            </a:r>
          </a:p>
          <a:p>
            <a:pPr eaLnBrk="1" hangingPunct="1"/>
            <a:r>
              <a:rPr lang="ru-RU" sz="1600" smtClean="0"/>
              <a:t>Из их плодов местные жители изготавливают украшения, посуду и чашки. Иногда плоды разрисовывают и подвешивают к потолку в качестве амулетов.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274638"/>
            <a:ext cx="8229600" cy="654050"/>
          </a:xfrm>
        </p:spPr>
        <p:txBody>
          <a:bodyPr/>
          <a:lstStyle/>
          <a:p>
            <a:pPr eaLnBrk="1" hangingPunct="1"/>
            <a:r>
              <a:rPr lang="ru-RU" smtClean="0"/>
              <a:t>Колбасное дерево</a:t>
            </a:r>
          </a:p>
        </p:txBody>
      </p:sp>
      <p:pic>
        <p:nvPicPr>
          <p:cNvPr id="21507" name="Picture 2"/>
          <p:cNvPicPr>
            <a:picLocks noGrp="1" noChangeAspect="1" noChangeArrowheads="1"/>
          </p:cNvPicPr>
          <p:nvPr>
            <p:ph idx="1"/>
          </p:nvPr>
        </p:nvPicPr>
        <p:blipFill>
          <a:blip r:embed="rId2"/>
          <a:srcRect/>
          <a:stretch>
            <a:fillRect/>
          </a:stretch>
        </p:blipFill>
        <p:spPr>
          <a:xfrm>
            <a:off x="1071563" y="1214438"/>
            <a:ext cx="7072312" cy="54292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57200" y="273050"/>
            <a:ext cx="8186738" cy="727075"/>
          </a:xfrm>
        </p:spPr>
        <p:txBody>
          <a:bodyPr/>
          <a:lstStyle/>
          <a:p>
            <a:pPr algn="ctr" eaLnBrk="1" hangingPunct="1"/>
            <a:r>
              <a:rPr lang="ru-RU" sz="4400" smtClean="0"/>
              <a:t>Дерево- «колодец»</a:t>
            </a:r>
          </a:p>
        </p:txBody>
      </p:sp>
      <p:pic>
        <p:nvPicPr>
          <p:cNvPr id="23555" name="Picture 3"/>
          <p:cNvPicPr>
            <a:picLocks noGrp="1" noChangeAspect="1" noChangeArrowheads="1"/>
          </p:cNvPicPr>
          <p:nvPr>
            <p:ph idx="1"/>
          </p:nvPr>
        </p:nvPicPr>
        <p:blipFill>
          <a:blip r:embed="rId2"/>
          <a:srcRect/>
          <a:stretch>
            <a:fillRect/>
          </a:stretch>
        </p:blipFill>
        <p:spPr>
          <a:xfrm>
            <a:off x="4429125" y="1143000"/>
            <a:ext cx="4171950" cy="5715000"/>
          </a:xfrm>
        </p:spPr>
      </p:pic>
      <p:sp>
        <p:nvSpPr>
          <p:cNvPr id="23556" name="Текст 6"/>
          <p:cNvSpPr>
            <a:spLocks noGrp="1"/>
          </p:cNvSpPr>
          <p:nvPr>
            <p:ph type="body" sz="half" idx="2"/>
          </p:nvPr>
        </p:nvSpPr>
        <p:spPr/>
        <p:txBody>
          <a:bodyPr/>
          <a:lstStyle/>
          <a:p>
            <a:pPr eaLnBrk="1" hangingPunct="1"/>
            <a:r>
              <a:rPr lang="ru-RU" sz="1600" smtClean="0"/>
              <a:t>Это дерево можно увидеть в засушливых районах острова Мадагаскар. У этого невысокого дерева (4 м) нет ветвей, а огромные листья растут из ствола. Они свернуты трубочкой и имеют длину 7 метров. В середине трубочки находится чистая и прохладная вода, которую растение получает из почвы. В таком дереве может находиться до 25 литров воды.</a:t>
            </a:r>
          </a:p>
          <a:p>
            <a:pPr eaLnBrk="1" hangingPunct="1"/>
            <a:endParaRPr lang="ru-RU" sz="16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273050"/>
            <a:ext cx="8186738" cy="584200"/>
          </a:xfrm>
        </p:spPr>
        <p:txBody>
          <a:bodyPr/>
          <a:lstStyle/>
          <a:p>
            <a:pPr algn="ctr" eaLnBrk="1" hangingPunct="1"/>
            <a:r>
              <a:rPr lang="ru-RU" sz="5400" smtClean="0"/>
              <a:t>Железное дерево</a:t>
            </a:r>
          </a:p>
        </p:txBody>
      </p:sp>
      <p:pic>
        <p:nvPicPr>
          <p:cNvPr id="25603" name="Picture 2"/>
          <p:cNvPicPr>
            <a:picLocks noGrp="1" noChangeAspect="1" noChangeArrowheads="1"/>
          </p:cNvPicPr>
          <p:nvPr>
            <p:ph idx="1"/>
          </p:nvPr>
        </p:nvPicPr>
        <p:blipFill>
          <a:blip r:embed="rId2" cstate="email"/>
          <a:srcRect/>
          <a:stretch>
            <a:fillRect/>
          </a:stretch>
        </p:blipFill>
        <p:spPr>
          <a:xfrm>
            <a:off x="4357688" y="1000125"/>
            <a:ext cx="4286250" cy="5643563"/>
          </a:xfrm>
        </p:spPr>
      </p:pic>
      <p:sp>
        <p:nvSpPr>
          <p:cNvPr id="25604" name="Текст 4"/>
          <p:cNvSpPr>
            <a:spLocks noGrp="1"/>
          </p:cNvSpPr>
          <p:nvPr>
            <p:ph type="body" sz="half" idx="2"/>
          </p:nvPr>
        </p:nvSpPr>
        <p:spPr>
          <a:xfrm>
            <a:off x="457200" y="1285875"/>
            <a:ext cx="3614738" cy="4840288"/>
          </a:xfrm>
        </p:spPr>
        <p:txBody>
          <a:bodyPr/>
          <a:lstStyle/>
          <a:p>
            <a:pPr algn="just" eaLnBrk="1" hangingPunct="1"/>
            <a:r>
              <a:rPr lang="ru-RU" sz="1600" smtClean="0"/>
              <a:t>     Деревья тверже железа растут в Азербайджане и в Иране, и называются </a:t>
            </a:r>
            <a:r>
              <a:rPr lang="ru-RU" sz="1600" b="1" smtClean="0"/>
              <a:t>темир-агач</a:t>
            </a:r>
            <a:r>
              <a:rPr lang="ru-RU" sz="1600" smtClean="0"/>
              <a:t> (дамирагач), что в переводе означает «железное дерево». </a:t>
            </a:r>
          </a:p>
          <a:p>
            <a:pPr algn="just" eaLnBrk="1" hangingPunct="1"/>
            <a:endParaRPr lang="ru-RU" sz="1600" smtClean="0"/>
          </a:p>
          <a:p>
            <a:pPr algn="just" eaLnBrk="1" hangingPunct="1"/>
            <a:r>
              <a:rPr lang="ru-RU" sz="1600" smtClean="0"/>
              <a:t>     Его древесина очень тяжелая, поэтому быстро тонет в воде.</a:t>
            </a:r>
          </a:p>
          <a:p>
            <a:pPr algn="just" eaLnBrk="1" hangingPunct="1"/>
            <a:endParaRPr lang="ru-RU" sz="1600" smtClean="0"/>
          </a:p>
          <a:p>
            <a:pPr algn="just" eaLnBrk="1" hangingPunct="1"/>
            <a:r>
              <a:rPr lang="ru-RU" sz="1600" smtClean="0"/>
              <a:t>     Оно интересно тем, что имеет свойство образовывать непроходимые чащи. Ветви соседних деревьев, которые касаются друг друга, сразу срастаются, и образуют причудливые сплетения. Темир-агач часто используют для сооружения живых ограждений, которые со временем становятся все более крепкими.</a:t>
            </a:r>
          </a:p>
        </p:txBody>
      </p:sp>
    </p:spTree>
  </p:cSld>
  <p:clrMapOvr>
    <a:masterClrMapping/>
  </p:clrMapOvr>
</p:sld>
</file>

<file path=ppt/theme/theme1.xml><?xml version="1.0" encoding="utf-8"?>
<a:theme xmlns:a="http://schemas.openxmlformats.org/drawingml/2006/main" name="Ландшафт">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Ландшафт</Template>
  <TotalTime>181</TotalTime>
  <Words>588</Words>
  <Application>Microsoft Office PowerPoint</Application>
  <PresentationFormat>Экран (4:3)</PresentationFormat>
  <Paragraphs>34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Ландшафт</vt:lpstr>
      <vt:lpstr>Необычные деревья (часть 2)</vt:lpstr>
      <vt:lpstr>Гигантский бамбук –  может вырасти до 7 метров за 2 недели</vt:lpstr>
      <vt:lpstr>Секвойя – это растение вырастает на Земле выше всех - 115,5 метров </vt:lpstr>
      <vt:lpstr>Баньян: дерево, под которым можно долго гулять!</vt:lpstr>
      <vt:lpstr>Дерево-лес</vt:lpstr>
      <vt:lpstr>Колбасное дерево</vt:lpstr>
      <vt:lpstr>Колбасное дерево</vt:lpstr>
      <vt:lpstr>Дерево- «колодец»</vt:lpstr>
      <vt:lpstr>Железное дерево</vt:lpstr>
      <vt:lpstr>Молочное дерево</vt:lpstr>
      <vt:lpstr>«Хлопчатобумажные» или «шерстяные» деревья </vt:lpstr>
      <vt:lpstr>Использованные ресурсы</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Необычные деревья</dc:title>
  <dc:creator>Uzer</dc:creator>
  <cp:lastModifiedBy>user</cp:lastModifiedBy>
  <cp:revision>24</cp:revision>
  <dcterms:created xsi:type="dcterms:W3CDTF">2009-11-17T14:35:04Z</dcterms:created>
  <dcterms:modified xsi:type="dcterms:W3CDTF">2010-08-08T13:55:11Z</dcterms:modified>
</cp:coreProperties>
</file>