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4" r:id="rId6"/>
    <p:sldId id="276" r:id="rId7"/>
    <p:sldId id="266" r:id="rId8"/>
    <p:sldId id="261" r:id="rId9"/>
    <p:sldId id="277" r:id="rId10"/>
    <p:sldId id="258" r:id="rId11"/>
    <p:sldId id="262" r:id="rId12"/>
    <p:sldId id="279" r:id="rId13"/>
    <p:sldId id="281" r:id="rId14"/>
    <p:sldId id="280" r:id="rId15"/>
    <p:sldId id="283" r:id="rId16"/>
    <p:sldId id="282" r:id="rId17"/>
    <p:sldId id="278" r:id="rId18"/>
    <p:sldId id="260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93CD8"/>
    <a:srgbClr val="0000FF"/>
    <a:srgbClr val="FFFFCC"/>
    <a:srgbClr val="C3F3C4"/>
    <a:srgbClr val="8FE991"/>
    <a:srgbClr val="FFEFBD"/>
    <a:srgbClr val="FFE389"/>
    <a:srgbClr val="FF6600"/>
    <a:srgbClr val="F58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8454-D9F2-41BA-B3DD-923877D3EDE8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B5D-460A-4793-9D58-3B0A64A4C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35EC-1539-45FE-9A9A-DCC804AD9F9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3086-17A3-43EF-8709-D11EEF8A8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7AF2-D675-4335-A67A-A3AD68A7EA3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D00B-ED6D-4C75-99B8-C99BDF64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9B93-7C8A-4507-8324-5D71D075CACA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715B-41FC-4DE4-AF10-BA7AF5228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5A3D-D2AC-4B6E-97FC-C0368B8C66C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ADDA-6C25-4A23-A1CB-87CAA42AD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C878-C557-4236-B019-AAE1E65B6001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3E7E-8E27-45C6-A01F-91259DE0E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6D7B-FCB8-4AD3-B5C8-96F05BAFCCED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D207-3B8F-4464-A987-AF9D6D382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74C1-9FB4-4BB2-8F1A-4DD7C2A33EBF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35C0-8321-4D05-960F-5479EAD6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C5D6-06D7-4858-9E4D-10D0AE23E6C8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5261-7D91-4AA3-85E8-DBAFA684A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C9-0B55-403F-9F20-697267C7A93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0349-D8CE-4838-82C5-6FE71E63B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4E1D-6D39-4ED1-B5CD-98AADB998814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7189-5B6D-4B44-875D-7E9D9B5CD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B2FF1-EFAB-4ED4-979E-6D868FC44E9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7AE97-AADB-44AF-B163-EB8E81547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4546" y="857232"/>
            <a:ext cx="4643470" cy="1643074"/>
          </a:xfrm>
          <a:solidFill>
            <a:srgbClr val="FFECAF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700" b="1" i="1" dirty="0" smtClean="0">
                <a:solidFill>
                  <a:schemeClr val="accent6">
                    <a:lumMod val="75000"/>
                  </a:schemeClr>
                </a:solidFill>
              </a:rPr>
              <a:t>Русский язык </a:t>
            </a:r>
            <a:endParaRPr lang="en-US" sz="87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1 класс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3315" name="Рисунок 5" descr="69703375_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571612"/>
            <a:ext cx="1563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незнайк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1143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772400" cy="1470025"/>
          </a:xfrm>
          <a:solidFill>
            <a:srgbClr val="FFE38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собственное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s0-800x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71480"/>
            <a:ext cx="1643074" cy="123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42875" y="255022"/>
            <a:ext cx="850106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>
                <a:solidFill>
                  <a:srgbClr val="003300"/>
                </a:solidFill>
                <a:cs typeface="Times New Roman" pitchFamily="18" charset="0"/>
              </a:rPr>
              <a:t>Назовите общим словом:</a:t>
            </a:r>
          </a:p>
          <a:p>
            <a:pPr eaLnBrk="0" hangingPunct="0"/>
            <a:endParaRPr lang="ru-RU" sz="2800" i="1" dirty="0">
              <a:cs typeface="Times New Roman" pitchFamily="18" charset="0"/>
            </a:endParaRPr>
          </a:p>
          <a:p>
            <a:pPr eaLnBrk="0" hangingPunct="0"/>
            <a:r>
              <a:rPr lang="ru-RU" sz="2800" b="1" i="1" dirty="0" err="1">
                <a:solidFill>
                  <a:srgbClr val="006600"/>
                </a:solidFill>
                <a:cs typeface="Times New Roman" pitchFamily="18" charset="0"/>
              </a:rPr>
              <a:t>Ульяна</a:t>
            </a:r>
            <a:r>
              <a:rPr lang="ru-RU" sz="2800" b="1" i="1" dirty="0">
                <a:solidFill>
                  <a:srgbClr val="006600"/>
                </a:solidFill>
                <a:cs typeface="Times New Roman" pitchFamily="18" charset="0"/>
              </a:rPr>
              <a:t>, Игорь, Яков -</a:t>
            </a:r>
            <a:endParaRPr lang="ru-RU" sz="1100" dirty="0"/>
          </a:p>
          <a:p>
            <a:pPr eaLnBrk="0" hangingPunct="0"/>
            <a:endParaRPr lang="ru-RU" sz="2800" b="1" i="1" dirty="0">
              <a:cs typeface="Times New Roman" pitchFamily="18" charset="0"/>
            </a:endParaRPr>
          </a:p>
          <a:p>
            <a:pPr eaLnBrk="0" hangingPunct="0"/>
            <a:r>
              <a:rPr lang="ru-RU" sz="2800" b="1" i="1" dirty="0">
                <a:cs typeface="Times New Roman" pitchFamily="18" charset="0"/>
              </a:rPr>
              <a:t>Москва, Петербург -</a:t>
            </a:r>
            <a:endParaRPr lang="ru-RU" sz="1100" dirty="0"/>
          </a:p>
          <a:p>
            <a:pPr eaLnBrk="0" hangingPunct="0"/>
            <a:endParaRPr lang="ru-RU" sz="2800" b="1" i="1" dirty="0">
              <a:solidFill>
                <a:srgbClr val="953735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 i="1" dirty="0">
                <a:solidFill>
                  <a:srgbClr val="5A311A"/>
                </a:solidFill>
                <a:cs typeface="Times New Roman" pitchFamily="18" charset="0"/>
              </a:rPr>
              <a:t>Петров, Ковалев</a:t>
            </a:r>
            <a:r>
              <a:rPr lang="ru-RU" sz="2800" b="1" i="1" dirty="0">
                <a:solidFill>
                  <a:srgbClr val="68381E"/>
                </a:solidFill>
                <a:cs typeface="Times New Roman" pitchFamily="18" charset="0"/>
              </a:rPr>
              <a:t>, </a:t>
            </a:r>
            <a:r>
              <a:rPr lang="ru-RU" sz="2800" b="1" i="1" dirty="0">
                <a:solidFill>
                  <a:srgbClr val="5A311A"/>
                </a:solidFill>
                <a:cs typeface="Times New Roman" pitchFamily="18" charset="0"/>
              </a:rPr>
              <a:t>Осипова -</a:t>
            </a:r>
          </a:p>
          <a:p>
            <a:pPr eaLnBrk="0" hangingPunct="0"/>
            <a:endParaRPr lang="ru-RU" sz="2800" b="1" i="1" dirty="0">
              <a:solidFill>
                <a:srgbClr val="17375E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 i="1" dirty="0">
                <a:solidFill>
                  <a:srgbClr val="17375E"/>
                </a:solidFill>
                <a:cs typeface="Times New Roman" pitchFamily="18" charset="0"/>
              </a:rPr>
              <a:t>Зорька, Шарик, Мурка -</a:t>
            </a:r>
            <a:r>
              <a:rPr lang="ru-RU" sz="2800" i="1" dirty="0">
                <a:cs typeface="Times New Roman" pitchFamily="18" charset="0"/>
              </a:rPr>
              <a:t> </a:t>
            </a:r>
            <a:endParaRPr lang="ru-RU" sz="1100" dirty="0"/>
          </a:p>
          <a:p>
            <a:pPr eaLnBrk="0" hangingPunct="0"/>
            <a:endParaRPr lang="ru-RU" sz="2800" dirty="0">
              <a:cs typeface="Times New Roman" pitchFamily="18" charset="0"/>
            </a:endParaRPr>
          </a:p>
          <a:p>
            <a:pPr eaLnBrk="0" hangingPunct="0"/>
            <a:endParaRPr lang="ru-RU" sz="24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" name="Рисунок 9" descr="rus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357430"/>
            <a:ext cx="1285852" cy="96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15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4000504"/>
            <a:ext cx="1198746" cy="105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29256" y="1071563"/>
            <a:ext cx="14811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99"/>
                </a:solidFill>
                <a:latin typeface="+mn-lt"/>
              </a:rPr>
              <a:t>имена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9250" y="1857375"/>
            <a:ext cx="37925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99"/>
                </a:solidFill>
                <a:latin typeface="+mn-lt"/>
              </a:rPr>
              <a:t>названия городов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813" y="2786063"/>
            <a:ext cx="20637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99"/>
                </a:solidFill>
                <a:latin typeface="+mn-lt"/>
              </a:rPr>
              <a:t>фамилии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6863" y="3571875"/>
            <a:ext cx="37671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99"/>
                </a:solidFill>
                <a:latin typeface="+mn-lt"/>
              </a:rPr>
              <a:t>клички животных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" y="4929188"/>
            <a:ext cx="908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>
                <a:latin typeface="Comic Sans MS" pitchFamily="66" charset="0"/>
                <a:cs typeface="Times New Roman" pitchFamily="18" charset="0"/>
              </a:rPr>
              <a:t>Назовите значение выражения «имя собственное».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3188" y="5715000"/>
            <a:ext cx="8454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>
                <a:latin typeface="Comic Sans MS" pitchFamily="66" charset="0"/>
                <a:cs typeface="Times New Roman" pitchFamily="18" charset="0"/>
              </a:rPr>
              <a:t>Расскажите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о правописании имён </a:t>
            </a:r>
            <a:r>
              <a:rPr lang="ru-RU" sz="2800" dirty="0">
                <a:latin typeface="Comic Sans MS" pitchFamily="66" charset="0"/>
                <a:cs typeface="Times New Roman" pitchFamily="18" charset="0"/>
              </a:rPr>
              <a:t>собственных.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572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3300"/>
                </a:solidFill>
                <a:cs typeface="Times New Roman" pitchFamily="18" charset="0"/>
              </a:rPr>
              <a:t>Прочитайте слова, подберите к словам левого столбика соответствующее имя собственное из правого столбика и соедините стрелкой: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57188" y="1500188"/>
            <a:ext cx="314325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девочка</a:t>
            </a:r>
          </a:p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мальчик</a:t>
            </a:r>
          </a:p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собака</a:t>
            </a:r>
          </a:p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корова</a:t>
            </a:r>
          </a:p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город</a:t>
            </a:r>
          </a:p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улица</a:t>
            </a:r>
          </a:p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учительница</a:t>
            </a:r>
          </a:p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врач</a:t>
            </a:r>
          </a:p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сказка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893094" y="3107531"/>
            <a:ext cx="3143250" cy="20716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57375" y="4714875"/>
            <a:ext cx="2643188" cy="1571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28813" y="4071938"/>
            <a:ext cx="2500312" cy="5715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9" idx="1"/>
          </p:cNvCxnSpPr>
          <p:nvPr/>
        </p:nvCxnSpPr>
        <p:spPr>
          <a:xfrm>
            <a:off x="2071688" y="3571875"/>
            <a:ext cx="2357437" cy="53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88" y="1928813"/>
            <a:ext cx="2428875" cy="1143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28813" y="5214938"/>
            <a:ext cx="2500312" cy="10001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6" idx="1"/>
          </p:cNvCxnSpPr>
          <p:nvPr/>
        </p:nvCxnSpPr>
        <p:spPr>
          <a:xfrm flipV="1">
            <a:off x="1643063" y="3033713"/>
            <a:ext cx="2714625" cy="26812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2678906" y="3250407"/>
            <a:ext cx="2500313" cy="1143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57438" y="1857375"/>
            <a:ext cx="2214562" cy="1571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9125" y="1571625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err="1">
                <a:solidFill>
                  <a:srgbClr val="0000FF"/>
                </a:solidFill>
                <a:cs typeface="Times New Roman" pitchFamily="18" charset="0"/>
              </a:rPr>
              <a:t>Альма</a:t>
            </a:r>
            <a:endParaRPr lang="ru-RU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57688" y="2711450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cs typeface="Times New Roman" pitchFamily="18" charset="0"/>
              </a:rPr>
              <a:t>Иван Степанович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57688" y="2143125"/>
            <a:ext cx="4786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cs typeface="Times New Roman" pitchFamily="18" charset="0"/>
              </a:rPr>
              <a:t>Ольга Михайловна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29125" y="3214688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cs typeface="Times New Roman" pitchFamily="18" charset="0"/>
              </a:rPr>
              <a:t>Аня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29125" y="3786188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cs typeface="Times New Roman" pitchFamily="18" charset="0"/>
              </a:rPr>
              <a:t>Зорька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29125" y="4286250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cs typeface="Times New Roman" pitchFamily="18" charset="0"/>
              </a:rPr>
              <a:t>Москва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29125" y="4857750"/>
            <a:ext cx="292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cs typeface="Times New Roman" pitchFamily="18" charset="0"/>
              </a:rPr>
              <a:t>«Колобок»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29125" y="542925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cs typeface="Times New Roman" pitchFamily="18" charset="0"/>
              </a:rPr>
              <a:t>Игорь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29125" y="5929313"/>
            <a:ext cx="2071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cs typeface="Times New Roman" pitchFamily="18" charset="0"/>
              </a:rPr>
              <a:t>Лесная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599E-6 L -0.0033 -0.2465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2891 L 0.00069 -0.4853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841E-6 L -3.33333E-6 0.157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01 L -0.00313 -0.092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9 L -0.00313 -0.089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56951E-7 L -1.66667E-6 0.15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665 L -0.00504 -0.2539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1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12908E-6 L 0.00174 0.382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6764E-6 L -0.00191 0.3816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991354"/>
            <a:ext cx="8786874" cy="532453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990099"/>
                </a:solidFill>
                <a:cs typeface="Times New Roman" pitchFamily="18" charset="0"/>
              </a:rPr>
              <a:t>Прочитайте текст, подберите подходящие по смыслу имена собственные, используя слова для справок, и напишите его.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990099"/>
                </a:solidFill>
                <a:cs typeface="Times New Roman" pitchFamily="18" charset="0"/>
              </a:rPr>
              <a:t>Напишите название текста.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990099"/>
                </a:solidFill>
                <a:cs typeface="Times New Roman" pitchFamily="18" charset="0"/>
              </a:rPr>
              <a:t>Проверьте правильность  его оформления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_____________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Летом _______  ________ отдыхает у  бабушки. Её зовут ______  _______. Они живут в поселке _________ на берегу озера ________. Дом охраняет собака _________. 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indent="450850"/>
            <a:endParaRPr lang="ru-RU" sz="2000" b="1" i="1" dirty="0" smtClean="0">
              <a:solidFill>
                <a:srgbClr val="990099"/>
              </a:solidFill>
              <a:cs typeface="Times New Roman" pitchFamily="18" charset="0"/>
            </a:endParaRPr>
          </a:p>
          <a:p>
            <a:pPr indent="450850"/>
            <a:r>
              <a:rPr lang="ru-RU" sz="2000" b="1" i="1" u="sng" dirty="0" smtClean="0">
                <a:solidFill>
                  <a:srgbClr val="990099"/>
                </a:solidFill>
                <a:cs typeface="Times New Roman" pitchFamily="18" charset="0"/>
              </a:rPr>
              <a:t>Слова для справок:  </a:t>
            </a:r>
            <a:r>
              <a:rPr lang="ru-RU" sz="2400" b="1" i="1" dirty="0" smtClean="0">
                <a:solidFill>
                  <a:srgbClr val="FF6600"/>
                </a:solidFill>
                <a:cs typeface="Times New Roman" pitchFamily="18" charset="0"/>
              </a:rPr>
              <a:t>Петров, Никита, Мария Ивановна, Горки, Дружок, Белое, Лайка, Нина, Лесное, Гришина, Иван Васильевич.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80" y="214290"/>
            <a:ext cx="5792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ru-RU" sz="3200" b="1" i="1" dirty="0" smtClean="0">
                <a:latin typeface="Arial" pitchFamily="34" charset="0"/>
                <a:ea typeface="Times New Roman" pitchFamily="18" charset="0"/>
              </a:rPr>
              <a:t>Диагностические  задания</a:t>
            </a:r>
          </a:p>
        </p:txBody>
      </p:sp>
      <p:pic>
        <p:nvPicPr>
          <p:cNvPr id="4" name="Рисунок 3" descr="48px-Face-smi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829296"/>
            <a:ext cx="1028704" cy="102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928662" y="1089193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142852"/>
            <a:ext cx="8715436" cy="6370975"/>
          </a:xfrm>
          <a:prstGeom prst="rect">
            <a:avLst/>
          </a:prstGeom>
          <a:solidFill>
            <a:srgbClr val="8FE991"/>
          </a:solidFill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990099"/>
              </a:solidFill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990099"/>
                </a:solidFill>
                <a:cs typeface="Times New Roman" pitchFamily="18" charset="0"/>
              </a:rPr>
              <a:t>Составьте предложение и напишите имя собственное, используя слова для справок</a:t>
            </a:r>
            <a:endParaRPr lang="ru-RU" sz="28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endParaRPr lang="ru-RU" sz="36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Собаки  …………  и  …………  летали   в космос .</a:t>
            </a:r>
          </a:p>
          <a:p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На    берегу   реки   </a:t>
            </a:r>
            <a:r>
              <a:rPr lang="ru-RU" sz="3600" b="1" i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Сетунь</a:t>
            </a:r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 стоит </a:t>
            </a:r>
          </a:p>
          <a:p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село …………… </a:t>
            </a:r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rgbClr val="990099"/>
              </a:solidFill>
              <a:cs typeface="Times New Roman" pitchFamily="18" charset="0"/>
            </a:endParaRPr>
          </a:p>
          <a:p>
            <a:r>
              <a:rPr lang="ru-RU" sz="2000" b="1" i="1" u="sng" dirty="0" smtClean="0">
                <a:solidFill>
                  <a:srgbClr val="990099"/>
                </a:solidFill>
                <a:cs typeface="Times New Roman" pitchFamily="18" charset="0"/>
              </a:rPr>
              <a:t>Слова для справок:    </a:t>
            </a:r>
          </a:p>
          <a:p>
            <a:r>
              <a:rPr lang="ru-RU" sz="2400" b="1" i="1" dirty="0" smtClean="0">
                <a:solidFill>
                  <a:srgbClr val="FF6600"/>
                </a:solidFill>
                <a:cs typeface="Times New Roman" pitchFamily="18" charset="0"/>
              </a:rPr>
              <a:t>Белка, стрелка, Светлое, Стрелка, Круглое, белка, Дружок, светлое, круглое. </a:t>
            </a:r>
          </a:p>
          <a:p>
            <a:endParaRPr lang="ru-RU" sz="2400" b="1" i="1" dirty="0" smtClean="0">
              <a:solidFill>
                <a:srgbClr val="FF66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062" y="86675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33462" y="101915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14290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latin typeface="Arial" pitchFamily="34" charset="0"/>
                <a:ea typeface="Times New Roman" pitchFamily="18" charset="0"/>
              </a:rPr>
              <a:t>Диагностические  задания</a:t>
            </a:r>
          </a:p>
          <a:p>
            <a:endParaRPr lang="ru-RU" sz="2000" b="1" i="1" dirty="0" smtClean="0">
              <a:solidFill>
                <a:srgbClr val="990099"/>
              </a:solidFill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990099"/>
                </a:solidFill>
                <a:cs typeface="Times New Roman" pitchFamily="18" charset="0"/>
              </a:rPr>
              <a:t>Напишите имена собственные, которые можно образовать от слова «василёк»:</a:t>
            </a:r>
          </a:p>
          <a:p>
            <a:endParaRPr lang="ru-RU" sz="28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Имя – ……………………………………….</a:t>
            </a:r>
          </a:p>
          <a:p>
            <a:endParaRPr lang="ru-RU" sz="32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Фамилия – ………………………………....</a:t>
            </a:r>
          </a:p>
          <a:p>
            <a:endParaRPr lang="ru-RU" sz="32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Название города – ………………………..</a:t>
            </a:r>
          </a:p>
          <a:p>
            <a:endParaRPr lang="ru-RU" sz="32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Кличка животного – ………………………</a:t>
            </a:r>
          </a:p>
        </p:txBody>
      </p:sp>
      <p:pic>
        <p:nvPicPr>
          <p:cNvPr id="8" name="Рисунок 7" descr="48px-Face-smi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5572140"/>
            <a:ext cx="1028704" cy="102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857232"/>
            <a:ext cx="8715404" cy="4401205"/>
          </a:xfrm>
          <a:prstGeom prst="rect">
            <a:avLst/>
          </a:prstGeom>
          <a:solidFill>
            <a:srgbClr val="C3F3C4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990099"/>
                </a:solidFill>
                <a:cs typeface="Times New Roman" pitchFamily="18" charset="0"/>
              </a:rPr>
              <a:t>Напишите имена собственные, которые начинаются на букву «М»:</a:t>
            </a:r>
          </a:p>
          <a:p>
            <a:endParaRPr lang="ru-RU" sz="3200" b="1" i="1" dirty="0" smtClean="0">
              <a:solidFill>
                <a:srgbClr val="990099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990099"/>
                </a:solidFill>
                <a:cs typeface="Times New Roman" pitchFamily="18" charset="0"/>
              </a:rPr>
              <a:t>Имя – </a:t>
            </a:r>
            <a:r>
              <a:rPr lang="ru-RU" sz="44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М</a:t>
            </a:r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………………………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990099"/>
                </a:solidFill>
                <a:cs typeface="Times New Roman" pitchFamily="18" charset="0"/>
              </a:rPr>
              <a:t>Фамилия – </a:t>
            </a:r>
            <a:r>
              <a:rPr lang="ru-RU" sz="44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М</a:t>
            </a:r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…………………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990099"/>
                </a:solidFill>
                <a:cs typeface="Times New Roman" pitchFamily="18" charset="0"/>
              </a:rPr>
              <a:t>Название города – </a:t>
            </a:r>
            <a:r>
              <a:rPr lang="ru-RU" sz="44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М</a:t>
            </a:r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………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990099"/>
                </a:solidFill>
                <a:cs typeface="Times New Roman" pitchFamily="18" charset="0"/>
              </a:rPr>
              <a:t>Кличка животного – </a:t>
            </a:r>
            <a:r>
              <a:rPr lang="ru-RU" sz="44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М</a:t>
            </a:r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8"/>
            <a:ext cx="8786874" cy="5447645"/>
          </a:xfrm>
          <a:prstGeom prst="rect">
            <a:avLst/>
          </a:prstGeom>
          <a:solidFill>
            <a:srgbClr val="C3F3C4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latin typeface="Arial" pitchFamily="34" charset="0"/>
                <a:ea typeface="Times New Roman" pitchFamily="18" charset="0"/>
              </a:rPr>
              <a:t>Диагностические  задания</a:t>
            </a:r>
          </a:p>
          <a:p>
            <a:pPr lvl="0"/>
            <a:r>
              <a:rPr lang="ru-RU" sz="2800" b="1" i="1" dirty="0" smtClean="0">
                <a:solidFill>
                  <a:srgbClr val="990099"/>
                </a:solidFill>
                <a:cs typeface="Times New Roman" pitchFamily="18" charset="0"/>
              </a:rPr>
              <a:t>    Прочитайте текст и подчеркните имена собственные.</a:t>
            </a:r>
          </a:p>
          <a:p>
            <a:pPr lvl="0"/>
            <a:r>
              <a:rPr lang="ru-RU" sz="2800" b="1" i="1" dirty="0" smtClean="0">
                <a:solidFill>
                  <a:srgbClr val="990099"/>
                </a:solidFill>
                <a:cs typeface="Times New Roman" pitchFamily="18" charset="0"/>
              </a:rPr>
              <a:t>   Исправьте ошибки в тексте и напишите.</a:t>
            </a:r>
          </a:p>
          <a:p>
            <a:pPr lvl="0"/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 </a:t>
            </a:r>
          </a:p>
          <a:p>
            <a:pPr lvl="0" algn="just"/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   </a:t>
            </a:r>
            <a:r>
              <a:rPr lang="ru-RU" sz="40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Миша Комаров прочитал книжку «Каникулы в </a:t>
            </a:r>
            <a:r>
              <a:rPr lang="ru-RU" sz="4000" b="1" i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простоквашино</a:t>
            </a:r>
            <a:r>
              <a:rPr lang="ru-RU" sz="40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». Ему понравились дядя Фёдор и кот </a:t>
            </a:r>
            <a:r>
              <a:rPr lang="ru-RU" sz="4000" b="1" i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матроскин</a:t>
            </a:r>
            <a:r>
              <a:rPr lang="ru-RU" sz="40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32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5" name="Рисунок 4" descr="48px-Face-smi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5572140"/>
            <a:ext cx="1028704" cy="102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1214422"/>
            <a:ext cx="8858312" cy="5386090"/>
          </a:xfrm>
          <a:prstGeom prst="rect">
            <a:avLst/>
          </a:prstGeom>
          <a:solidFill>
            <a:srgbClr val="8FE99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00FF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FF"/>
                </a:solidFill>
              </a:rPr>
              <a:t>• </a:t>
            </a:r>
            <a:r>
              <a:rPr lang="ru-RU" sz="2800" b="1" i="1" dirty="0" smtClean="0">
                <a:solidFill>
                  <a:srgbClr val="006600"/>
                </a:solidFill>
                <a:cs typeface="Times New Roman" pitchFamily="18" charset="0"/>
              </a:rPr>
              <a:t>использовать вежливое обращение;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00FF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FF"/>
                </a:solidFill>
              </a:rPr>
              <a:t>• </a:t>
            </a:r>
            <a:r>
              <a:rPr lang="ru-RU" sz="2800" b="1" i="1" dirty="0" smtClean="0">
                <a:cs typeface="Times New Roman" pitchFamily="18" charset="0"/>
              </a:rPr>
              <a:t>написать название мероприятия (День рождения, дискотека, концерт), которое будет проводиться;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00FF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FF"/>
                </a:solidFill>
              </a:rPr>
              <a:t>• </a:t>
            </a:r>
            <a:r>
              <a:rPr lang="ru-RU" sz="2800" b="1" i="1" dirty="0" smtClean="0">
                <a:solidFill>
                  <a:srgbClr val="5A311A"/>
                </a:solidFill>
                <a:cs typeface="Times New Roman" pitchFamily="18" charset="0"/>
              </a:rPr>
              <a:t>указать день и время проведения мероприятия;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00FF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FF"/>
                </a:solidFill>
              </a:rPr>
              <a:t>• </a:t>
            </a:r>
            <a:r>
              <a:rPr lang="ru-RU" sz="2800" b="1" i="1" dirty="0" smtClean="0">
                <a:solidFill>
                  <a:srgbClr val="17375E"/>
                </a:solidFill>
                <a:cs typeface="Times New Roman" pitchFamily="18" charset="0"/>
              </a:rPr>
              <a:t>написать место проведения (адрес);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00FF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FF"/>
                </a:solidFill>
              </a:rPr>
              <a:t>• </a:t>
            </a:r>
            <a:r>
              <a:rPr lang="ru-RU" sz="2800" b="1" i="1" dirty="0" smtClean="0">
                <a:solidFill>
                  <a:srgbClr val="0000FF"/>
                </a:solidFill>
              </a:rPr>
              <a:t>написат</a:t>
            </a:r>
            <a:r>
              <a:rPr lang="ru-RU" sz="2400" b="1" i="1" dirty="0" smtClean="0">
                <a:solidFill>
                  <a:srgbClr val="0000FF"/>
                </a:solidFill>
              </a:rPr>
              <a:t>ь имя   приглашающего.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21429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Алгоритм оформления приглашения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Чтобы оформить приглашение, надо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:</a:t>
            </a:r>
            <a:endParaRPr lang="ru-RU" sz="9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5" descr="16077367_3f6ab2b21e7d1c0b4faa61bec6dce2e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0"/>
            <a:ext cx="9429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0" descr="0_1bb9d_512890e0_X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470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 flipH="1">
            <a:off x="2500313" y="1428750"/>
            <a:ext cx="424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ПРИГЛАШЕНИЕ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2071688"/>
            <a:ext cx="4357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891779"/>
                </a:solidFill>
                <a:latin typeface="Comic Sans MS" pitchFamily="66" charset="0"/>
              </a:rPr>
              <a:t>Дорогая мамочка!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1625" y="2786063"/>
            <a:ext cx="6500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      </a:t>
            </a: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Приглашаю тебя на концерт.</a:t>
            </a:r>
          </a:p>
          <a:p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  </a:t>
            </a:r>
            <a:endParaRPr lang="ru-RU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4563" y="3500438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Приходи 7 марта в 12 часов</a:t>
            </a:r>
            <a:endParaRPr lang="en-US" sz="28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4071938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в школу.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0563" y="4500563"/>
            <a:ext cx="12842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Ваня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2" name="Рисунок 11" descr="8966143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143512"/>
            <a:ext cx="1357322" cy="5429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928802"/>
            <a:ext cx="8715436" cy="4500594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3300"/>
                </a:solidFill>
                <a:cs typeface="Times New Roman" pitchFamily="18" charset="0"/>
              </a:rPr>
              <a:t>Помогите Винтику написать приглашение другу на День рождения, используя образец: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00FF"/>
                </a:solidFill>
              </a:rPr>
              <a:t>Дорогой</a:t>
            </a:r>
            <a:r>
              <a:rPr lang="ru-RU" sz="28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___________________</a:t>
            </a:r>
            <a:r>
              <a:rPr lang="ru-RU" sz="2800" b="1" i="1" dirty="0" smtClean="0">
                <a:solidFill>
                  <a:srgbClr val="0000FF"/>
                </a:solidFill>
              </a:rPr>
              <a:t>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i="1" dirty="0" smtClean="0">
              <a:solidFill>
                <a:srgbClr val="0000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00FF"/>
                </a:solidFill>
              </a:rPr>
              <a:t>Приглашаю тебя на</a:t>
            </a:r>
            <a:r>
              <a:rPr lang="ru-RU" sz="28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______________________ </a:t>
            </a:r>
            <a:endParaRPr lang="en-US" sz="2400" b="1" i="1" dirty="0" smtClean="0">
              <a:solidFill>
                <a:srgbClr val="0000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i="1" dirty="0" smtClean="0">
              <a:solidFill>
                <a:srgbClr val="0000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00FF"/>
                </a:solidFill>
              </a:rPr>
              <a:t>завтра в</a:t>
            </a:r>
            <a:r>
              <a:rPr lang="ru-RU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__________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smtClean="0">
                <a:solidFill>
                  <a:srgbClr val="0000FF"/>
                </a:solidFill>
              </a:rPr>
              <a:t>часов, </a:t>
            </a:r>
            <a:r>
              <a:rPr lang="en-US" sz="3200" b="1" i="1" dirty="0" smtClean="0">
                <a:solidFill>
                  <a:srgbClr val="0000FF"/>
                </a:solidFill>
              </a:rPr>
              <a:t>       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pPr eaLnBrk="0" hangingPunct="0"/>
            <a:endParaRPr lang="ru-RU" sz="3200" b="1" i="1" dirty="0" smtClean="0">
              <a:solidFill>
                <a:srgbClr val="0000FF"/>
              </a:solidFill>
            </a:endParaRPr>
          </a:p>
          <a:p>
            <a:pPr algn="r" eaLnBrk="0" hangingPunct="0"/>
            <a:r>
              <a:rPr lang="ru-RU" sz="3200" b="1" i="1" dirty="0" smtClean="0">
                <a:solidFill>
                  <a:srgbClr val="0000FF"/>
                </a:solidFill>
              </a:rPr>
              <a:t>улица </a:t>
            </a:r>
            <a:r>
              <a:rPr lang="ru-RU" sz="2800" b="1" i="1" dirty="0" smtClean="0">
                <a:solidFill>
                  <a:srgbClr val="0000FF"/>
                </a:solidFill>
              </a:rPr>
              <a:t>_________________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smtClean="0">
                <a:solidFill>
                  <a:srgbClr val="0000FF"/>
                </a:solidFill>
              </a:rPr>
              <a:t>, </a:t>
            </a:r>
            <a:r>
              <a:rPr lang="en-US" sz="3200" b="1" i="1" dirty="0" smtClean="0">
                <a:solidFill>
                  <a:srgbClr val="0000FF"/>
                </a:solidFill>
              </a:rPr>
              <a:t>      </a:t>
            </a:r>
            <a:r>
              <a:rPr lang="ru-RU" sz="3600" b="1" i="1" dirty="0" smtClean="0">
                <a:solidFill>
                  <a:srgbClr val="0000FF"/>
                </a:solidFill>
              </a:rPr>
              <a:t>дом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</a:rPr>
              <a:t>______</a:t>
            </a:r>
            <a:r>
              <a:rPr lang="ru-RU" sz="3200" b="1" i="1" dirty="0" smtClean="0">
                <a:solidFill>
                  <a:srgbClr val="0000FF"/>
                </a:solidFill>
              </a:rPr>
              <a:t>.</a:t>
            </a:r>
            <a:r>
              <a:rPr lang="ru-RU" sz="2800" b="1" i="1" dirty="0" smtClean="0">
                <a:solidFill>
                  <a:srgbClr val="0000FF"/>
                </a:solidFill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</a:rPr>
              <a:t>______</a:t>
            </a:r>
            <a:r>
              <a:rPr lang="ru-RU" sz="2800" b="1" i="1" dirty="0" smtClean="0">
                <a:solidFill>
                  <a:srgbClr val="0000FF"/>
                </a:solidFill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i="1" dirty="0" smtClean="0">
              <a:solidFill>
                <a:srgbClr val="0000FF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i="1" dirty="0" smtClean="0">
              <a:solidFill>
                <a:srgbClr val="0000FF"/>
              </a:solidFill>
            </a:endParaRPr>
          </a:p>
        </p:txBody>
      </p:sp>
      <p:pic>
        <p:nvPicPr>
          <p:cNvPr id="18" name="Рисунок 17" descr="0_4de94_53cca535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71678"/>
            <a:ext cx="1000132" cy="973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Информативный вариант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57158" y="214290"/>
            <a:ext cx="75009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3300"/>
                </a:solidFill>
                <a:cs typeface="Times New Roman" pitchFamily="18" charset="0"/>
              </a:rPr>
              <a:t>Винтик из Цветочного города написал приглашение Незнайке и другим малышам: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7290" y="1500174"/>
            <a:ext cx="6643687" cy="36433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714500" y="1571625"/>
            <a:ext cx="62150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i="1" dirty="0">
                <a:solidFill>
                  <a:srgbClr val="0000FF"/>
                </a:solidFill>
                <a:cs typeface="Times New Roman" pitchFamily="18" charset="0"/>
              </a:rPr>
              <a:t>Дорогой друг! </a:t>
            </a:r>
          </a:p>
          <a:p>
            <a:pPr algn="just" eaLnBrk="0" hangingPunct="0"/>
            <a:endParaRPr lang="ru-RU" sz="3600" b="1" i="1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sz="3600" b="1" i="1" dirty="0">
                <a:solidFill>
                  <a:srgbClr val="0000FF"/>
                </a:solidFill>
                <a:cs typeface="Times New Roman" pitchFamily="18" charset="0"/>
              </a:rPr>
              <a:t>Приходи ко мне домой на день рождения. </a:t>
            </a:r>
          </a:p>
          <a:p>
            <a:pPr algn="r" eaLnBrk="0" hangingPunct="0"/>
            <a:endParaRPr lang="ru-RU" sz="3600" b="1" i="1" dirty="0">
              <a:solidFill>
                <a:srgbClr val="0000FF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3600" b="1" i="1" dirty="0">
                <a:solidFill>
                  <a:srgbClr val="0000FF"/>
                </a:solidFill>
                <a:cs typeface="Times New Roman" pitchFamily="18" charset="0"/>
              </a:rPr>
              <a:t>Твой сосед.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Nezna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6"/>
            <a:ext cx="198237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3099" y="214290"/>
            <a:ext cx="143755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143108" y="5286388"/>
            <a:ext cx="65008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3300"/>
                </a:solidFill>
                <a:cs typeface="Times New Roman" pitchFamily="18" charset="0"/>
              </a:rPr>
              <a:t>Он разложил «Приглашения» в почтовые </a:t>
            </a:r>
            <a:r>
              <a:rPr lang="ru-RU" sz="2800" b="1" i="1" dirty="0" smtClean="0">
                <a:solidFill>
                  <a:srgbClr val="003300"/>
                </a:solidFill>
                <a:cs typeface="Times New Roman" pitchFamily="18" charset="0"/>
              </a:rPr>
              <a:t>ящики, но друзья не поняли Винтика.</a:t>
            </a:r>
            <a:endParaRPr lang="ru-RU" sz="28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2071678"/>
            <a:ext cx="8644030" cy="4143404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50" y="2071678"/>
            <a:ext cx="8644030" cy="4143404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26" y="785794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  <a:cs typeface="Times New Roman" pitchFamily="18" charset="0"/>
              </a:rPr>
              <a:t>Исправьте ошибки в «Приглашении», используя приобретённые знания и умения темы «Имя собственное»: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643182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Моему другу с соседней улицы.</a:t>
            </a:r>
          </a:p>
          <a:p>
            <a:r>
              <a:rPr lang="ru-RU" sz="3600" b="1" i="1" dirty="0" smtClean="0">
                <a:solidFill>
                  <a:srgbClr val="0000FF"/>
                </a:solidFill>
              </a:rPr>
              <a:t>Дорогой друг! Приходи ко мне домой на день рождения. Твой сосед.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8572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Импровизационный вариант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643182"/>
            <a:ext cx="7929618" cy="4000528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79624" y="-945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42918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cs typeface="Times New Roman" pitchFamily="18" charset="0"/>
              </a:rPr>
              <a:t>Напишите такое приглашение одному из малышей на День рождения к Винтику, которое вы хотели бы получить сами.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8572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Эвристический вариант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4000504"/>
            <a:ext cx="8286808" cy="18573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8286808" cy="19288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714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самоанализ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cs typeface="Times New Roman" pitchFamily="18" charset="0"/>
              </a:rPr>
              <a:t>Закончите предложения: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1. Мне важно правильно писать имя собственное, потому что…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4157497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2. Чтобы написать приглашение без ошибок, нужно…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785926"/>
            <a:ext cx="7929618" cy="4000528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1428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000108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cs typeface="Times New Roman" pitchFamily="18" charset="0"/>
              </a:rPr>
              <a:t>Закончите предложение: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000240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</a:rPr>
              <a:t>Я …………….. </a:t>
            </a:r>
            <a:r>
              <a:rPr lang="ru-RU" sz="4000" i="1" dirty="0" smtClean="0">
                <a:solidFill>
                  <a:srgbClr val="3333FF"/>
                </a:solidFill>
              </a:rPr>
              <a:t>(очень, не очень) </a:t>
            </a:r>
            <a:r>
              <a:rPr lang="ru-RU" sz="4000" b="1" i="1" dirty="0" smtClean="0">
                <a:solidFill>
                  <a:srgbClr val="0000FF"/>
                </a:solidFill>
              </a:rPr>
              <a:t>доволен приглашением на День рождения, которое сделал ……………… </a:t>
            </a:r>
            <a:r>
              <a:rPr lang="ru-RU" sz="4000" i="1" dirty="0" smtClean="0">
                <a:solidFill>
                  <a:srgbClr val="3333FF"/>
                </a:solidFill>
              </a:rPr>
              <a:t>(сам, с помощью одноклассников, учителя)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25" y="2571750"/>
            <a:ext cx="2857500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i="1" dirty="0">
                <a:solidFill>
                  <a:srgbClr val="006600"/>
                </a:solidFill>
              </a:rPr>
              <a:t>Язык</a:t>
            </a:r>
          </a:p>
        </p:txBody>
      </p:sp>
      <p:pic>
        <p:nvPicPr>
          <p:cNvPr id="16386" name="Рисунок 2" descr="6278faa813c27e10a0b4561e08d00ad5_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60775">
            <a:off x="469933" y="1455885"/>
            <a:ext cx="2305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ло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13" y="3357563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86190"/>
            <a:ext cx="2054225" cy="153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развед 1003637-i_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38" y="357188"/>
            <a:ext cx="2286000" cy="1760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яз жестов stock-photo-a-series-gestures-of-hands-a-part-182324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4286256"/>
            <a:ext cx="1871666" cy="1954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214282" y="571480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3300"/>
                </a:solidFill>
                <a:cs typeface="Times New Roman" pitchFamily="18" charset="0"/>
              </a:rPr>
              <a:t>Назовите значения слова: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14285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Слово называет предмет</a:t>
            </a:r>
            <a:endParaRPr lang="ru-RU" sz="2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3786190"/>
            <a:ext cx="1443043" cy="3006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sm_screw_1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786190"/>
            <a:ext cx="1243009" cy="117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42844" y="0"/>
            <a:ext cx="878681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3300"/>
                </a:solidFill>
                <a:cs typeface="Times New Roman" pitchFamily="18" charset="0"/>
              </a:rPr>
              <a:t>Прочитайте предложения и назовите значение выделенных слов:</a:t>
            </a:r>
          </a:p>
          <a:p>
            <a:pPr algn="just"/>
            <a:r>
              <a:rPr lang="ru-RU" sz="4400" b="1" i="1" dirty="0">
                <a:solidFill>
                  <a:srgbClr val="003300"/>
                </a:solidFill>
                <a:cs typeface="Times New Roman" pitchFamily="18" charset="0"/>
              </a:rPr>
              <a:t>        </a:t>
            </a:r>
            <a:r>
              <a:rPr lang="ru-RU" sz="4400" b="1" i="1" dirty="0" smtClean="0">
                <a:solidFill>
                  <a:schemeClr val="hlink"/>
                </a:solidFill>
                <a:cs typeface="Times New Roman" pitchFamily="18" charset="0"/>
              </a:rPr>
              <a:t>Из 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большой</a:t>
            </a:r>
            <a:r>
              <a:rPr lang="ru-RU" sz="44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коробки папа достал </a:t>
            </a:r>
            <a:r>
              <a:rPr lang="ru-RU" sz="4400" b="1" i="1" dirty="0">
                <a:solidFill>
                  <a:srgbClr val="FF00FF"/>
                </a:solidFill>
                <a:cs typeface="Times New Roman" pitchFamily="18" charset="0"/>
              </a:rPr>
              <a:t>винтик.</a:t>
            </a:r>
            <a:r>
              <a:rPr lang="ru-RU" sz="44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Сегодня</a:t>
            </a:r>
            <a:r>
              <a:rPr lang="ru-RU" sz="44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FF00FF"/>
                </a:solidFill>
                <a:cs typeface="Times New Roman" pitchFamily="18" charset="0"/>
              </a:rPr>
              <a:t>Винтик</a:t>
            </a:r>
            <a:r>
              <a:rPr lang="ru-RU" sz="44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приглашает малышей на свой    День    рождения.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4714875"/>
            <a:ext cx="8858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FF3300"/>
                </a:solidFill>
                <a:cs typeface="Times New Roman" pitchFamily="18" charset="0"/>
              </a:rPr>
              <a:t>в</a:t>
            </a:r>
            <a:r>
              <a:rPr lang="ru-RU" sz="4000" b="1" i="1" dirty="0">
                <a:solidFill>
                  <a:srgbClr val="990099"/>
                </a:solidFill>
                <a:cs typeface="Times New Roman" pitchFamily="18" charset="0"/>
              </a:rPr>
              <a:t>интик</a:t>
            </a:r>
            <a:r>
              <a:rPr lang="ru-RU" sz="3200" b="1" i="1" dirty="0">
                <a:solidFill>
                  <a:srgbClr val="604A7B"/>
                </a:solidFill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990099"/>
                </a:solidFill>
                <a:cs typeface="Times New Roman" pitchFamily="18" charset="0"/>
              </a:rPr>
              <a:t>– крепёжная деталь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542925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3300"/>
                </a:solidFill>
                <a:cs typeface="Times New Roman" pitchFamily="18" charset="0"/>
              </a:rPr>
              <a:t>В</a:t>
            </a:r>
            <a:r>
              <a:rPr lang="ru-RU" sz="4000" b="1" i="1" dirty="0">
                <a:solidFill>
                  <a:srgbClr val="990099"/>
                </a:solidFill>
                <a:cs typeface="Times New Roman" pitchFamily="18" charset="0"/>
              </a:rPr>
              <a:t>интик</a:t>
            </a:r>
            <a:r>
              <a:rPr lang="ru-RU" sz="3600" b="1" i="1" dirty="0">
                <a:solidFill>
                  <a:srgbClr val="604A7B"/>
                </a:solidFill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990099"/>
                </a:solidFill>
                <a:cs typeface="Times New Roman" pitchFamily="18" charset="0"/>
              </a:rPr>
              <a:t>– имя литературного героя</a:t>
            </a:r>
            <a:endParaRPr lang="ru-RU" sz="4000" b="1" i="1" dirty="0">
              <a:solidFill>
                <a:srgbClr val="99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50" y="713035"/>
            <a:ext cx="86439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i="1" dirty="0">
                <a:solidFill>
                  <a:srgbClr val="003300"/>
                </a:solidFill>
                <a:cs typeface="Times New Roman" pitchFamily="18" charset="0"/>
              </a:rPr>
              <a:t>Спишите текст, раскрывая скобки:</a:t>
            </a:r>
          </a:p>
          <a:p>
            <a:pPr eaLnBrk="0" hangingPunct="0"/>
            <a:r>
              <a:rPr lang="ru-RU" sz="4400" b="1" i="1" dirty="0">
                <a:solidFill>
                  <a:srgbClr val="003300"/>
                </a:solidFill>
                <a:cs typeface="Times New Roman" pitchFamily="18" charset="0"/>
              </a:rPr>
              <a:t>              </a:t>
            </a:r>
            <a:endParaRPr lang="ru-RU" sz="4400" b="1" i="1" dirty="0" smtClean="0">
              <a:solidFill>
                <a:srgbClr val="0033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4400" b="1" i="1" dirty="0" smtClean="0">
                <a:solidFill>
                  <a:srgbClr val="003300"/>
                </a:solidFill>
                <a:cs typeface="Times New Roman" pitchFamily="18" charset="0"/>
              </a:rPr>
              <a:t>              </a:t>
            </a:r>
            <a:r>
              <a:rPr lang="ru-RU" sz="4400" b="1" i="1" dirty="0" smtClean="0">
                <a:solidFill>
                  <a:schemeClr val="hlink"/>
                </a:solidFill>
                <a:cs typeface="Times New Roman" pitchFamily="18" charset="0"/>
              </a:rPr>
              <a:t>Мою 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собаку зовут </a:t>
            </a:r>
          </a:p>
          <a:p>
            <a:pPr eaLnBrk="0" hangingPunct="0"/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            </a:t>
            </a:r>
            <a:r>
              <a:rPr lang="ru-RU" sz="4400" b="1" i="1" dirty="0" err="1">
                <a:solidFill>
                  <a:schemeClr val="hlink"/>
                </a:solidFill>
                <a:cs typeface="Times New Roman" pitchFamily="18" charset="0"/>
              </a:rPr>
              <a:t>арик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. Малыш несёт воздушный             </a:t>
            </a:r>
            <a:r>
              <a:rPr lang="ru-RU" sz="4400" b="1" i="1" dirty="0" err="1">
                <a:solidFill>
                  <a:schemeClr val="hlink"/>
                </a:solidFill>
                <a:cs typeface="Times New Roman" pitchFamily="18" charset="0"/>
              </a:rPr>
              <a:t>арик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58" y="2516683"/>
            <a:ext cx="2087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(Ш, </a:t>
            </a:r>
            <a:r>
              <a:rPr lang="ru-RU" sz="4400" b="1" i="1" dirty="0" err="1">
                <a:solidFill>
                  <a:schemeClr val="hlink"/>
                </a:solidFill>
                <a:cs typeface="Times New Roman" pitchFamily="18" charset="0"/>
              </a:rPr>
              <a:t>ш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57620" y="3159625"/>
            <a:ext cx="2071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(Ш, </a:t>
            </a:r>
            <a:r>
              <a:rPr lang="ru-RU" sz="4400" b="1" i="1" dirty="0" err="1">
                <a:solidFill>
                  <a:schemeClr val="hlink"/>
                </a:solidFill>
                <a:cs typeface="Times New Roman" pitchFamily="18" charset="0"/>
              </a:rPr>
              <a:t>ш</a:t>
            </a:r>
            <a:r>
              <a:rPr lang="ru-RU" sz="4400" b="1" i="1" dirty="0">
                <a:solidFill>
                  <a:schemeClr val="hlink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720" y="2500306"/>
            <a:ext cx="7377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FF00FF"/>
                </a:solidFill>
                <a:cs typeface="Times New Roman" pitchFamily="18" charset="0"/>
              </a:rPr>
              <a:t>Ш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28" y="3159625"/>
            <a:ext cx="686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 err="1">
                <a:solidFill>
                  <a:srgbClr val="FF00FF"/>
                </a:solidFill>
                <a:cs typeface="Times New Roman" pitchFamily="18" charset="0"/>
              </a:rPr>
              <a:t>ш</a:t>
            </a:r>
            <a:endParaRPr lang="ru-RU" sz="4400" b="1" i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9" name="Рисунок 8" descr="6694fb66e6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14130">
            <a:off x="1443038" y="4364038"/>
            <a:ext cx="1949450" cy="215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61110">
            <a:off x="6801710" y="4015636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олилиния 14"/>
          <p:cNvSpPr/>
          <p:nvPr/>
        </p:nvSpPr>
        <p:spPr>
          <a:xfrm>
            <a:off x="5072063" y="5357813"/>
            <a:ext cx="2184400" cy="733425"/>
          </a:xfrm>
          <a:custGeom>
            <a:avLst/>
            <a:gdLst>
              <a:gd name="connsiteX0" fmla="*/ 2183907 w 2183907"/>
              <a:gd name="connsiteY0" fmla="*/ 356587 h 733888"/>
              <a:gd name="connsiteX1" fmla="*/ 1340528 w 2183907"/>
              <a:gd name="connsiteY1" fmla="*/ 54746 h 733888"/>
              <a:gd name="connsiteX2" fmla="*/ 1038687 w 2183907"/>
              <a:gd name="connsiteY2" fmla="*/ 685061 h 733888"/>
              <a:gd name="connsiteX3" fmla="*/ 0 w 2183907"/>
              <a:gd name="connsiteY3" fmla="*/ 347709 h 733888"/>
              <a:gd name="connsiteX4" fmla="*/ 0 w 2183907"/>
              <a:gd name="connsiteY4" fmla="*/ 347709 h 73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907" h="733888">
                <a:moveTo>
                  <a:pt x="2183907" y="356587"/>
                </a:moveTo>
                <a:cubicBezTo>
                  <a:pt x="1857652" y="178293"/>
                  <a:pt x="1531398" y="0"/>
                  <a:pt x="1340528" y="54746"/>
                </a:cubicBezTo>
                <a:cubicBezTo>
                  <a:pt x="1149658" y="109492"/>
                  <a:pt x="1262108" y="636234"/>
                  <a:pt x="1038687" y="685061"/>
                </a:cubicBezTo>
                <a:cubicBezTo>
                  <a:pt x="815266" y="733888"/>
                  <a:pt x="0" y="347709"/>
                  <a:pt x="0" y="347709"/>
                </a:cubicBezTo>
                <a:lnTo>
                  <a:pt x="0" y="347709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142852"/>
            <a:ext cx="43931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Диагностические задания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14298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ru-RU" sz="3600" b="1" i="1" u="sng" dirty="0" smtClean="0">
                <a:solidFill>
                  <a:srgbClr val="0000FF"/>
                </a:solidFill>
                <a:cs typeface="Times New Roman" pitchFamily="18" charset="0"/>
              </a:rPr>
              <a:t>Роза </a:t>
            </a:r>
            <a:r>
              <a:rPr lang="ru-RU" sz="3600" b="1" i="1" dirty="0" smtClean="0">
                <a:solidFill>
                  <a:srgbClr val="0000FF"/>
                </a:solidFill>
                <a:cs typeface="Times New Roman" pitchFamily="18" charset="0"/>
              </a:rPr>
              <a:t>стоит на остановке. </a:t>
            </a:r>
          </a:p>
          <a:p>
            <a:pPr algn="just" eaLnBrk="0" hangingPunct="0"/>
            <a:r>
              <a:rPr lang="ru-RU" sz="3600" b="1" i="1" u="sng" dirty="0" smtClean="0">
                <a:solidFill>
                  <a:srgbClr val="0000FF"/>
                </a:solidFill>
                <a:cs typeface="Times New Roman" pitchFamily="18" charset="0"/>
              </a:rPr>
              <a:t>Роза</a:t>
            </a:r>
            <a:r>
              <a:rPr lang="ru-RU" sz="3600" b="1" i="1" dirty="0" smtClean="0">
                <a:solidFill>
                  <a:srgbClr val="0000FF"/>
                </a:solidFill>
                <a:cs typeface="Times New Roman" pitchFamily="18" charset="0"/>
              </a:rPr>
              <a:t> стоит в вазе.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3000372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ru-RU" sz="3600" b="1" i="1" dirty="0" smtClean="0">
                <a:solidFill>
                  <a:srgbClr val="0000FF"/>
                </a:solidFill>
                <a:cs typeface="Times New Roman" pitchFamily="18" charset="0"/>
              </a:rPr>
              <a:t>«Роза стоит на остановке» слово «роза» означает ……………. . </a:t>
            </a:r>
          </a:p>
          <a:p>
            <a:pPr lvl="0" algn="just" eaLnBrk="0" hangingPunct="0"/>
            <a:r>
              <a:rPr lang="ru-RU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lvl="0" algn="just" eaLnBrk="0" hangingPunct="0"/>
            <a:r>
              <a:rPr lang="ru-RU" sz="3600" b="1" i="1" dirty="0" smtClean="0">
                <a:solidFill>
                  <a:srgbClr val="0000FF"/>
                </a:solidFill>
                <a:cs typeface="Times New Roman" pitchFamily="18" charset="0"/>
              </a:rPr>
              <a:t>«Роза стоит в вазе» слово «роза» означает …………… 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08" y="321468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8579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2000" b="1" i="1" dirty="0" smtClean="0">
                <a:solidFill>
                  <a:srgbClr val="990099"/>
                </a:solidFill>
                <a:cs typeface="Times New Roman" pitchFamily="18" charset="0"/>
              </a:rPr>
              <a:t>1. Определите значение  подчеркнутого слова в предложении: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264318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ru-RU" sz="2000" b="1" i="1" dirty="0" smtClean="0">
                <a:solidFill>
                  <a:srgbClr val="990099"/>
                </a:solidFill>
                <a:cs typeface="Times New Roman" pitchFamily="18" charset="0"/>
              </a:rPr>
              <a:t>2.  Закончите фразу:</a:t>
            </a:r>
          </a:p>
        </p:txBody>
      </p:sp>
      <p:pic>
        <p:nvPicPr>
          <p:cNvPr id="20" name="Рисунок 19" descr="48px-Face-smi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357826"/>
            <a:ext cx="1028704" cy="102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90099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5143500" y="4643438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CC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3714750" y="928688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1214438" y="3857625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66FF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1214438" y="1643063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7143750" y="3643313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286250" y="2714625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абочка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643813" y="1428750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66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6143625" y="571500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500063" y="28575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Физминутка для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6361 L 0.00521 0.24705 C 0.00521 0.32917 0.20001 0.43095 0.35851 0.43095 L 0.71407 0.43095 " pathEditMode="relative" rAng="0" ptsTypes="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5399E-6 L 0.125 4.25399E-6 C 0.18107 4.25399E-6 0.25 0.17557 0.25 0.31852 L 0.25 0.63728 " pathEditMode="relative" rAng="0" ptsTypes="FfFF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6253E-6 C 0.02604 0.01018 0.05521 0.00301 0.0816 0.00393 C 0.11562 0.00509 0.18351 0.00648 0.18351 0.00648 C 0.19132 0.00949 0.18177 0.00602 0.19913 0.00902 C 0.20399 0.00995 0.20903 0.01226 0.21371 0.01411 C 0.21597 0.01758 0.21823 0.01781 0.22135 0.01943 C 0.22448 0.02336 0.2276 0.02776 0.23108 0.031 C 0.23212 0.03609 0.23299 0.03956 0.23507 0.04395 C 0.23941 0.06986 0.24167 0.11127 0.22917 0.13717 C 0.22726 0.14504 0.21684 0.15984 0.21163 0.16424 C 0.20694 0.17372 0.19931 0.18367 0.19236 0.19015 C 0.16858 0.23525 0.14045 0.21906 0.09618 0.21999 C 0.06944 0.2304 -0.03455 0.23942 -0.08247 0.20426 C -0.09167 0.19755 -0.09809 0.18714 -0.10677 0.17974 C -0.11042 0.1721 -0.11823 0.16771 -0.12326 0.16169 C -0.13229 0.15082 -0.1408 0.13926 -0.15035 0.12931 C -0.15313 0.1263 -0.15417 0.12306 -0.15729 0.12029 C -0.1599 0.11497 -0.16962 0.10178 -0.17379 0.09831 C -0.17604 0.09369 -0.18021 0.09045 -0.18351 0.08675 C -0.18733 0.08258 -0.18351 0.08536 -0.18733 0.08027 C -0.19462 0.07055 -0.20208 0.06107 -0.20972 0.05182 C -0.21354 0.04696 -0.21823 0.04164 -0.22135 0.03609 C -0.22292 0.03308 -0.22465 0.03007 -0.22622 0.02707 C -0.22691 0.02568 -0.22813 0.02313 -0.22813 0.02313 C -0.22986 0.0155 -0.23351 0.00278 -0.23681 -0.00393 C -0.2375 -0.00833 -0.23785 -0.01272 -0.23872 -0.01689 C -0.23924 -0.01943 -0.2408 -0.02452 -0.2408 -0.02452 C -0.24045 -0.05598 -0.24028 -0.08767 -0.23976 -0.11913 C -0.23958 -0.12561 -0.23993 -0.14642 -0.23785 -0.15776 C -0.23681 -0.16308 -0.23385 -0.17349 -0.23385 -0.17349 C -0.23281 -0.18228 -0.23108 -0.19246 -0.22813 -0.20055 C -0.22448 -0.21096 -0.22778 -0.19593 -0.22413 -0.21212 C -0.21979 -0.23201 -0.21215 -0.25954 -0.19896 -0.2718 C -0.19826 -0.27296 -0.19792 -0.27458 -0.19705 -0.2755 C -0.19618 -0.27666 -0.19479 -0.27689 -0.1941 -0.27805 C -0.19254 -0.28036 -0.19201 -0.2836 -0.19028 -0.28591 C -0.18438 -0.29378 -0.17934 -0.30233 -0.17274 -0.30927 C -0.16823 -0.31413 -0.16597 -0.32061 -0.16111 -0.32477 C -0.15642 -0.33426 -0.15017 -0.34073 -0.14358 -0.34791 C -0.1401 -0.35161 -0.13872 -0.35646 -0.1349 -0.3597 C -0.13299 -0.36363 -0.12708 -0.36872 -0.12708 -0.36872 C -0.12517 -0.37266 -0.11927 -0.37775 -0.11927 -0.37775 C -0.1151 -0.38607 -0.1059 -0.39579 -0.1 -0.40227 C -0.09653 -0.40597 -0.09323 -0.41244 -0.09028 -0.41661 C -0.08594 -0.42239 -0.08038 -0.42748 -0.07656 -0.43349 C -0.07361 -0.43789 -0.07188 -0.44252 -0.06979 -0.4476 C -0.06806 -0.45177 -0.06528 -0.45478 -0.06406 -0.45917 C -0.06337 -0.46171 -0.06319 -0.46472 -0.06215 -0.46704 C -0.06094 -0.46981 -0.05816 -0.4749 -0.05816 -0.4749 C -0.05573 -0.48531 -0.05799 -0.47444 -0.05625 -0.49803 C -0.05573 -0.50382 -0.0533 -0.51052 -0.0533 -0.51608 " pathEditMode="relative" ptsTypes="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0508 C 0.08334 -0.04858 0.17969 -0.10202 0.11997 -0.18645 C 0.06025 -0.27088 -0.26371 -0.58062 -0.37118 -0.50197 C -0.47864 -0.42332 -0.51614 0.14712 -0.52465 0.28591 C -0.53316 0.4247 -0.44045 0.32338 -0.42274 0.33102 " pathEditMode="relative" rAng="0" ptsTypes="aaaaA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5043 C 0.02396 -0.05228 0.02656 -0.0532 0.02986 -0.05806 C 0.03125 -0.06431 0.02725 -0.06708 0.02396 -0.07102 C 0.01979 -0.07587 0.01458 -0.08651 0.00937 -0.08906 C 0.00451 -0.09901 -0.00469 -0.10363 -0.01285 -0.1071 C -0.01632 -0.10849 -0.02257 -0.11103 -0.02257 -0.11103 C -0.04549 -0.11057 -0.06788 -0.11034 -0.09063 -0.10965 C -0.09584 -0.10942 -0.10608 -0.10595 -0.10608 -0.10595 C -0.11216 -0.10039 -0.11945 -0.09577 -0.12639 -0.09299 C -0.13021 -0.08813 -0.1316 -0.08443 -0.13611 -0.08258 C -0.14445 -0.07541 -0.14931 -0.06408 -0.15747 -0.05667 C -0.16181 -0.04881 -0.16771 -0.04164 -0.17205 -0.03354 C -0.17535 -0.0273 -0.17674 -0.0229 -0.18091 -0.0192 C -0.18229 -0.01388 -0.18438 -0.0118 -0.18785 -0.00879 C -0.18889 -0.00301 -0.19236 5.15845E-7 -0.19549 0.00416 C -0.20174 0.01203 -0.20695 0.02128 -0.21285 0.02984 C -0.21459 0.03585 -0.21806 0.04094 -0.22188 0.04557 C -0.22292 0.05089 -0.22413 0.05228 -0.22743 0.05575 C -0.2316 0.06014 -0.23299 0.06755 -0.23924 0.0687 C -0.24236 0.0694 -0.24549 0.0694 -0.24896 0.07009 C -0.24584 0.07032 -0.24288 0.07032 -0.24011 0.07125 C -0.23924 0.07194 -0.24202 0.07263 -0.24306 0.07263 C -0.25035 0.0731 -0.25729 0.07356 -0.26441 0.07379 C -0.29861 0.07356 -0.33299 0.07379 -0.36719 0.07263 C -0.38177 0.07194 -0.39601 0.06431 -0.4099 0.05945 C -0.41736 0.0569 -0.42483 0.05598 -0.43229 0.0532 C -0.44184 0.05413 -0.44497 0.05343 -0.44983 0.06361 C -0.4507 0.06778 -0.45243 0.07101 -0.45365 0.07518 C -0.45538 0.08744 -0.46094 0.0997 -0.46632 0.11011 C -0.46841 0.11982 -0.4757 0.12514 -0.48091 0.13208 C -0.48403 0.13602 -0.48577 0.14041 -0.48959 0.14365 C -0.49184 0.14851 -0.49393 0.15105 -0.4974 0.15383 C -0.49948 0.15822 -0.50174 0.16146 -0.50504 0.16447 C -0.50972 0.17349 -0.51632 0.17927 -0.5217 0.1876 C -0.525 0.19315 -0.529 0.19963 -0.53334 0.20333 C -0.5375 0.21166 -0.54653 0.21559 -0.55261 0.22137 C -0.55556 0.22392 -0.55851 0.22646 -0.56146 0.22901 C -0.5625 0.23016 -0.56441 0.23155 -0.56441 0.23155 C -0.56684 0.23664 -0.5717 0.23919 -0.57604 0.2408 C -0.57691 0.24173 -0.57778 0.24242 -0.57882 0.24335 C -0.57969 0.24404 -0.58091 0.24404 -0.58177 0.24474 C -0.58854 0.25052 -0.58108 0.24728 -0.58768 0.24983 C -0.59184 0.25515 -0.59653 0.26024 -0.60226 0.26255 C -0.60504 0.26509 -0.6066 0.26764 -0.6099 0.26903 C -0.61632 0.27481 -0.62084 0.28314 -0.62639 0.29008 C -0.62865 0.29262 -0.63143 0.29447 -0.63334 0.29771 C -0.63733 0.30396 -0.63281 0.29956 -0.6382 0.30396 C -0.6408 0.30928 -0.6467 0.31737 -0.6507 0.32107 C -0.65313 0.32616 -0.65677 0.3294 -0.65955 0.3338 C -0.6632 0.34027 -0.66337 0.34282 -0.66823 0.34698 C -0.66945 0.34929 -0.67101 0.35114 -0.67205 0.35346 C -0.67361 0.35693 -0.67361 0.36155 -0.675 0.36502 C -0.67604 0.3678 -0.67761 0.37011 -0.67882 0.37289 C -0.68229 0.38006 -0.68264 0.38769 -0.68768 0.39486 C -0.68837 0.40088 -0.68959 0.40666 -0.69063 0.41291 C -0.69132 0.44067 -0.69045 0.46148 -0.68959 0.48924 C -0.68906 0.50752 -0.69011 0.53273 -0.68177 0.54985 C -0.68073 0.55563 -0.67917 0.55679 -0.67691 0.56142 C -0.67552 0.56789 -0.67101 0.57368 -0.66719 0.57853 C -0.66511 0.58825 -0.65452 0.60074 -0.64792 0.60699 C -0.64167 0.61878 -0.63368 0.62595 -0.62552 0.63544 C -0.62327 0.63775 -0.62101 0.64053 -0.61875 0.64284 C -0.6165 0.64538 -0.61198 0.64932 -0.61198 0.64932 C -0.60955 0.65417 -0.60816 0.65441 -0.60417 0.65579 C -0.59254 0.6669 -0.5816 0.67708 -0.56927 0.68702 C -0.56233 0.69211 -0.55469 0.7009 -0.54688 0.70368 C -0.54219 0.70877 -0.53716 0.71015 -0.53229 0.71409 C -0.52587 0.71964 -0.53125 0.71686 -0.52552 0.71918 C -0.5217 0.72265 -0.51875 0.72635 -0.51476 0.72982 C -0.50816 0.73514 -0.49896 0.73791 -0.4915 0.73999 C -0.48716 0.743 -0.48351 0.74578 -0.47882 0.74763 C -0.47622 0.75017 -0.47014 0.75318 -0.47014 0.75318 C -0.46337 0.75966 -0.46007 0.76105 -0.45261 0.76613 C -0.44514 0.77122 -0.43872 0.77793 -0.43125 0.78279 C -0.429 0.78718 -0.42743 0.7888 -0.42361 0.79042 C -0.42466 0.81055 -0.42448 0.80916 -0.42743 0.79829 C -0.42709 0.7925 -0.42743 0.78672 -0.42639 0.7814 C -0.4257 0.77793 -0.41702 0.77423 -0.41476 0.77354 C -0.40573 0.77423 -0.39653 0.77261 -0.38768 0.77492 C -0.38611 0.77562 -0.38802 0.78024 -0.38663 0.7814 C -0.38559 0.78233 -0.38559 0.77863 -0.38472 0.7777 C -0.38386 0.77654 -0.38281 0.77654 -0.38177 0.77631 C -0.3724 0.77654 -0.36302 0.7777 -0.35365 0.7777 C -0.35052 0.7777 -0.3441 0.77007 -0.34011 0.76845 C -0.31858 0.75017 -0.28386 0.76613 -0.25747 0.76845 C -0.22674 0.76798 -0.19618 0.76845 -0.16528 0.76706 C -0.1632 0.76706 -0.16163 0.76405 -0.15955 0.76336 C -0.14792 0.75827 -0.13924 0.74462 -0.12743 0.73999 C -0.12396 0.73699 -0.11997 0.73514 -0.1158 0.73352 C -0.11216 0.73051 -0.10834 0.72866 -0.10417 0.72704 C -0.1 0.72334 -0.09618 0.72195 -0.0915 0.71918 C -0.08646 0.71617 -0.08229 0.71201 -0.07691 0.71039 C -0.07222 0.70599 -0.07049 0.7046 -0.06528 0.70252 C -0.06216 0.69951 -0.05834 0.69651 -0.05469 0.69489 C -0.04844 0.68702 -0.04011 0.68332 -0.03334 0.67684 C -0.03021 0.67337 -0.02813 0.67129 -0.02466 0.66875 C -0.02153 0.66667 -0.01979 0.66297 -0.01702 0.66111 C -0.01493 0.66019 -0.01094 0.65857 -0.01094 0.65857 C -0.00764 0.65441 -0.00591 0.65209 -0.00122 0.65071 C 0.00347 0.64585 0.00694 0.64122 0.01232 0.63775 C 0.01562 0.63104 0.02378 0.62457 0.02882 0.61994 C 0.0309 0.61508 0.03541 0.60837 0.03854 0.6056 C 0.04045 0.60398 0.04444 0.60051 0.04444 0.60051 C 0.04757 0.59403 0.05104 0.58663 0.0559 0.58247 C 0.05729 0.57668 0.06076 0.57368 0.06389 0.56928 C 0.06701 0.56512 0.06909 0.56049 0.07257 0.55633 C 0.0743 0.54962 0.07882 0.54383 0.08125 0.53713 C 0.08628 0.52348 0.08715 0.50752 0.08993 0.49294 C 0.09028 0.44876 0.09132 0.23525 0.09201 0.18506 C 0.09236 0.16401 0.10173 0.1418 0.10364 0.12052 C 0.10312 0.09137 0.10712 0.06755 0.09583 0.04418 C 0.09462 0.03817 0.09114 0.034 0.08784 0.02984 C 0.08368 0.02452 0.08021 0.01758 0.07639 0.0118 C 0.07569 0.00902 0.07326 0.00023 0.07153 0.00023 " pathEditMode="relative" ptsTypes="ffffffffff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0.03193 C 0.04444 0.03285 0.04514 0.03424 0.04635 0.03447 C 0.05243 0.03563 0.05885 0.03331 0.06476 0.03563 C 0.06701 0.03655 0.06875 0.04349 0.06875 0.04349 C 0.06979 0.04812 0.07101 0.05066 0.07361 0.0539 C 0.07465 0.05876 0.07639 0.062 0.07743 0.06685 C 0.07726 0.08652 0.08611 0.23641 0.06476 0.29309 C 0.06372 0.29979 0.06094 0.30928 0.05799 0.31506 C 0.05694 0.32131 0.05486 0.32802 0.05226 0.33334 C 0.04983 0.34513 0.04566 0.35762 0.04149 0.36827 C 0.03872 0.37544 0.03802 0.3833 0.03472 0.39024 C 0.03351 0.39626 0.0316 0.40319 0.02882 0.40828 C 0.02726 0.41754 0.02431 0.42586 0.02118 0.43419 C 0.01788 0.44321 0.01667 0.45293 0.01233 0.46126 C 0.01076 0.47074 0.0066 0.48046 0.00365 0.48971 C 0.00191 0.49526 0.00104 0.49966 -0.00226 0.50405 C -0.00399 0.51168 -0.01233 0.52903 -0.01771 0.53366 C -0.02274 0.54268 -0.02795 0.55101 -0.03333 0.55957 C -0.03646 0.56443 -0.03628 0.56766 -0.0401 0.57113 C -0.04444 0.57992 -0.05937 0.59658 -0.06632 0.60097 C -0.07396 0.61185 -0.08872 0.62573 -0.09931 0.63081 C -0.10295 0.63567 -0.10694 0.6359 -0.11094 0.63984 C -0.11215 0.64099 -0.11267 0.64284 -0.11389 0.64377 C -0.12361 0.65117 -0.11024 0.63544 -0.12361 0.6477 C -0.12969 0.65302 -0.13715 0.65533 -0.14392 0.65904 C -0.16007 0.66875 -0.17222 0.675 -0.19045 0.67731 C -0.26753 0.67685 -0.35573 0.72658 -0.42153 0.67338 C -0.4224 0.67268 -0.42344 0.67268 -0.42448 0.67222 C -0.42934 0.66806 -0.43264 0.66158 -0.43715 0.65672 C -0.44028 0.65348 -0.43976 0.65533 -0.44201 0.6514 C -0.4434 0.64863 -0.44462 0.64631 -0.44583 0.64377 C -0.44653 0.64238 -0.44774 0.63984 -0.44774 0.63984 C -0.44653 0.30165 -0.46458 0.47375 -0.44497 0.38492 C -0.44479 0.36665 -0.43993 0.12815 -0.44687 0.11474 C -0.44809 0.10895 -0.45243 0.1034 -0.45556 0.09901 C -0.45729 0.09299 -0.46094 0.08559 -0.46424 0.08097 C -0.46788 0.06732 -0.47847 0.05714 -0.48576 0.04742 C -0.48767 0.04488 -0.48993 0.04257 -0.49149 0.03956 C -0.49219 0.03817 -0.49271 0.03678 -0.4934 0.03563 C -0.49653 0.03054 -0.50069 0.02753 -0.50417 0.0229 C -0.51059 0.01434 -0.5158 0.00486 -0.52361 -0.00185 C -0.52778 -0.01064 -0.53472 -0.01526 -0.5401 -0.02244 C -0.54479 -0.02868 -0.54931 -0.03724 -0.55469 -0.04187 C -0.55764 -0.04811 -0.56302 -0.05413 -0.56719 -0.05875 C -0.57049 -0.06245 -0.57101 -0.06592 -0.575 -0.06777 C -0.57934 -0.0768 -0.58767 -0.08605 -0.59531 -0.08975 C -0.60312 -0.09947 -0.6158 -0.10617 -0.62552 -0.11173 C -0.6309 -0.11496 -0.63733 -0.11543 -0.64288 -0.1182 C -0.66597 -0.11774 -0.68889 -0.11797 -0.71198 -0.11681 C -0.71719 -0.11658 -0.72517 -0.11011 -0.73125 -0.10918 C -0.73663 -0.10664 -0.73281 -0.10826 -0.74097 -0.10525 C -0.74201 -0.10479 -0.74392 -0.10409 -0.74392 -0.10409 C -0.74653 -0.10039 -0.74913 -0.10039 -0.7526 -0.09877 C -0.75521 -0.09553 -0.75747 -0.09438 -0.76042 -0.09229 C -0.76753 -0.08721 -0.77413 -0.08027 -0.7809 -0.07425 C -0.78368 -0.07171 -0.78594 -0.06893 -0.78854 -0.06639 C -0.79045 -0.06454 -0.79444 -0.0613 -0.79444 -0.0613 C -0.7967 -0.05667 -0.79878 -0.0539 -0.80226 -0.05089 C -0.80694 -0.04117 -0.80104 -0.05228 -0.80712 -0.04441 C -0.8092 -0.04164 -0.81094 -0.03724 -0.81285 -0.03423 C -0.81597 -0.02891 -0.81997 -0.02336 -0.82361 -0.0185 C -0.825 -0.01249 -0.82865 -0.00578 -0.83125 -0.00046 C -0.83247 0.00208 -0.83524 0.00717 -0.83524 0.00717 C -0.83611 0.01111 -0.83698 0.01504 -0.83802 0.01897 C -0.83872 0.02152 -0.8401 0.0266 -0.8401 0.0266 C -0.83976 0.03169 -0.83958 0.03701 -0.83906 0.0421 C -0.83715 0.05991 -0.82708 0.06315 -0.8158 0.06547 C -0.79705 0.07426 -0.79028 0.06038 -0.775 0.06038 " pathEditMode="relative" ptsTypes="fffffffffffffffff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2429 C 0.05382 0.04604 0.05643 0.06246 0.04844 0.07981 C 0.04757 0.08166 0.04445 0.0849 0.04358 0.08629 C 0.04219 0.08883 0.0415 0.09184 0.03959 0.09415 C 0.03542 0.09993 0.0316 0.10664 0.02813 0.11358 C 0.02604 0.11774 0.02639 0.11728 0.02431 0.12121 C 0.02344 0.1226 0.02222 0.12515 0.02222 0.12515 C 0.01754 0.14643 0.02101 0.12908 0.02222 0.18344 C 0.02257 0.20218 0.02153 0.20842 0.02431 0.22207 C 0.02622 0.23202 0.02882 0.24196 0.03108 0.25191 C 0.03195 0.25607 0.03577 0.26371 0.03577 0.26371 C 0.03698 0.27088 0.0375 0.27712 0.0408 0.28291 C 0.04375 0.29656 0.05104 0.3146 0.06007 0.32316 C 0.0632 0.32871 0.06962 0.33681 0.07466 0.33981 C 0.07657 0.34074 0.07882 0.34074 0.08038 0.34236 C 0.09028 0.35115 0.09462 0.35184 0.10573 0.3567 C 0.11632 0.36549 0.13629 0.36988 0.14844 0.3722 C 0.1566 0.3759 0.1599 0.37521 0.17084 0.3759 C 0.18629 0.38145 0.20486 0.3796 0.21945 0.37983 C 0.25209 0.38284 0.28472 0.38145 0.31736 0.37844 C 0.32327 0.37613 0.33021 0.37544 0.33594 0.3722 C 0.34115 0.36919 0.34427 0.36665 0.34948 0.36433 C 0.35504 0.35971 0.36129 0.35601 0.36702 0.35161 C 0.36962 0.3493 0.37292 0.3493 0.3757 0.34745 C 0.38195 0.34375 0.38733 0.33819 0.3941 0.33611 C 0.39549 0.33496 0.39688 0.33449 0.39809 0.33357 C 0.39879 0.33264 0.39913 0.33125 0.4 0.33056 C 0.40174 0.3294 0.404 0.3294 0.40573 0.32825 C 0.41181 0.32362 0.41736 0.31761 0.42327 0.31275 C 0.42761 0.30882 0.43091 0.30326 0.43594 0.30095 C 0.44063 0.29216 0.44722 0.28522 0.45243 0.27643 C 0.45625 0.26972 0.45955 0.26301 0.46407 0.25723 C 0.4658 0.24937 0.46702 0.24196 0.46788 0.23387 C 0.46754 0.19963 0.46788 0.16563 0.46702 0.13162 C 0.46702 0.12885 0.46493 0.12399 0.46493 0.12399 C 0.46424 0.11613 0.46354 0.1071 0.46007 0.10063 C 0.45886 0.09531 0.45834 0.08906 0.45521 0.08513 C 0.4533 0.07657 0.45573 0.08605 0.45243 0.07726 C 0.44844 0.06639 0.4467 0.05529 0.44167 0.04488 C 0.44011 0.0384 0.43733 0.0273 0.43386 0.02267 C 0.43229 0.0162 0.43038 0.0118 0.42709 0.00625 C 0.4257 -2.62087E-6 0.42257 -0.00277 0.42032 -0.00809 C 0.4191 -0.01087 0.41875 -0.01457 0.41736 -0.01712 C 0.41528 -0.02174 0.41268 -0.02567 0.41059 -0.03007 C 0.40903 -0.03724 0.40261 -0.05459 0.39896 -0.05991 C 0.39653 -0.07078 0.40018 -0.05713 0.39601 -0.06616 C 0.3941 -0.07032 0.3941 -0.07425 0.39115 -0.07795 C 0.38924 -0.08674 0.38351 -0.09276 0.38056 -0.10108 C 0.37778 -0.10895 0.37396 -0.11404 0.36979 -0.12052 C 0.36302 -0.13116 0.35747 -0.14018 0.34844 -0.14781 C 0.34618 -0.15244 0.34462 -0.15383 0.3408 -0.15544 C 0.33594 -0.16192 0.33143 -0.16655 0.32518 -0.16979 C 0.32205 -0.17395 0.31962 -0.1758 0.31545 -0.17742 C 0.3099 -0.18274 0.29479 -0.19523 0.28837 -0.19685 C 0.28299 -0.20171 0.28143 -0.20194 0.2757 -0.20472 C 0.2717 -0.20888 0.26893 -0.20934 0.26407 -0.21119 C 0.26007 -0.21466 0.25521 -0.21744 0.25052 -0.21883 C 0.24775 -0.2216 0.2408 -0.22415 0.2408 -0.22415 C 0.2342 -0.23224 0.22431 -0.23247 0.2165 -0.2371 C 0.20087 -0.24635 0.18472 -0.25376 0.16788 -0.25769 C 0.16163 -0.26324 0.16875 -0.25769 0.15729 -0.26162 C 0.14966 -0.26417 0.14167 -0.26787 0.13386 -0.27064 C 0.12917 -0.27481 0.12361 -0.27504 0.11841 -0.27712 C 0.10886 -0.28105 0.09896 -0.28429 0.08924 -0.28614 C 0.08577 -0.28684 0.08282 -0.28707 0.07952 -0.28753 C 0.07466 -0.28822 0.06493 -0.29007 0.06493 -0.29007 C 0.05625 -0.29331 0.03768 -0.29401 0.03768 -0.29401 C 0.01493 -0.30071 -0.00816 -0.30742 -0.03107 -0.31344 C -0.03906 -0.31552 -0.04739 -0.31806 -0.05538 -0.31991 C -0.05955 -0.32084 -0.06805 -0.32246 -0.06805 -0.32246 C -0.11041 -0.322 -0.15278 -0.32176 -0.19514 -0.32107 C -0.20937 -0.32084 -0.22343 -0.31621 -0.23698 -0.31066 C -0.2408 -0.30904 -0.24878 -0.30719 -0.25243 -0.30418 C -0.25746 -0.29979 -0.26267 -0.29354 -0.26805 -0.29007 C -0.27153 -0.28522 -0.27552 -0.28082 -0.27968 -0.27712 C -0.28159 -0.27319 -0.2875 -0.2681 -0.2875 -0.2681 C -0.29028 -0.26232 -0.30434 -0.24219 -0.30885 -0.23826 C -0.31337 -0.22924 -0.31076 -0.23224 -0.31562 -0.22808 C -0.31753 -0.21952 -0.32673 -0.21304 -0.33107 -0.20587 C -0.33524 -0.19893 -0.34166 -0.18968 -0.3467 -0.1839 C -0.34896 -0.18135 -0.34965 -0.18182 -0.35156 -0.17881 C -0.35521 -0.17279 -0.35139 -0.17673 -0.35642 -0.17094 C -0.35868 -0.1684 -0.35937 -0.16886 -0.36128 -0.16585 C -0.36666 -0.15706 -0.37048 -0.14665 -0.37673 -0.13879 C -0.37778 -0.13393 -0.37934 -0.12861 -0.38159 -0.12445 C -0.38507 -0.11797 -0.38403 -0.12329 -0.38646 -0.11681 C -0.38854 -0.11126 -0.38871 -0.10687 -0.39236 -0.10247 C -0.39375 -0.09646 -0.39653 -0.09206 -0.39913 -0.08697 C -0.4 -0.08535 -0.40104 -0.0835 -0.40191 -0.08188 C -0.4026 -0.08073 -0.40399 -0.07795 -0.40399 -0.07795 C -0.40538 -0.07171 -0.40677 -0.06847 -0.40972 -0.06245 C -0.41284 -0.05621 -0.41441 -0.04811 -0.41753 -0.04164 C -0.41909 -0.03446 -0.42187 -0.02891 -0.4243 -0.02244 C -0.42552 -0.01457 -0.42743 -0.00879 -0.43021 -0.00185 C -0.43107 0.0037 -0.43281 0.0074 -0.43403 0.01273 C -0.43646 0.02267 -0.43784 0.03331 -0.43993 0.04372 C -0.44114 0.05621 -0.44375 0.0687 -0.44566 0.0812 C -0.44635 0.08605 -0.4467 0.09091 -0.44757 0.09554 C -0.44826 0.09947 -0.44948 0.1071 -0.44948 0.1071 C -0.44913 0.17858 -0.44913 0.25006 -0.44861 0.32177 C -0.44861 0.32246 -0.44705 0.34351 -0.4467 0.34606 C -0.44583 0.353 -0.44271 0.36549 -0.44271 0.36549 C -0.44166 0.3759 -0.44028 0.37659 -0.43593 0.384 C -0.42153 0.40828 -0.40972 0.40574 -0.38646 0.4069 C -0.34375 0.41453 -0.30903 0.40875 -0.26024 0.40828 C -0.25278 0.40505 -0.246 0.39949 -0.23889 0.39533 C -0.2342 0.39279 -0.22899 0.3907 -0.2243 0.3877 C -0.21927 0.38446 -0.21423 0.38029 -0.20885 0.37844 C -0.20052 0.3715 -0.1901 0.36549 -0.18055 0.36179 C -0.17257 0.35415 -0.16302 0.34976 -0.15434 0.34375 C -0.14913 0.34004 -0.14531 0.33357 -0.13993 0.33056 C -0.1368 0.32686 -0.13455 0.32246 -0.13021 0.32061 C -0.12673 0.31576 -0.11423 0.30326 -0.10885 0.30095 C -0.10312 0.29401 -0.11163 0.30396 -0.10295 0.29586 C -0.09826 0.29147 -0.09514 0.28453 -0.09028 0.28036 C -0.08559 0.27042 -0.07743 0.26047 -0.07083 0.25307 C -0.06753 0.24937 -0.06753 0.24567 -0.06319 0.24428 C -0.0625 0.24289 -0.06198 0.24127 -0.06128 0.24011 C -0.06076 0.23942 -0.05972 0.23873 -0.0592 0.23757 C -0.05573 0.23132 -0.05503 0.22739 -0.05052 0.22323 C -0.04618 0.21467 -0.04826 0.21814 -0.04479 0.21282 C -0.04357 0.20703 -0.04132 0.20148 -0.03889 0.19639 C -0.03802 0.19038 -0.0375 0.18668 -0.03507 0.18205 C -0.03403 0.17534 -0.03281 0.16933 -0.03212 0.16239 C -0.03177 0.13926 -0.03194 0.11613 -0.03107 0.09276 C -0.0309 0.08999 -0.02812 0.08513 -0.02812 0.08513 " pathEditMode="relative" ptsTypes="fffffffffffffffffffffffffffffffffffffffffffffffffffffffffffff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-0.05829 C 0.02396 -0.06731 0.02136 -0.0643 0.02622 -0.06847 C 0.02848 -0.07309 0.03056 -0.07587 0.03403 -0.07888 C 0.04115 -0.09345 0.05435 -0.10062 0.06407 -0.11126 C 0.06632 -0.11381 0.07014 -0.11728 0.07188 -0.12028 C 0.07518 -0.12607 0.07691 -0.13092 0.08056 -0.13578 C 0.08212 -0.14156 0.08316 -0.14573 0.08646 -0.15012 C 0.08872 -0.15984 0.09358 -0.1677 0.0981 -0.1758 C 0.09966 -0.18274 0.10521 -0.19269 0.10973 -0.19662 C 0.11459 -0.2061 0.12032 -0.21559 0.12709 -0.22253 C 0.13004 -0.22577 0.13021 -0.22854 0.13403 -0.23016 C 0.13837 -0.23617 0.14393 -0.24196 0.14948 -0.24566 C 0.15382 -0.2519 0.16355 -0.26093 0.1698 -0.26393 C 0.17344 -0.26833 0.17761 -0.27041 0.1816 -0.27411 C 0.18421 -0.27642 0.18646 -0.28013 0.18924 -0.28198 C 0.19619 -0.28683 0.18733 -0.27735 0.1981 -0.28845 C 0.20851 -0.29933 0.22535 -0.31714 0.23785 -0.32199 C 0.24063 -0.32593 0.24462 -0.32685 0.24844 -0.32847 C 0.25191 -0.33264 0.2566 -0.33264 0.26112 -0.33379 C 0.28021 -0.3331 0.29757 -0.33472 0.31546 -0.32732 C 0.31945 -0.32385 0.32014 -0.32153 0.32136 -0.31552 C 0.32084 -0.28383 0.32396 -0.25029 0.31546 -0.21998 C 0.31389 -0.20819 0.3106 -0.19685 0.30869 -0.18505 C 0.3073 -0.17649 0.30608 -0.16747 0.30382 -0.15915 C 0.30244 -0.1492 0.29827 -0.13786 0.2941 -0.1293 C 0.29132 -0.11681 0.28785 -0.09715 0.28247 -0.08674 C 0.28073 -0.07888 0.27917 -0.07124 0.27761 -0.06338 C 0.27657 -0.05829 0.27466 -0.04788 0.27466 -0.04788 C 0.27483 -0.03169 0.2724 0.05136 0.27761 0.08143 C 0.27882 0.10271 0.27917 0.12885 0.28837 0.14759 C 0.28976 0.1536 0.29428 0.15985 0.2981 0.16308 C 0.29966 0.17026 0.30157 0.17118 0.30678 0.17326 C 0.31042 0.17858 0.3066 0.17419 0.31164 0.1772 C 0.3198 0.18228 0.30938 0.17696 0.31737 0.18252 C 0.32275 0.18622 0.33021 0.18668 0.33594 0.1876 C 0.34393 0.19131 0.34983 0.19084 0.35921 0.19154 C 0.36702 0.19385 0.37362 0.19778 0.3816 0.19917 C 0.38507 0.20056 0.38855 0.20218 0.39219 0.2031 C 0.39584 0.20403 0.40296 0.20565 0.40296 0.20565 C 0.40851 0.20842 0.41337 0.20866 0.41945 0.20958 C 0.47257 0.20912 0.52553 0.20912 0.57865 0.20819 C 0.59323 0.20796 0.60487 0.1957 0.61841 0.19154 C 0.62518 0.18552 0.62205 0.18714 0.62709 0.18506 C 0.63178 0.1809 0.629 0.18298 0.63594 0.17974 C 0.63751 0.17905 0.64185 0.17396 0.64271 0.17326 C 0.64757 0.1691 0.65278 0.16447 0.65816 0.1617 C 0.66389 0.15476 0.67153 0.14666 0.67865 0.14227 C 0.68369 0.13556 0.68994 0.13047 0.69514 0.12422 C 0.70643 0.11057 0.71719 0.09646 0.73004 0.08536 C 0.73247 0.0805 0.73525 0.07935 0.73889 0.07634 C 0.74132 0.07148 0.7448 0.06801 0.74844 0.06477 C 0.74914 0.06339 0.74966 0.06177 0.75053 0.06084 C 0.75122 0.05992 0.75261 0.06038 0.7533 0.05945 C 0.754 0.05853 0.75382 0.05691 0.75435 0.05575 C 0.75487 0.0546 0.75556 0.05367 0.75626 0.05298 C 0.7599 0.04904 0.76459 0.04557 0.76789 0.04141 C 0.77483 0.03239 0.7816 0.02337 0.78837 0.01435 C 0.79167 0.00995 0.79393 0.0044 0.79705 -3.62711E-6 C 0.80313 -0.00879 0.80903 -0.01758 0.81459 -0.02706 C 0.81789 -0.03261 0.8198 -0.04025 0.82327 -0.04534 C 0.82553 -0.0532 0.82952 -0.06037 0.83108 -0.06847 C 0.83282 -0.07656 0.83351 -0.08512 0.8349 -0.09322 C 0.83455 -0.11519 0.8349 -0.13717 0.83403 -0.15915 C 0.83334 -0.17557 0.8191 -0.18968 0.81164 -0.20055 C 0.81025 -0.20541 0.80799 -0.20587 0.80573 -0.20957 C 0.80053 -0.2179 0.79428 -0.22415 0.78733 -0.23016 C 0.78455 -0.23271 0.78282 -0.23525 0.77952 -0.23664 C 0.76789 -0.25329 0.73542 -0.25561 0.72032 -0.25861 C 0.66563 -0.25792 0.64185 -0.25676 0.59601 -0.25491 C 0.58629 -0.25283 0.5915 -0.25422 0.58056 -0.25098 C 0.57726 -0.25005 0.57084 -0.24705 0.57084 -0.24705 C 0.56355 -0.2408 0.554 -0.23803 0.54566 -0.23548 C 0.53889 -0.23085 0.53178 -0.22646 0.52431 -0.22368 C 0.52084 -0.22068 0.51719 -0.22114 0.51355 -0.21859 C 0.50955 -0.21605 0.51146 -0.21559 0.50678 -0.21351 C 0.50278 -0.21165 0.50226 -0.21281 0.49896 -0.21073 C 0.48924 -0.20425 0.47969 -0.19778 0.4698 -0.19153 C 0.44289 -0.17441 0.41389 -0.14665 0.38438 -0.13971 C 0.37188 -0.13347 0.35938 -0.12745 0.34653 -0.12283 C 0.34549 -0.12237 0.34462 -0.12213 0.34358 -0.12167 C 0.34167 -0.12075 0.33976 -0.11959 0.33785 -0.1189 C 0.3356 -0.11797 0.33334 -0.11728 0.33108 -0.11635 C 0.33004 -0.11589 0.32813 -0.11519 0.32813 -0.11519 C 0.32396 -0.11126 0.31945 -0.11011 0.31459 -0.10872 C 0.30973 -0.10409 0.31285 -0.1064 0.30487 -0.1034 C 0.30382 -0.10293 0.30191 -0.10224 0.30191 -0.10224 C 0.29619 -0.09692 0.28646 -0.09438 0.27952 -0.09183 C 0.27396 -0.08674 0.26251 -0.0835 0.25539 -0.08142 C 0.25122 -0.07865 0.24827 -0.07749 0.24358 -0.07633 C 0.23751 -0.07333 0.23143 -0.07055 0.22518 -0.06847 C 0.22171 -0.06546 0.21841 -0.065 0.21459 -0.06338 C 0.20834 -0.0606 0.20244 -0.0569 0.19601 -0.05436 C 0.19185 -0.05042 0.18751 -0.04811 0.18247 -0.04649 C 0.18021 -0.0458 0.1757 -0.04395 0.1757 -0.04395 C 0.16858 -0.03793 0.15938 -0.03562 0.15139 -0.03238 C 0.14323 -0.02058 0.15643 -0.03863 0.14653 -0.02845 C 0.14219 -0.02382 0.14028 -0.01827 0.13594 -0.01411 C 0.12865 -3.62711E-6 0.11876 0.01134 0.1106 0.02452 C 0.10816 0.02869 0.10469 0.03285 0.10296 0.03748 C 0.10018 0.04465 0.09705 0.05922 0.09219 0.06339 C 0.08976 0.07264 0.08646 0.07726 0.08247 0.08536 C 0.08212 0.08675 0.08195 0.08791 0.0816 0.08929 C 0.08126 0.09068 0.08056 0.09323 0.08056 0.09323 " pathEditMode="relative" ptsTypes="ffffffffffffffffffffffffffffffffffffffffffffffffffffffffffffffffffffffffffffffffffffffffffffffffffffffA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0343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164783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85720" y="1205669"/>
            <a:ext cx="87153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sz="3600" b="1" i="1" dirty="0" smtClean="0">
                <a:solidFill>
                  <a:srgbClr val="C93CD8"/>
                </a:solidFill>
                <a:cs typeface="Times New Roman" pitchFamily="18" charset="0"/>
              </a:rPr>
              <a:t>Первоклассник</a:t>
            </a:r>
            <a:endParaRPr lang="ru-RU" sz="1400" b="1" dirty="0">
              <a:solidFill>
                <a:srgbClr val="C93CD8"/>
              </a:solidFill>
            </a:endParaRPr>
          </a:p>
          <a:p>
            <a:pPr indent="449263" algn="just" eaLnBrk="0" hangingPunct="0"/>
            <a:r>
              <a:rPr lang="en-US" sz="3600" b="1" i="1" dirty="0">
                <a:solidFill>
                  <a:srgbClr val="003300"/>
                </a:solidFill>
                <a:cs typeface="Times New Roman" pitchFamily="18" charset="0"/>
              </a:rPr>
              <a:t>    </a:t>
            </a:r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Первоклассник Вова Макаров живёт в городе </a:t>
            </a:r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Владимире на улице Лесной. В </a:t>
            </a:r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школу его провожает сестра </a:t>
            </a:r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Анна. </a:t>
            </a:r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За ними бежит собака  </a:t>
            </a:r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Дружок. </a:t>
            </a:r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В классе  Володя сидит с </a:t>
            </a:r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другом Юрой. Учительница Ольга Михайловна                        </a:t>
            </a:r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читает детям сказку  </a:t>
            </a:r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«Репка».             </a:t>
            </a:r>
            <a:endParaRPr lang="ru-RU" sz="48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500188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3143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6248" y="5643578"/>
            <a:ext cx="457203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429520" y="5143512"/>
            <a:ext cx="128588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57686" y="4572008"/>
            <a:ext cx="19288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3504" y="4000504"/>
            <a:ext cx="135732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214546" y="3500438"/>
            <a:ext cx="200026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57818" y="2928934"/>
            <a:ext cx="257176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86446" y="6215082"/>
            <a:ext cx="178595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85918" y="28572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3300"/>
                </a:solidFill>
                <a:cs typeface="Times New Roman" pitchFamily="18" charset="0"/>
              </a:rPr>
              <a:t>Определите имена собственные в тексте и подчеркните</a:t>
            </a:r>
            <a:endParaRPr lang="ru-RU" sz="20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14285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b="1" i="1" dirty="0" smtClean="0">
                <a:latin typeface="Arial" pitchFamily="34" charset="0"/>
                <a:ea typeface="Times New Roman" pitchFamily="18" charset="0"/>
              </a:rPr>
              <a:t>Диагностические  задания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85723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ru-RU" sz="2000" b="1" i="1" dirty="0" smtClean="0">
                <a:solidFill>
                  <a:srgbClr val="990099"/>
                </a:solidFill>
                <a:cs typeface="Times New Roman" pitchFamily="18" charset="0"/>
              </a:rPr>
              <a:t>Рабочая тетрадь,  №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8715436" cy="4647426"/>
          </a:xfrm>
          <a:prstGeom prst="rect">
            <a:avLst/>
          </a:prstGeom>
          <a:solidFill>
            <a:srgbClr val="8FE991"/>
          </a:solidFill>
        </p:spPr>
        <p:txBody>
          <a:bodyPr wrap="square" rtlCol="0" anchor="ctr" anchorCtr="0">
            <a:spAutoFit/>
          </a:bodyPr>
          <a:lstStyle/>
          <a:p>
            <a:pPr marL="514350" lvl="0" indent="-514350" eaLnBrk="0" hangingPunct="0">
              <a:buAutoNum type="arabicPeriod"/>
            </a:pPr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Прочитайте текст «Моя семья», выделите </a:t>
            </a:r>
          </a:p>
          <a:p>
            <a:pPr marL="514350" lvl="0" indent="-514350" eaLnBrk="0" hangingPunct="0"/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имя собственное значком </a:t>
            </a:r>
            <a:r>
              <a:rPr lang="ru-RU" sz="3600" b="1" i="1" dirty="0" smtClean="0">
                <a:solidFill>
                  <a:srgbClr val="FF00FF"/>
                </a:solidFill>
                <a:cs typeface="Times New Roman" pitchFamily="18" charset="0"/>
              </a:rPr>
              <a:t>Х</a:t>
            </a:r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</a:p>
          <a:p>
            <a:pPr marL="514350" lvl="0" indent="-514350" eaLnBrk="0" hangingPunct="0"/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имя нарицательное – значком  </a:t>
            </a:r>
            <a:r>
              <a:rPr lang="en-US" sz="3600" b="1" i="1" dirty="0" smtClean="0">
                <a:solidFill>
                  <a:srgbClr val="FF00FF"/>
                </a:solidFill>
                <a:cs typeface="Times New Roman" pitchFamily="18" charset="0"/>
              </a:rPr>
              <a:t>V</a:t>
            </a:r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. </a:t>
            </a:r>
          </a:p>
          <a:p>
            <a:pPr marL="514350" lvl="0" indent="-514350" algn="just" eaLnBrk="0" hangingPunct="0"/>
            <a:endParaRPr lang="ru-RU" sz="3200" b="1" i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514350" lvl="0" indent="-514350" algn="just" eaLnBrk="0" hangingPunct="0"/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2. Выпишите из текста «Моя семья»:</a:t>
            </a:r>
          </a:p>
          <a:p>
            <a:pPr marL="514350" lvl="0" indent="-514350" algn="just" eaLnBrk="0" hangingPunct="0"/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-   имена  и  отчества   родителей </a:t>
            </a:r>
          </a:p>
          <a:p>
            <a:pPr marL="514350" lvl="0" indent="-514350" algn="just" eaLnBrk="0" hangingPunct="0"/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Игоря  Свиридова;</a:t>
            </a:r>
          </a:p>
          <a:p>
            <a:pPr marL="514350" lvl="0" indent="-514350" algn="just" eaLnBrk="0" hangingPunct="0"/>
            <a:r>
              <a:rPr lang="ru-RU" sz="3200" b="1" i="1" dirty="0" smtClean="0">
                <a:solidFill>
                  <a:srgbClr val="0000FF"/>
                </a:solidFill>
                <a:cs typeface="Times New Roman" pitchFamily="18" charset="0"/>
              </a:rPr>
              <a:t>-   отчество  Игоря.</a:t>
            </a:r>
          </a:p>
        </p:txBody>
      </p:sp>
      <p:pic>
        <p:nvPicPr>
          <p:cNvPr id="6" name="Рисунок 5" descr="48px-Face-smi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5296" y="5643578"/>
            <a:ext cx="1028704" cy="102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801</Words>
  <Application>Microsoft Office PowerPoint</Application>
  <PresentationFormat>Экран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Имя собственное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собственное</dc:title>
  <dc:creator>svetlana</dc:creator>
  <cp:lastModifiedBy>svetlana</cp:lastModifiedBy>
  <cp:revision>183</cp:revision>
  <dcterms:created xsi:type="dcterms:W3CDTF">2012-04-07T12:13:10Z</dcterms:created>
  <dcterms:modified xsi:type="dcterms:W3CDTF">2012-10-31T18:49:34Z</dcterms:modified>
</cp:coreProperties>
</file>