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0"/>
          </a:xfrm>
        </p:spPr>
        <p:txBody>
          <a:bodyPr/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Дидактические игры  с детьми 5-6 лет на освоение математических представлений, средств и способов познания.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Invader\Pictures\abakus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88843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  «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Войди в 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избушку»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Calibri"/>
                <a:cs typeface="Times New Roman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Цель:  Совершенствовать практические умения составлять числа из двух меньших; осуществлять поисковые действия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Объяснение педагога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каждой избушке лежат золотые монеты с номерами: в первой – 6, во второй – 7, в третьей – 9шт. Для того, чтобы войти в избушку и забрать монеты, надо открыть дверь. А дверь открывается хитро: надо нажать на обе «педали» столько раз, сколько показывает номер на избушке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Задание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 Посмотри на рисунок и выбери избушку, в которую ты хочешь зайти. Закрась возле неё столько следов, сколько раз ты нажмёшь сначала на левую педаль, а затем на правую. Проверь готова ли дверь открыться. Можно ли было нажать правой и левой педалью другое количество раз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 algn="ctr">
              <a:buNone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А теперь войди в другие избушки.</a:t>
            </a:r>
          </a:p>
          <a:p>
            <a:endParaRPr lang="ru-RU" sz="1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nvader\Desktop\5-6\IMG_1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484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</p:spTree>
    <p:extLst>
      <p:ext uri="{BB962C8B-B14F-4D97-AF65-F5344CB8AC3E}">
        <p14:creationId xmlns:p14="http://schemas.microsoft.com/office/powerpoint/2010/main" val="2953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22114"/>
          </a:xfrm>
        </p:spPr>
        <p:txBody>
          <a:bodyPr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«Восстанови лесенку»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1628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Цель: Формировать умения обнаруживать нарушения в порядку следования предметов по высоте, восстанавливать ряд. Объяснять ошибки на основе установления соответствия предметов по высоте и порядковому счёту.</a:t>
            </a:r>
          </a:p>
          <a:p>
            <a:pPr marL="0" indent="0" algn="ctr">
              <a:buNone/>
            </a:pPr>
            <a:r>
              <a:rPr lang="ru-RU" sz="1500" b="1" i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Педварительная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работа: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Выстроить ряд и написать цифры в порядке убывания.</a:t>
            </a:r>
          </a:p>
          <a:p>
            <a:pPr marL="0" indent="0" algn="ctr">
              <a:buNone/>
            </a:pP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Объяснение  педагога: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Голодные любопытные мышата учуяли запах сыра, но подняться по ступенькам, чтобы взять его,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не смогли. </a:t>
            </a:r>
          </a:p>
          <a:p>
            <a:pPr marL="0" indent="0" algn="ctr">
              <a:buNone/>
            </a:pP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Задание: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Назови номера ступенек, по которым собирается подняться тонкий мышонок. </a:t>
            </a:r>
          </a:p>
          <a:p>
            <a:pPr marL="0" indent="0" algn="ctr"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Которой ступеньки не хватает в его лесенке? Ты можешь помочь мышонку? Помоги!</a:t>
            </a:r>
          </a:p>
          <a:p>
            <a:pPr marL="0" indent="0" algn="ctr"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-Назови номера ступенек, по которым собирается подняться толстый мышонок. Каких по порядку ступенек не хватает в его лесенке? Назови. Помоги и ему! Теперь он сможет полакомиться сыром?</a:t>
            </a:r>
          </a:p>
          <a:p>
            <a:endParaRPr lang="ru-RU" sz="1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D:\маруся\ФЭМП\ФОТКИ\IMG_1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41840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«Калейдоскоп»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Цель: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Совершенствовать умения воспринимать и воспроизводить рисунок из фигур, соблюдая определённое их сочетание и расположение; пользоваться словом «внутри» и предлогом «в».</a:t>
            </a:r>
          </a:p>
          <a:p>
            <a:pPr marL="0" indent="0" algn="ctr">
              <a:buNone/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Задание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: - Рассмотри калейдоскоп и скажи, из скольких и каких фигур составлен его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рисунок?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Возьми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фигуры и составь такой же рисунок. Проверь, получился ли у тебя точно такой же рисунок? (Ребёнок действует с вырезанными фигурами)</a:t>
            </a:r>
          </a:p>
          <a:p>
            <a:pPr algn="ctr"/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аруся\ФЭМП\ФОТКИ\IMG_1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32048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«Какие дни пропущены?»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316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Цель: Совершенствовать представления детей о неделе; умения восстанавливать последовательность дней недели, обосновывать.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Объяснение педагога: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Рассмотри этот календарь. Это 4 недели. Давай определим, чем занимаются дети в первый день недели, понедельник. (Музыкальное занятие) Во второй – вторник (математика) и т.д. 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Задание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Посмотри на вторую неделю и скажи, какие дни пропущены. Назови их порядковые номера.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Третья неделя. Рассмотри её. Если это пятница (показать), то какие 2 дня пропущены?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Четвёртая неделя. Полная ли неделя изображена?</a:t>
            </a: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аруся\ФЭМП\ФОТКИ\IMG_12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283968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«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Все ли гости довольны?»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Цель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: Формировать умения устанавливать связи между количественным и размером частей целого; обнаруживать равенство частей первого торта равна двум частям второго.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Логическая задача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: На столе два одинаковых торта. Они разрезаны по-разному. Гостей за праздничным столом – 8. Каждый из них хочет получить по большому куску торта. Но больших кусков оказалось меньше, чем гостей. И всё-таки все  8 гостей получили одинаковые порции торта. Объясни как?</a:t>
            </a:r>
          </a:p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2001117"/>
            <a:ext cx="4104457" cy="35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5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 кого самый тяжёлый рюкзак»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Цель: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Развивать  логическое мышление, умения пользоваться приёмами определения веса; умения сравнивать предметы по весу, объяснять ход своих мыслей; пользоваться словами: «Тяжелее», «легче», «весит столько же».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Задание: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Рассмотри рюкзаки с фруктами. Для чего на рисунке весы? Вместо гирь используй яблоки. « Взвешивая» фрукты на весах, определи самый тяжёлый рюкзак, самый лёгкий.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(Можно пользоваться карандашом)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аруся\ФЭМП\ФОТКИ\IMG_1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48472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vader\Pictures\0022-022-Spasibo-za-vniman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8" b="90000" l="1000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1641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36712"/>
            <a:ext cx="8928992" cy="830997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0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036_slide">
  <a:themeElements>
    <a:clrScheme name="Тема Office 1">
      <a:dk1>
        <a:srgbClr val="000000"/>
      </a:dk1>
      <a:lt1>
        <a:srgbClr val="E6E6FA"/>
      </a:lt1>
      <a:dk2>
        <a:srgbClr val="000000"/>
      </a:dk2>
      <a:lt2>
        <a:srgbClr val="969696"/>
      </a:lt2>
      <a:accent1>
        <a:srgbClr val="9492EF"/>
      </a:accent1>
      <a:accent2>
        <a:srgbClr val="63D2F8"/>
      </a:accent2>
      <a:accent3>
        <a:srgbClr val="F0F0FC"/>
      </a:accent3>
      <a:accent4>
        <a:srgbClr val="000000"/>
      </a:accent4>
      <a:accent5>
        <a:srgbClr val="C8C7F6"/>
      </a:accent5>
      <a:accent6>
        <a:srgbClr val="59BEE1"/>
      </a:accent6>
      <a:hlink>
        <a:srgbClr val="2120AD"/>
      </a:hlink>
      <a:folHlink>
        <a:srgbClr val="292C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9492EF"/>
        </a:accent1>
        <a:accent2>
          <a:srgbClr val="63D2F8"/>
        </a:accent2>
        <a:accent3>
          <a:srgbClr val="F0F0FC"/>
        </a:accent3>
        <a:accent4>
          <a:srgbClr val="000000"/>
        </a:accent4>
        <a:accent5>
          <a:srgbClr val="C8C7F6"/>
        </a:accent5>
        <a:accent6>
          <a:srgbClr val="59BEE1"/>
        </a:accent6>
        <a:hlink>
          <a:srgbClr val="2120AD"/>
        </a:hlink>
        <a:folHlink>
          <a:srgbClr val="29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8181FF"/>
        </a:accent1>
        <a:accent2>
          <a:srgbClr val="81C0FF"/>
        </a:accent2>
        <a:accent3>
          <a:srgbClr val="F0F0FC"/>
        </a:accent3>
        <a:accent4>
          <a:srgbClr val="000000"/>
        </a:accent4>
        <a:accent5>
          <a:srgbClr val="C1C1FF"/>
        </a:accent5>
        <a:accent6>
          <a:srgbClr val="74AEE7"/>
        </a:accent6>
        <a:hlink>
          <a:srgbClr val="C54DFF"/>
        </a:hlink>
        <a:folHlink>
          <a:srgbClr val="228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FFE667"/>
        </a:accent1>
        <a:accent2>
          <a:srgbClr val="E5CA7C"/>
        </a:accent2>
        <a:accent3>
          <a:srgbClr val="F0F0FC"/>
        </a:accent3>
        <a:accent4>
          <a:srgbClr val="000000"/>
        </a:accent4>
        <a:accent5>
          <a:srgbClr val="FFF0B8"/>
        </a:accent5>
        <a:accent6>
          <a:srgbClr val="CFB770"/>
        </a:accent6>
        <a:hlink>
          <a:srgbClr val="FF8C19"/>
        </a:hlink>
        <a:folHlink>
          <a:srgbClr val="191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A1E170"/>
        </a:accent1>
        <a:accent2>
          <a:srgbClr val="DEC468"/>
        </a:accent2>
        <a:accent3>
          <a:srgbClr val="F0F0FC"/>
        </a:accent3>
        <a:accent4>
          <a:srgbClr val="000000"/>
        </a:accent4>
        <a:accent5>
          <a:srgbClr val="CDEEBB"/>
        </a:accent5>
        <a:accent6>
          <a:srgbClr val="C9B15E"/>
        </a:accent6>
        <a:hlink>
          <a:srgbClr val="5F5FDD"/>
        </a:hlink>
        <a:folHlink>
          <a:srgbClr val="DC4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492EF"/>
        </a:accent1>
        <a:accent2>
          <a:srgbClr val="63D2F8"/>
        </a:accent2>
        <a:accent3>
          <a:srgbClr val="FFFFFF"/>
        </a:accent3>
        <a:accent4>
          <a:srgbClr val="000000"/>
        </a:accent4>
        <a:accent5>
          <a:srgbClr val="C8C7F6"/>
        </a:accent5>
        <a:accent6>
          <a:srgbClr val="59BEE1"/>
        </a:accent6>
        <a:hlink>
          <a:srgbClr val="2120AD"/>
        </a:hlink>
        <a:folHlink>
          <a:srgbClr val="29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181FF"/>
        </a:accent1>
        <a:accent2>
          <a:srgbClr val="81C0FF"/>
        </a:accent2>
        <a:accent3>
          <a:srgbClr val="FFFFFF"/>
        </a:accent3>
        <a:accent4>
          <a:srgbClr val="000000"/>
        </a:accent4>
        <a:accent5>
          <a:srgbClr val="C1C1FF"/>
        </a:accent5>
        <a:accent6>
          <a:srgbClr val="74AEE7"/>
        </a:accent6>
        <a:hlink>
          <a:srgbClr val="C54DFF"/>
        </a:hlink>
        <a:folHlink>
          <a:srgbClr val="228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E667"/>
        </a:accent1>
        <a:accent2>
          <a:srgbClr val="E5CA7C"/>
        </a:accent2>
        <a:accent3>
          <a:srgbClr val="FFFFFF"/>
        </a:accent3>
        <a:accent4>
          <a:srgbClr val="000000"/>
        </a:accent4>
        <a:accent5>
          <a:srgbClr val="FFF0B8"/>
        </a:accent5>
        <a:accent6>
          <a:srgbClr val="CFB770"/>
        </a:accent6>
        <a:hlink>
          <a:srgbClr val="FF8C19"/>
        </a:hlink>
        <a:folHlink>
          <a:srgbClr val="191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1E170"/>
        </a:accent1>
        <a:accent2>
          <a:srgbClr val="DEC468"/>
        </a:accent2>
        <a:accent3>
          <a:srgbClr val="FFFFFF"/>
        </a:accent3>
        <a:accent4>
          <a:srgbClr val="000000"/>
        </a:accent4>
        <a:accent5>
          <a:srgbClr val="CDEEBB"/>
        </a:accent5>
        <a:accent6>
          <a:srgbClr val="C9B15E"/>
        </a:accent6>
        <a:hlink>
          <a:srgbClr val="5F5FDD"/>
        </a:hlink>
        <a:folHlink>
          <a:srgbClr val="DC4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</Template>
  <TotalTime>70</TotalTime>
  <Words>631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ind_0036_slide</vt:lpstr>
      <vt:lpstr>Дидактические игры  с детьми 5-6 лет на освоение математических представлений, средств и способов познания.  </vt:lpstr>
      <vt:lpstr>    «Войди в  избушку» </vt:lpstr>
      <vt:lpstr>«Восстанови лесенку»</vt:lpstr>
      <vt:lpstr>«Калейдоскоп»</vt:lpstr>
      <vt:lpstr>«Какие дни пропущены?»</vt:lpstr>
      <vt:lpstr>« Все ли гости довольны?»</vt:lpstr>
      <vt:lpstr>«У кого самый тяжёлый рюкзак»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Invader</dc:creator>
  <cp:lastModifiedBy>Invader</cp:lastModifiedBy>
  <cp:revision>18</cp:revision>
  <dcterms:created xsi:type="dcterms:W3CDTF">2014-06-05T16:37:47Z</dcterms:created>
  <dcterms:modified xsi:type="dcterms:W3CDTF">2014-06-10T00:58:17Z</dcterms:modified>
</cp:coreProperties>
</file>