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1"/>
  </p:notesMasterIdLst>
  <p:sldIdLst>
    <p:sldId id="256" r:id="rId2"/>
    <p:sldId id="257" r:id="rId3"/>
    <p:sldId id="286" r:id="rId4"/>
    <p:sldId id="258" r:id="rId5"/>
    <p:sldId id="287" r:id="rId6"/>
    <p:sldId id="259" r:id="rId7"/>
    <p:sldId id="260" r:id="rId8"/>
    <p:sldId id="261" r:id="rId9"/>
    <p:sldId id="273" r:id="rId10"/>
    <p:sldId id="274" r:id="rId11"/>
    <p:sldId id="280" r:id="rId12"/>
    <p:sldId id="277" r:id="rId13"/>
    <p:sldId id="278" r:id="rId14"/>
    <p:sldId id="282" r:id="rId15"/>
    <p:sldId id="283" r:id="rId16"/>
    <p:sldId id="284" r:id="rId17"/>
    <p:sldId id="271" r:id="rId18"/>
    <p:sldId id="293" r:id="rId19"/>
    <p:sldId id="267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CC0099"/>
    <a:srgbClr val="0000FF"/>
    <a:srgbClr val="339933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+mn-ea"/>
              </a:defRPr>
            </a:lvl1pPr>
          </a:lstStyle>
          <a:p>
            <a:pPr>
              <a:defRPr/>
            </a:pPr>
            <a:fld id="{AE08BC4D-E129-42D6-8203-9E2EF1070386}" type="datetimeFigureOut">
              <a:rPr lang="ru-RU"/>
              <a:pPr>
                <a:defRPr/>
              </a:pPr>
              <a:t>06.02.2015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+mn-ea"/>
              </a:defRPr>
            </a:lvl1pPr>
          </a:lstStyle>
          <a:p>
            <a:pPr>
              <a:defRPr/>
            </a:pPr>
            <a:fld id="{C42A80B2-AA79-43D7-BE3D-72997D16CC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38C9C9-4E1D-4EFD-9DC7-5F003ECD18DB}" type="slidenum">
              <a:rPr lang="ru-RU" smtClean="0">
                <a:ea typeface="Arial" charset="0"/>
              </a:rPr>
              <a:pPr/>
              <a:t>12</a:t>
            </a:fld>
            <a:endParaRPr lang="ru-RU" smtClean="0">
              <a:ea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8033A-1B90-4AC4-8462-C8BE1F0AEF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B8D92-1685-45DA-8756-B6C41E9E72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7DF96-D3A2-437D-9623-BE6384B41A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E214E-BCCB-4092-B0AD-072E2CF0F2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32072-0032-4386-91B6-16B413E310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25E81-0729-43ED-93DC-07E87E9408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BEEEB-A9AA-451B-B219-1B27E89F40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4AEC0-0A18-4F05-9A01-D7D35711E7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0937C-D4FC-4474-9029-83C9EACF89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1B5DC-F59B-402B-8869-093B7D5B4A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D80EE-9494-4A4B-BDAF-E057A0F08B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+mn-ea"/>
              </a:defRPr>
            </a:lvl1pPr>
          </a:lstStyle>
          <a:p>
            <a:pPr>
              <a:defRPr/>
            </a:pPr>
            <a:fld id="{FFE1C026-6110-4E47-82F4-1319025455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gif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54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1042988" y="1127125"/>
            <a:ext cx="8089900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i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общеобразовательное</a:t>
            </a:r>
          </a:p>
          <a:p>
            <a:pPr algn="ctr"/>
            <a:r>
              <a:rPr lang="ru-RU" i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учреждение </a:t>
            </a:r>
            <a:r>
              <a:rPr lang="ru-RU" i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Центр развития ребенка - детский </a:t>
            </a:r>
            <a:r>
              <a:rPr lang="ru-RU" i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сад № </a:t>
            </a:r>
            <a:r>
              <a:rPr lang="ru-RU" i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i="1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Каневской район</a:t>
            </a:r>
          </a:p>
          <a:p>
            <a:pPr algn="ctr"/>
            <a:endParaRPr lang="ru-RU" sz="1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i="1" dirty="0" smtClean="0">
                <a:solidFill>
                  <a:srgbClr val="0000FF"/>
                </a:solidFill>
                <a:latin typeface="Antiqua-Bold" pitchFamily="2" charset="0"/>
              </a:rPr>
              <a:t>ПРОЕКТ</a:t>
            </a:r>
            <a:r>
              <a:rPr lang="ru-RU" sz="4000" b="1" i="1" dirty="0">
                <a:solidFill>
                  <a:srgbClr val="0000FF"/>
                </a:solidFill>
                <a:latin typeface="Antiqua-Bold" pitchFamily="2" charset="0"/>
              </a:rPr>
              <a:t>: </a:t>
            </a:r>
          </a:p>
          <a:p>
            <a:pPr algn="ctr"/>
            <a:r>
              <a:rPr lang="ru-RU" sz="4000" b="1" i="1" dirty="0">
                <a:solidFill>
                  <a:srgbClr val="FF0000"/>
                </a:solidFill>
                <a:latin typeface="Antiqua-Bold" pitchFamily="2" charset="0"/>
              </a:rPr>
              <a:t>«Огород на окне»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43174" y="5286388"/>
            <a:ext cx="4000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rgbClr val="CC0099"/>
                </a:solidFill>
                <a:latin typeface="Times New Roman" pitchFamily="18" charset="0"/>
              </a:rPr>
              <a:t>Воспитатель</a:t>
            </a:r>
          </a:p>
          <a:p>
            <a:pPr algn="ctr"/>
            <a:r>
              <a:rPr lang="ru-RU" i="1" dirty="0" smtClean="0">
                <a:solidFill>
                  <a:srgbClr val="CC0099"/>
                </a:solidFill>
                <a:latin typeface="Times New Roman" pitchFamily="18" charset="0"/>
              </a:rPr>
              <a:t>Федулова  Наталья Николаевна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Рисунок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J:\НАШЕ ЛИЧНОЕ\ПРОЕКТ\МОЙ ПРОЕКТ 2014Г\Фото к проекту\IMG_074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750075"/>
            <a:ext cx="3857652" cy="2678925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pic>
        <p:nvPicPr>
          <p:cNvPr id="12294" name="Picture 6" descr="J:\НАШЕ ЛИЧНОЕ\ПРОЕКТ\МОЙ ПРОЕКТ 2014Г\Фото к проекту\IMG_073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714356"/>
            <a:ext cx="3929090" cy="2714644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pic>
        <p:nvPicPr>
          <p:cNvPr id="12295" name="Picture 7" descr="J:\НАШЕ ЛИЧНОЕ\ПРОЕКТ\МОЙ ПРОЕКТ 2014Г\Фото к проекту\IMG_075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596" y="3696892"/>
            <a:ext cx="3929090" cy="2946818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pic>
        <p:nvPicPr>
          <p:cNvPr id="12296" name="Picture 8" descr="J:\НАШЕ ЛИЧНОЕ\ПРОЕКТ\МОЙ ПРОЕКТ 2014Г\Фото к проекту\IMG_0758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43438" y="3714752"/>
            <a:ext cx="3857652" cy="2893239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sp>
        <p:nvSpPr>
          <p:cNvPr id="9" name="Прямоугольник 8"/>
          <p:cNvSpPr/>
          <p:nvPr/>
        </p:nvSpPr>
        <p:spPr>
          <a:xfrm>
            <a:off x="428597" y="-45203"/>
            <a:ext cx="828680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ntiqua-Bold" pitchFamily="2" charset="0"/>
                <a:cs typeface="Times New Roman" pitchFamily="18" charset="0"/>
              </a:rPr>
              <a:t>Высадка семян</a:t>
            </a:r>
            <a:endParaRPr lang="ru-RU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ntiqua-Bold" pitchFamily="2" charset="0"/>
              <a:cs typeface="Times New Roman" pitchFamily="18" charset="0"/>
            </a:endParaRPr>
          </a:p>
        </p:txBody>
      </p:sp>
      <p:sp>
        <p:nvSpPr>
          <p:cNvPr id="11" name="Прямоугольник 4"/>
          <p:cNvSpPr>
            <a:spLocks noChangeArrowheads="1"/>
          </p:cNvSpPr>
          <p:nvPr/>
        </p:nvSpPr>
        <p:spPr bwMode="auto">
          <a:xfrm>
            <a:off x="4929190" y="2571744"/>
            <a:ext cx="35004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Круглые горошины</a:t>
            </a:r>
          </a:p>
          <a:p>
            <a:r>
              <a:rPr lang="ru-RU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Были в землю брошены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Рисунок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857288" y="0"/>
            <a:ext cx="10001288" cy="7500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J:\НАШЕ ЛИЧНОЕ\ПРОЕКТ\МОЙ ПРОЕКТ 2014Г\Фото к проекту\IMG_074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357222" y="901478"/>
            <a:ext cx="4382241" cy="3099026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6" name="Прямоугольник 5"/>
          <p:cNvSpPr/>
          <p:nvPr/>
        </p:nvSpPr>
        <p:spPr>
          <a:xfrm>
            <a:off x="1995013" y="0"/>
            <a:ext cx="486300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ntiqua-Bold" pitchFamily="2" charset="0"/>
                <a:cs typeface="Times New Roman" pitchFamily="18" charset="0"/>
              </a:rPr>
              <a:t>Наблюдение</a:t>
            </a:r>
            <a:endParaRPr lang="ru-RU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ntiqua-Bold" pitchFamily="2" charset="0"/>
              <a:cs typeface="Times New Roman" pitchFamily="18" charset="0"/>
            </a:endParaRPr>
          </a:p>
        </p:txBody>
      </p:sp>
      <p:pic>
        <p:nvPicPr>
          <p:cNvPr id="13318" name="Picture 6" descr="J:\НАШЕ ЛИЧНОЕ\ПРОЕКТ\МОЙ ПРОЕКТ 2014Г\Фото к проекту\IMG_074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14809" y="3000372"/>
            <a:ext cx="4667283" cy="3500462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pic>
        <p:nvPicPr>
          <p:cNvPr id="13319" name="Рисунок 1" descr="goroh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58" y="4429132"/>
            <a:ext cx="2117362" cy="211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Рисунок 2" descr="Загадки про огурец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26" y="428604"/>
            <a:ext cx="18669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Рисунок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2" descr="F:\фото к проекту\SAM_309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6200000">
            <a:off x="468313" y="2276475"/>
            <a:ext cx="3598862" cy="4105275"/>
          </a:xfrm>
          <a:prstGeom prst="rect">
            <a:avLst/>
          </a:prstGeom>
          <a:ln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sp>
        <p:nvSpPr>
          <p:cNvPr id="9221" name="Прямоугольник 2"/>
          <p:cNvSpPr>
            <a:spLocks noChangeArrowheads="1"/>
          </p:cNvSpPr>
          <p:nvPr/>
        </p:nvSpPr>
        <p:spPr bwMode="auto">
          <a:xfrm>
            <a:off x="2484438" y="285728"/>
            <a:ext cx="57309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00FF"/>
                </a:solidFill>
                <a:latin typeface="Antiqua-Bold" pitchFamily="2" charset="0"/>
                <a:cs typeface="Times New Roman" pitchFamily="18" charset="0"/>
              </a:rPr>
              <a:t>Дидактические игры </a:t>
            </a:r>
          </a:p>
        </p:txBody>
      </p:sp>
      <p:pic>
        <p:nvPicPr>
          <p:cNvPr id="9222" name="Picture 6" descr="J:\НАШЕ ЛИЧНОЕ\ПРОЕКТ\МОЙ ПРОЕКТ 2014Г\дид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1428736"/>
            <a:ext cx="4293462" cy="3040347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Рисунок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63" y="0"/>
            <a:ext cx="9144000" cy="6771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F:\фото к проекту\SAM_311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1157304"/>
            <a:ext cx="3143272" cy="4557712"/>
          </a:xfrm>
          <a:prstGeom prst="rect">
            <a:avLst/>
          </a:prstGeom>
          <a:ln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pic>
        <p:nvPicPr>
          <p:cNvPr id="10246" name="Picture 6" descr="J:\НАШЕ ЛИЧНОЕ\ПРОЕКТ\МОЙ ПРОЕКТ 2014Г\100805619_large_w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29058" y="357166"/>
            <a:ext cx="5000660" cy="3000395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pic>
        <p:nvPicPr>
          <p:cNvPr id="10247" name="Picture 7" descr="J:\НАШЕ ЛИЧНОЕ\ПРОЕКТ\МОЙ ПРОЕКТ 2014Г\000040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29058" y="3606460"/>
            <a:ext cx="5000660" cy="2894374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Рисунок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49213"/>
            <a:ext cx="911225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J:\НАШЕ ЛИЧНОЕ\ПРОЕКТ\МОЙ ПРОЕКТ 2014Г\Фото к проекту\IMG_091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14678" y="1909105"/>
            <a:ext cx="5786478" cy="4091663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5" name="Рисунок 1" descr="j0233040.w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"/>
            <a:ext cx="2879822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962400" y="152400"/>
            <a:ext cx="4876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0000FF"/>
                </a:solidFill>
                <a:latin typeface="Antiqua-Bold" pitchFamily="2" charset="0"/>
                <a:cs typeface="Times New Roman" pitchFamily="18" charset="0"/>
              </a:rPr>
              <a:t>А ребята лейки брали,</a:t>
            </a:r>
          </a:p>
          <a:p>
            <a:r>
              <a:rPr lang="ru-RU" sz="3200" b="1" dirty="0">
                <a:solidFill>
                  <a:srgbClr val="0000FF"/>
                </a:solidFill>
                <a:latin typeface="Antiqua-Bold" pitchFamily="2" charset="0"/>
                <a:cs typeface="Times New Roman" pitchFamily="18" charset="0"/>
              </a:rPr>
              <a:t>Землю дружно поливали.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Рисунок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07950" y="7938"/>
            <a:ext cx="9251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Sun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42852"/>
            <a:ext cx="3857652" cy="3851557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286248" y="357166"/>
            <a:ext cx="500066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00FF"/>
                </a:solidFill>
                <a:latin typeface="Antiqua-Bold" pitchFamily="2" charset="0"/>
                <a:cs typeface="Times New Roman" pitchFamily="18" charset="0"/>
              </a:rPr>
              <a:t>Землю грело солнышко,</a:t>
            </a:r>
          </a:p>
          <a:p>
            <a:r>
              <a:rPr lang="ru-RU" sz="3200" b="1" dirty="0">
                <a:solidFill>
                  <a:srgbClr val="0000FF"/>
                </a:solidFill>
                <a:latin typeface="Antiqua-Bold" pitchFamily="2" charset="0"/>
                <a:cs typeface="Times New Roman" pitchFamily="18" charset="0"/>
              </a:rPr>
              <a:t>Прорастало зернышко.</a:t>
            </a:r>
          </a:p>
        </p:txBody>
      </p:sp>
      <p:pic>
        <p:nvPicPr>
          <p:cNvPr id="6" name="Рисунок 5" descr="горох 00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34408" y="2192096"/>
            <a:ext cx="4552434" cy="4022986"/>
          </a:xfrm>
          <a:prstGeom prst="rect">
            <a:avLst/>
          </a:prstGeom>
          <a:ln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Рисунок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8"/>
          <p:cNvSpPr>
            <a:spLocks noChangeArrowheads="1"/>
          </p:cNvSpPr>
          <p:nvPr/>
        </p:nvSpPr>
        <p:spPr bwMode="auto">
          <a:xfrm>
            <a:off x="228600" y="304800"/>
            <a:ext cx="4572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0000FF"/>
                </a:solidFill>
                <a:latin typeface="Antiqua-Bold" pitchFamily="2" charset="0"/>
                <a:cs typeface="Times New Roman" pitchFamily="18" charset="0"/>
              </a:rPr>
              <a:t>Появился корешок,</a:t>
            </a:r>
          </a:p>
          <a:p>
            <a:r>
              <a:rPr lang="ru-RU" sz="3200" b="1" dirty="0">
                <a:solidFill>
                  <a:srgbClr val="0000FF"/>
                </a:solidFill>
                <a:latin typeface="Antiqua-Bold" pitchFamily="2" charset="0"/>
                <a:cs typeface="Times New Roman" pitchFamily="18" charset="0"/>
              </a:rPr>
              <a:t>А потом и стебелек.</a:t>
            </a:r>
          </a:p>
        </p:txBody>
      </p:sp>
      <p:pic>
        <p:nvPicPr>
          <p:cNvPr id="17412" name="Picture 4" descr="J:\НАШЕ ЛИЧНОЕ\ПРОЕКТ\МОЙ ПРОЕКТ 2014Г\Фото к проекту\IMG_092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4" y="357167"/>
            <a:ext cx="4463798" cy="315558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7413" name="Picture 5" descr="J:\НАШЕ ЛИЧНОЕ\ПРОЕКТ\МОЙ ПРОЕКТ 2014Г\Фото к проекту\IMG_092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3643314"/>
            <a:ext cx="4143372" cy="2929811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7417" name="Picture 9" descr="http://www.xtec.cat/~mcatala6/legumbres/imagen/guisant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7987814">
            <a:off x="1643042" y="1285860"/>
            <a:ext cx="1143008" cy="2286001"/>
          </a:xfrm>
          <a:prstGeom prst="rect">
            <a:avLst/>
          </a:prstGeom>
          <a:noFill/>
        </p:spPr>
      </p:pic>
      <p:pic>
        <p:nvPicPr>
          <p:cNvPr id="17419" name="Picture 11" descr="http://www.ecosystema.ru/07referats/cultrast/img/10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3389828">
            <a:off x="5968129" y="3825995"/>
            <a:ext cx="1610197" cy="2500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Рисунок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22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14290"/>
            <a:ext cx="8229600" cy="119858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b="1" i="1" dirty="0" smtClean="0">
                <a:solidFill>
                  <a:srgbClr val="FF0000"/>
                </a:solidFill>
                <a:latin typeface="Antiqua-Bold" pitchFamily="2" charset="0"/>
              </a:rPr>
              <a:t>3 ЭТАП – заключительный. </a:t>
            </a:r>
            <a:r>
              <a:rPr lang="ru-RU" sz="1800" i="1" dirty="0" smtClean="0">
                <a:solidFill>
                  <a:srgbClr val="FF0000"/>
                </a:solidFill>
                <a:latin typeface="Antiqua-Bold" pitchFamily="2" charset="0"/>
              </a:rPr>
              <a:t/>
            </a:r>
            <a:br>
              <a:rPr lang="ru-RU" sz="1800" i="1" dirty="0" smtClean="0">
                <a:solidFill>
                  <a:srgbClr val="FF0000"/>
                </a:solidFill>
                <a:latin typeface="Antiqua-Bold" pitchFamily="2" charset="0"/>
              </a:rPr>
            </a:br>
            <a:r>
              <a:rPr lang="ru-RU" sz="1800" i="1" dirty="0" smtClean="0">
                <a:solidFill>
                  <a:srgbClr val="0000FF"/>
                </a:solidFill>
                <a:latin typeface="Antiqua-Bold" pitchFamily="2" charset="0"/>
              </a:rPr>
              <a:t>• Проанализировали и обобщили результаты, полученные в процессе исследовательской деятельности детей.</a:t>
            </a:r>
          </a:p>
        </p:txBody>
      </p:sp>
      <p:pic>
        <p:nvPicPr>
          <p:cNvPr id="19462" name="Picture 6" descr="J:\НАШЕ ЛИЧНОЕ\ПРОЕКТ\МОЙ ПРОЕКТ 2014Г\Фото к проекту\IMG_092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4414" y="1500174"/>
            <a:ext cx="7097257" cy="5019426"/>
          </a:xfrm>
          <a:prstGeom prst="rect">
            <a:avLst/>
          </a:prstGeom>
          <a:ln w="76200"/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исунок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1643042" y="142852"/>
            <a:ext cx="6215106" cy="148590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339933"/>
                </a:solidFill>
                <a:latin typeface="Antiqua-Bold" pitchFamily="2" charset="0"/>
              </a:rPr>
              <a:t>РЕЗУЛЬТАТ</a:t>
            </a:r>
            <a:endParaRPr lang="ru-RU" sz="4400" dirty="0">
              <a:solidFill>
                <a:srgbClr val="339933"/>
              </a:solidFill>
              <a:latin typeface="Antiqua-Bold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1782537"/>
            <a:ext cx="807249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-В ходе работы по проекту у детей сформировалось экологическое представление об овощных культурах ( огурцах) и зернобобовых культурах ( горох).</a:t>
            </a:r>
          </a:p>
          <a:p>
            <a:r>
              <a:rPr lang="ru-RU" dirty="0" smtClean="0">
                <a:solidFill>
                  <a:srgbClr val="0000FF"/>
                </a:solidFill>
              </a:rPr>
              <a:t>-Выращивая и ухаживая за растениями, ребята наблюдали за тем, какие из них растут быстрее, сравнивали форму и цвет листьев, определяли условия, необходимые для роста и развития растений.</a:t>
            </a:r>
          </a:p>
          <a:p>
            <a:r>
              <a:rPr lang="ru-RU" dirty="0" smtClean="0">
                <a:solidFill>
                  <a:srgbClr val="0000FF"/>
                </a:solidFill>
              </a:rPr>
              <a:t>-В ходе работы по проекту дети научились устанавливать последовательность стадий развития растений, связывая изменяющиеся их внешние признаки с определенным периодом развития.</a:t>
            </a:r>
          </a:p>
          <a:p>
            <a:r>
              <a:rPr lang="ru-RU" dirty="0" smtClean="0">
                <a:solidFill>
                  <a:srgbClr val="0000FF"/>
                </a:solidFill>
              </a:rPr>
              <a:t>-У детей сформировались знания о том, в каких условиях можно вырастить растение из семени.</a:t>
            </a:r>
          </a:p>
          <a:p>
            <a:r>
              <a:rPr lang="ru-RU" dirty="0" smtClean="0">
                <a:solidFill>
                  <a:srgbClr val="0000FF"/>
                </a:solidFill>
              </a:rPr>
              <a:t>-В результате практической и опытнической деятельности дети получили необходимые условия для роста растений.</a:t>
            </a:r>
          </a:p>
          <a:p>
            <a:r>
              <a:rPr lang="ru-RU" dirty="0" smtClean="0">
                <a:solidFill>
                  <a:srgbClr val="0000FF"/>
                </a:solidFill>
              </a:rPr>
              <a:t>-Дети увидели многообразие посевного материала.</a:t>
            </a:r>
          </a:p>
          <a:p>
            <a:r>
              <a:rPr lang="ru-RU" dirty="0" smtClean="0">
                <a:solidFill>
                  <a:srgbClr val="0000FF"/>
                </a:solidFill>
              </a:rPr>
              <a:t>-Дети более бережнее стали относиться к растительному миру.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Рисунок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4"/>
          <p:cNvSpPr>
            <a:spLocks noGrp="1" noChangeArrowheads="1"/>
          </p:cNvSpPr>
          <p:nvPr>
            <p:ph type="title"/>
          </p:nvPr>
        </p:nvSpPr>
        <p:spPr>
          <a:xfrm>
            <a:off x="2571736" y="428604"/>
            <a:ext cx="6715172" cy="5797568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635000"/>
          </a:effectLst>
          <a:scene3d>
            <a:camera prst="perspectiveContrastingLeftFacing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ru-RU" b="1" i="1" dirty="0" smtClean="0">
                <a:solidFill>
                  <a:srgbClr val="339933"/>
                </a:solidFill>
                <a:latin typeface="Antiqua-Bold" pitchFamily="2" charset="0"/>
              </a:rPr>
              <a:t>СПАСИБО ЗА</a:t>
            </a:r>
            <a:br>
              <a:rPr lang="ru-RU" b="1" i="1" dirty="0" smtClean="0">
                <a:solidFill>
                  <a:srgbClr val="339933"/>
                </a:solidFill>
                <a:latin typeface="Antiqua-Bold" pitchFamily="2" charset="0"/>
              </a:rPr>
            </a:br>
            <a:r>
              <a:rPr lang="ru-RU" b="1" i="1" dirty="0" smtClean="0">
                <a:solidFill>
                  <a:srgbClr val="339933"/>
                </a:solidFill>
                <a:latin typeface="Antiqua-Bold" pitchFamily="2" charset="0"/>
              </a:rPr>
              <a:t> </a:t>
            </a:r>
            <a:br>
              <a:rPr lang="ru-RU" b="1" i="1" dirty="0" smtClean="0">
                <a:solidFill>
                  <a:srgbClr val="339933"/>
                </a:solidFill>
                <a:latin typeface="Antiqua-Bold" pitchFamily="2" charset="0"/>
              </a:rPr>
            </a:br>
            <a:r>
              <a:rPr lang="ru-RU" b="1" i="1" dirty="0" smtClean="0">
                <a:solidFill>
                  <a:srgbClr val="339933"/>
                </a:solidFill>
                <a:latin typeface="Antiqua-Bold" pitchFamily="2" charset="0"/>
              </a:rPr>
              <a:t>ВНИМАНИЕ!</a:t>
            </a:r>
          </a:p>
        </p:txBody>
      </p:sp>
      <p:pic>
        <p:nvPicPr>
          <p:cNvPr id="20484" name="Picture 6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609850"/>
            <a:ext cx="42481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Рисунок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17"/>
          <p:cNvSpPr>
            <a:spLocks noGrp="1" noChangeArrowheads="1"/>
          </p:cNvSpPr>
          <p:nvPr>
            <p:ph type="title"/>
          </p:nvPr>
        </p:nvSpPr>
        <p:spPr>
          <a:xfrm>
            <a:off x="395288" y="476250"/>
            <a:ext cx="8207375" cy="5881708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i="1" dirty="0" smtClean="0">
                <a:solidFill>
                  <a:schemeClr val="accent6"/>
                </a:solidFill>
                <a:latin typeface="Antiqua-Bold" pitchFamily="2" charset="0"/>
              </a:rPr>
              <a:t>Проект «Огород  на окне»</a:t>
            </a:r>
            <a:r>
              <a:rPr lang="ru-RU" sz="2800" b="1" i="1" dirty="0" smtClean="0">
                <a:solidFill>
                  <a:srgbClr val="FF0000"/>
                </a:solidFill>
                <a:latin typeface="Antiqua-Bold" pitchFamily="2" charset="0"/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  <a:latin typeface="Antiqua-Bold" pitchFamily="2" charset="0"/>
              </a:rPr>
            </a:br>
            <a:r>
              <a:rPr lang="ru-RU" sz="2800" b="1" i="1" u="sng" dirty="0" smtClean="0">
                <a:solidFill>
                  <a:schemeClr val="accent6">
                    <a:lumMod val="50000"/>
                  </a:schemeClr>
                </a:solidFill>
                <a:latin typeface="Antiqua-Bold" pitchFamily="2" charset="0"/>
                <a:ea typeface="Calibri" pitchFamily="34" charset="0"/>
                <a:cs typeface="Times New Roman" pitchFamily="18" charset="0"/>
              </a:rPr>
              <a:t>Проект:</a:t>
            </a: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latin typeface="Antiqua-Bold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FF"/>
                </a:solidFill>
                <a:latin typeface="Antiqua-Bold" pitchFamily="2" charset="0"/>
                <a:ea typeface="Calibri" pitchFamily="34" charset="0"/>
                <a:cs typeface="Times New Roman" pitchFamily="18" charset="0"/>
              </a:rPr>
              <a:t>краткосрочный.</a:t>
            </a:r>
            <a:br>
              <a:rPr lang="ru-RU" sz="2800" dirty="0" smtClean="0">
                <a:solidFill>
                  <a:srgbClr val="0000FF"/>
                </a:solidFill>
                <a:latin typeface="Antiqua-Bold" pitchFamily="2" charset="0"/>
                <a:ea typeface="Calibri" pitchFamily="34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00FF"/>
                </a:solidFill>
                <a:latin typeface="Antiqua-Bold" pitchFamily="2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00FF"/>
                </a:solidFill>
                <a:latin typeface="Antiqua-Bold" pitchFamily="2" charset="0"/>
                <a:ea typeface="Calibri" pitchFamily="34" charset="0"/>
                <a:cs typeface="Times New Roman" pitchFamily="18" charset="0"/>
              </a:rPr>
            </a:br>
            <a:r>
              <a:rPr lang="ru-RU" sz="2800" b="1" i="1" u="sng" dirty="0" smtClean="0">
                <a:solidFill>
                  <a:schemeClr val="accent6">
                    <a:lumMod val="50000"/>
                  </a:schemeClr>
                </a:solidFill>
                <a:latin typeface="Antiqua-Bold" pitchFamily="2" charset="0"/>
                <a:ea typeface="Calibri" pitchFamily="34" charset="0"/>
                <a:cs typeface="Times New Roman" pitchFamily="18" charset="0"/>
              </a:rPr>
              <a:t>Вид проекта</a:t>
            </a: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latin typeface="Antiqua-Bold" pitchFamily="2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ru-RU" sz="2800" dirty="0" smtClean="0">
                <a:solidFill>
                  <a:srgbClr val="0000FF"/>
                </a:solidFill>
                <a:latin typeface="Antiqua-Bold" pitchFamily="2" charset="0"/>
                <a:ea typeface="Calibri" pitchFamily="34" charset="0"/>
                <a:cs typeface="Times New Roman" pitchFamily="18" charset="0"/>
              </a:rPr>
              <a:t>познавательный, творческий.</a:t>
            </a:r>
            <a:br>
              <a:rPr lang="ru-RU" sz="2800" dirty="0" smtClean="0">
                <a:solidFill>
                  <a:srgbClr val="0000FF"/>
                </a:solidFill>
                <a:latin typeface="Antiqua-Bold" pitchFamily="2" charset="0"/>
                <a:ea typeface="Calibri" pitchFamily="34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00FF"/>
                </a:solidFill>
                <a:latin typeface="Antiqua-Bold" pitchFamily="2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00FF"/>
                </a:solidFill>
                <a:latin typeface="Antiqua-Bold" pitchFamily="2" charset="0"/>
                <a:ea typeface="Calibri" pitchFamily="34" charset="0"/>
                <a:cs typeface="Times New Roman" pitchFamily="18" charset="0"/>
              </a:rPr>
            </a:br>
            <a:r>
              <a:rPr lang="ru-RU" sz="2800" b="1" i="1" u="sng" dirty="0" smtClean="0">
                <a:solidFill>
                  <a:schemeClr val="accent6">
                    <a:lumMod val="50000"/>
                  </a:schemeClr>
                </a:solidFill>
                <a:latin typeface="Antiqua-Bold" pitchFamily="2" charset="0"/>
                <a:ea typeface="Calibri" pitchFamily="34" charset="0"/>
                <a:cs typeface="Times New Roman" pitchFamily="18" charset="0"/>
              </a:rPr>
              <a:t>Продолжительност</a:t>
            </a:r>
            <a:r>
              <a:rPr lang="ru-RU" sz="2800" i="1" u="sng" dirty="0" smtClean="0">
                <a:solidFill>
                  <a:schemeClr val="accent6">
                    <a:lumMod val="50000"/>
                  </a:schemeClr>
                </a:solidFill>
                <a:latin typeface="Antiqua-Bold" pitchFamily="2" charset="0"/>
                <a:ea typeface="Calibri" pitchFamily="34" charset="0"/>
                <a:cs typeface="Times New Roman" pitchFamily="18" charset="0"/>
              </a:rPr>
              <a:t>ь:</a:t>
            </a: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latin typeface="Antiqua-Bold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FF"/>
                </a:solidFill>
                <a:latin typeface="Antiqua-Bold" pitchFamily="2" charset="0"/>
                <a:ea typeface="Calibri" pitchFamily="34" charset="0"/>
                <a:cs typeface="Times New Roman" pitchFamily="18" charset="0"/>
              </a:rPr>
              <a:t>1 месяц.</a:t>
            </a:r>
            <a:br>
              <a:rPr lang="ru-RU" sz="2800" dirty="0" smtClean="0">
                <a:solidFill>
                  <a:srgbClr val="0000FF"/>
                </a:solidFill>
                <a:latin typeface="Antiqua-Bold" pitchFamily="2" charset="0"/>
                <a:ea typeface="Calibri" pitchFamily="34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00FF"/>
                </a:solidFill>
                <a:latin typeface="Antiqua-Bold" pitchFamily="2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00FF"/>
                </a:solidFill>
                <a:latin typeface="Antiqua-Bold" pitchFamily="2" charset="0"/>
                <a:ea typeface="Calibri" pitchFamily="34" charset="0"/>
                <a:cs typeface="Times New Roman" pitchFamily="18" charset="0"/>
              </a:rPr>
            </a:br>
            <a:r>
              <a:rPr lang="ru-RU" sz="2800" b="1" i="1" u="sng" dirty="0" smtClean="0">
                <a:solidFill>
                  <a:schemeClr val="accent6">
                    <a:lumMod val="50000"/>
                  </a:schemeClr>
                </a:solidFill>
                <a:latin typeface="Antiqua-Bold" pitchFamily="2" charset="0"/>
                <a:ea typeface="Calibri" pitchFamily="34" charset="0"/>
                <a:cs typeface="Times New Roman" pitchFamily="18" charset="0"/>
              </a:rPr>
              <a:t>Участники проекта</a:t>
            </a: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latin typeface="Antiqua-Bold" pitchFamily="2" charset="0"/>
                <a:ea typeface="Calibri" pitchFamily="34" charset="0"/>
                <a:cs typeface="Times New Roman" pitchFamily="18" charset="0"/>
              </a:rPr>
              <a:t>:  </a:t>
            </a:r>
            <a:r>
              <a:rPr lang="ru-RU" sz="2800" dirty="0" smtClean="0">
                <a:solidFill>
                  <a:srgbClr val="0000FF"/>
                </a:solidFill>
                <a:latin typeface="Antiqua-Bold" pitchFamily="2" charset="0"/>
                <a:ea typeface="Calibri" pitchFamily="34" charset="0"/>
                <a:cs typeface="Times New Roman" pitchFamily="18" charset="0"/>
              </a:rPr>
              <a:t>дети подготовительной группы «Звёздочка», воспитатели, родители.</a:t>
            </a:r>
            <a:r>
              <a:rPr lang="ru-RU" sz="2400" dirty="0" smtClean="0">
                <a:solidFill>
                  <a:srgbClr val="0000FF"/>
                </a:solidFill>
                <a:latin typeface="Antiqua-Bold" pitchFamily="2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00FF"/>
                </a:solidFill>
                <a:latin typeface="Antiqua-Bold" pitchFamily="2" charset="0"/>
                <a:ea typeface="Calibri" pitchFamily="34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00FF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00FF"/>
                </a:solidFill>
                <a:ea typeface="Calibri" pitchFamily="34" charset="0"/>
                <a:cs typeface="Times New Roman" pitchFamily="18" charset="0"/>
              </a:rPr>
            </a:br>
            <a:endParaRPr lang="ru-RU" sz="2400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032727" flipV="1">
            <a:off x="539098" y="1415517"/>
            <a:ext cx="8229600" cy="2022686"/>
          </a:xfrm>
        </p:spPr>
        <p:txBody>
          <a:bodyPr/>
          <a:lstStyle/>
          <a:p>
            <a:r>
              <a:rPr lang="ru-RU" sz="8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endParaRPr lang="ru-RU" sz="8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Рисунок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42908" y="0"/>
            <a:ext cx="9543885" cy="7635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2143108" y="357166"/>
            <a:ext cx="4572032" cy="150019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i="1" dirty="0" smtClean="0">
                <a:solidFill>
                  <a:srgbClr val="339933"/>
                </a:solidFill>
                <a:latin typeface="Antiqua-Bold" pitchFamily="2" charset="0"/>
              </a:rPr>
              <a:t>ЦЕЛЬ</a:t>
            </a:r>
            <a:endParaRPr lang="ru-RU" sz="7200" i="1" dirty="0">
              <a:solidFill>
                <a:srgbClr val="339933"/>
              </a:solidFill>
              <a:latin typeface="Antiqua-Bold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5" y="2286554"/>
            <a:ext cx="81439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00FF"/>
                </a:solidFill>
                <a:latin typeface="Antiqua-Bold" pitchFamily="2" charset="0"/>
              </a:rPr>
              <a:t>Формирование экологических представлений детей об овощных культурах</a:t>
            </a:r>
          </a:p>
          <a:p>
            <a:r>
              <a:rPr lang="ru-RU" sz="4000" dirty="0" smtClean="0">
                <a:solidFill>
                  <a:srgbClr val="0000FF"/>
                </a:solidFill>
                <a:latin typeface="Antiqua-Bold" pitchFamily="2" charset="0"/>
              </a:rPr>
              <a:t> ( огурцах) и зернобобовых культурах ( горох)  в процессе выращивания из семян.</a:t>
            </a:r>
            <a:endParaRPr lang="ru-RU" sz="4000" dirty="0">
              <a:solidFill>
                <a:srgbClr val="0000FF"/>
              </a:solidFill>
              <a:latin typeface="Antiqua-Bold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Рисунок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>
          <a:xfrm>
            <a:off x="485804" y="1093851"/>
            <a:ext cx="8372476" cy="5764173"/>
          </a:xfrm>
        </p:spPr>
        <p:txBody>
          <a:bodyPr/>
          <a:lstStyle/>
          <a:p>
            <a:pPr algn="l"/>
            <a:r>
              <a:rPr lang="ru-RU" sz="1800" b="1" i="1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1800" b="1" i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1400" dirty="0" smtClean="0">
                <a:solidFill>
                  <a:srgbClr val="0000FF"/>
                </a:solidFill>
                <a:latin typeface="Antiqua-Bold" pitchFamily="2" charset="0"/>
              </a:rPr>
              <a:t> </a:t>
            </a:r>
            <a:r>
              <a:rPr lang="ru-RU" sz="1500" dirty="0" smtClean="0">
                <a:solidFill>
                  <a:srgbClr val="0000FF"/>
                </a:solidFill>
                <a:latin typeface="Antiqua-Bold" pitchFamily="2" charset="0"/>
              </a:rPr>
              <a:t>1.</a:t>
            </a:r>
            <a:r>
              <a:rPr lang="ru-RU" sz="1500" b="1" dirty="0" smtClean="0">
                <a:solidFill>
                  <a:srgbClr val="0000FF"/>
                </a:solidFill>
                <a:latin typeface="Antiqua-Bold" pitchFamily="2" charset="0"/>
              </a:rPr>
              <a:t> </a:t>
            </a:r>
            <a:r>
              <a:rPr lang="ru-RU" sz="1500" dirty="0" smtClean="0">
                <a:solidFill>
                  <a:srgbClr val="0000FF"/>
                </a:solidFill>
                <a:latin typeface="Antiqua-Bold" pitchFamily="2" charset="0"/>
              </a:rPr>
              <a:t>Познакомить с историей огурца, гороха</a:t>
            </a:r>
            <a:br>
              <a:rPr lang="ru-RU" sz="1500" dirty="0" smtClean="0">
                <a:solidFill>
                  <a:srgbClr val="0000FF"/>
                </a:solidFill>
                <a:latin typeface="Antiqua-Bold" pitchFamily="2" charset="0"/>
              </a:rPr>
            </a:br>
            <a:r>
              <a:rPr lang="ru-RU" sz="1500" dirty="0" smtClean="0">
                <a:solidFill>
                  <a:srgbClr val="0000FF"/>
                </a:solidFill>
                <a:latin typeface="Antiqua-Bold" pitchFamily="2" charset="0"/>
              </a:rPr>
              <a:t>2. Расширять и систематизировать знания детей об овощных культура (огурцах), зернобобовых культурах (горох): строение, польза, уход за ними.</a:t>
            </a:r>
            <a:br>
              <a:rPr lang="ru-RU" sz="1500" dirty="0" smtClean="0">
                <a:solidFill>
                  <a:srgbClr val="0000FF"/>
                </a:solidFill>
                <a:latin typeface="Antiqua-Bold" pitchFamily="2" charset="0"/>
              </a:rPr>
            </a:br>
            <a:r>
              <a:rPr lang="ru-RU" sz="1500" dirty="0" smtClean="0">
                <a:solidFill>
                  <a:srgbClr val="0000FF"/>
                </a:solidFill>
                <a:latin typeface="Antiqua-Bold" pitchFamily="2" charset="0"/>
              </a:rPr>
              <a:t>3. Учить детей ухаживать за растениями в комнатных условиях.</a:t>
            </a:r>
            <a:br>
              <a:rPr lang="ru-RU" sz="1500" dirty="0" smtClean="0">
                <a:solidFill>
                  <a:srgbClr val="0000FF"/>
                </a:solidFill>
                <a:latin typeface="Antiqua-Bold" pitchFamily="2" charset="0"/>
              </a:rPr>
            </a:br>
            <a:r>
              <a:rPr lang="ru-RU" sz="1500" dirty="0" smtClean="0">
                <a:solidFill>
                  <a:srgbClr val="0000FF"/>
                </a:solidFill>
                <a:latin typeface="Antiqua-Bold" pitchFamily="2" charset="0"/>
              </a:rPr>
              <a:t>4. Учить наблюдать изменения в развитии  и роста растений.</a:t>
            </a:r>
            <a:br>
              <a:rPr lang="ru-RU" sz="1500" dirty="0" smtClean="0">
                <a:solidFill>
                  <a:srgbClr val="0000FF"/>
                </a:solidFill>
                <a:latin typeface="Antiqua-Bold" pitchFamily="2" charset="0"/>
              </a:rPr>
            </a:br>
            <a:r>
              <a:rPr lang="ru-RU" sz="1500" dirty="0" smtClean="0">
                <a:solidFill>
                  <a:srgbClr val="0000FF"/>
                </a:solidFill>
                <a:latin typeface="Antiqua-Bold" pitchFamily="2" charset="0"/>
              </a:rPr>
              <a:t>5. Углублять знания об условиях, необходимых для роста семян (земля, свет, тепло, вода).</a:t>
            </a:r>
            <a:br>
              <a:rPr lang="ru-RU" sz="1500" dirty="0" smtClean="0">
                <a:solidFill>
                  <a:srgbClr val="0000FF"/>
                </a:solidFill>
                <a:latin typeface="Antiqua-Bold" pitchFamily="2" charset="0"/>
              </a:rPr>
            </a:br>
            <a:r>
              <a:rPr lang="ru-RU" sz="1500" dirty="0" smtClean="0">
                <a:solidFill>
                  <a:srgbClr val="0000FF"/>
                </a:solidFill>
                <a:latin typeface="Antiqua-Bold" pitchFamily="2" charset="0"/>
              </a:rPr>
              <a:t> 6.Развивать познавательные и творческие способности детей в процессе совместной исследовательской деятельности. </a:t>
            </a:r>
            <a:br>
              <a:rPr lang="ru-RU" sz="1500" dirty="0" smtClean="0">
                <a:solidFill>
                  <a:srgbClr val="0000FF"/>
                </a:solidFill>
                <a:latin typeface="Antiqua-Bold" pitchFamily="2" charset="0"/>
              </a:rPr>
            </a:br>
            <a:r>
              <a:rPr lang="ru-RU" sz="1500" dirty="0" smtClean="0">
                <a:solidFill>
                  <a:srgbClr val="0000FF"/>
                </a:solidFill>
                <a:latin typeface="Antiqua-Bold" pitchFamily="2" charset="0"/>
              </a:rPr>
              <a:t>7. Развивать речь детей, активизировать словарь (корень, посадить, углубление, условия). </a:t>
            </a:r>
            <a:br>
              <a:rPr lang="ru-RU" sz="1500" dirty="0" smtClean="0">
                <a:solidFill>
                  <a:srgbClr val="0000FF"/>
                </a:solidFill>
                <a:latin typeface="Antiqua-Bold" pitchFamily="2" charset="0"/>
              </a:rPr>
            </a:br>
            <a:r>
              <a:rPr lang="ru-RU" sz="1500" dirty="0" smtClean="0">
                <a:solidFill>
                  <a:srgbClr val="0000FF"/>
                </a:solidFill>
                <a:latin typeface="Antiqua-Bold" pitchFamily="2" charset="0"/>
              </a:rPr>
              <a:t> 8. Разъяснять значимость труда.</a:t>
            </a:r>
            <a:br>
              <a:rPr lang="ru-RU" sz="1500" dirty="0" smtClean="0">
                <a:solidFill>
                  <a:srgbClr val="0000FF"/>
                </a:solidFill>
                <a:latin typeface="Antiqua-Bold" pitchFamily="2" charset="0"/>
              </a:rPr>
            </a:br>
            <a:r>
              <a:rPr lang="ru-RU" sz="1500" dirty="0" smtClean="0">
                <a:solidFill>
                  <a:srgbClr val="0000FF"/>
                </a:solidFill>
                <a:latin typeface="Antiqua-Bold" pitchFamily="2" charset="0"/>
              </a:rPr>
              <a:t>9. Развивать чувство общности детей в группе и навыки сотрудничества.</a:t>
            </a:r>
            <a:br>
              <a:rPr lang="ru-RU" sz="1500" dirty="0" smtClean="0">
                <a:solidFill>
                  <a:srgbClr val="0000FF"/>
                </a:solidFill>
                <a:latin typeface="Antiqua-Bold" pitchFamily="2" charset="0"/>
              </a:rPr>
            </a:br>
            <a:r>
              <a:rPr lang="ru-RU" sz="1500" dirty="0" smtClean="0">
                <a:solidFill>
                  <a:srgbClr val="0000FF"/>
                </a:solidFill>
                <a:latin typeface="Antiqua-Bold" pitchFamily="2" charset="0"/>
              </a:rPr>
              <a:t>10.</a:t>
            </a:r>
            <a:r>
              <a:rPr lang="ru-RU" sz="1500" dirty="0" smtClean="0">
                <a:latin typeface="Antiqua-Bold" pitchFamily="2" charset="0"/>
              </a:rPr>
              <a:t> </a:t>
            </a:r>
            <a:r>
              <a:rPr lang="ru-RU" sz="1500" dirty="0" smtClean="0">
                <a:solidFill>
                  <a:srgbClr val="0000FF"/>
                </a:solidFill>
                <a:latin typeface="Antiqua-Bold" pitchFamily="2" charset="0"/>
              </a:rPr>
              <a:t>Закреплять знания детей об условиях, необходимых для роста     растения; </a:t>
            </a:r>
            <a:br>
              <a:rPr lang="ru-RU" sz="1500" dirty="0" smtClean="0">
                <a:solidFill>
                  <a:srgbClr val="0000FF"/>
                </a:solidFill>
                <a:latin typeface="Antiqua-Bold" pitchFamily="2" charset="0"/>
              </a:rPr>
            </a:br>
            <a:r>
              <a:rPr lang="ru-RU" sz="1500" dirty="0" smtClean="0">
                <a:solidFill>
                  <a:srgbClr val="0000FF"/>
                </a:solidFill>
                <a:latin typeface="Antiqua-Bold" pitchFamily="2" charset="0"/>
              </a:rPr>
              <a:t>11. Формировать у детей понятия взаимосвязи природа и люди: люди садят, выращивают и ухаживают за растениями, растения вырастают, радуют людей своей красотой, кормят своими плодами.</a:t>
            </a:r>
            <a:br>
              <a:rPr lang="ru-RU" sz="1500" dirty="0" smtClean="0">
                <a:solidFill>
                  <a:srgbClr val="0000FF"/>
                </a:solidFill>
                <a:latin typeface="Antiqua-Bold" pitchFamily="2" charset="0"/>
              </a:rPr>
            </a:br>
            <a:r>
              <a:rPr lang="ru-RU" sz="1500" dirty="0" smtClean="0">
                <a:solidFill>
                  <a:srgbClr val="0000FF"/>
                </a:solidFill>
                <a:latin typeface="Antiqua-Bold" pitchFamily="2" charset="0"/>
              </a:rPr>
              <a:t>12. Формировать  представление о выращивании растений из семян.</a:t>
            </a:r>
            <a:br>
              <a:rPr lang="ru-RU" sz="1500" dirty="0" smtClean="0">
                <a:solidFill>
                  <a:srgbClr val="0000FF"/>
                </a:solidFill>
                <a:latin typeface="Antiqua-Bold" pitchFamily="2" charset="0"/>
              </a:rPr>
            </a:br>
            <a:r>
              <a:rPr lang="ru-RU" sz="1500" dirty="0" smtClean="0">
                <a:solidFill>
                  <a:srgbClr val="0000FF"/>
                </a:solidFill>
                <a:latin typeface="Antiqua-Bold" pitchFamily="2" charset="0"/>
              </a:rPr>
              <a:t>13.Формировать умение договариваться с </a:t>
            </a:r>
            <a:r>
              <a:rPr lang="ru-RU" sz="1500" dirty="0" err="1" smtClean="0">
                <a:solidFill>
                  <a:srgbClr val="0000FF"/>
                </a:solidFill>
                <a:latin typeface="Antiqua-Bold" pitchFamily="2" charset="0"/>
              </a:rPr>
              <a:t>пом</a:t>
            </a:r>
            <a:r>
              <a:rPr lang="ru-RU" sz="1500" dirty="0" smtClean="0">
                <a:solidFill>
                  <a:srgbClr val="0000FF"/>
                </a:solidFill>
                <a:latin typeface="Antiqua-Bold" pitchFamily="2" charset="0"/>
              </a:rPr>
              <a:t>. воспитателя о распределении работы, ответственное отношение к порученному заданию. </a:t>
            </a:r>
            <a:br>
              <a:rPr lang="ru-RU" sz="1500" dirty="0" smtClean="0">
                <a:solidFill>
                  <a:srgbClr val="0000FF"/>
                </a:solidFill>
                <a:latin typeface="Antiqua-Bold" pitchFamily="2" charset="0"/>
              </a:rPr>
            </a:br>
            <a:r>
              <a:rPr lang="ru-RU" sz="1500" dirty="0" smtClean="0">
                <a:latin typeface="Antiqua-Bold" pitchFamily="2" charset="0"/>
              </a:rPr>
              <a:t> </a:t>
            </a:r>
            <a:r>
              <a:rPr lang="ru-RU" sz="1500" dirty="0" smtClean="0">
                <a:solidFill>
                  <a:srgbClr val="0000FF"/>
                </a:solidFill>
                <a:latin typeface="Antiqua-Bold" pitchFamily="2" charset="0"/>
              </a:rPr>
              <a:t>14.Воспитывать интерес к  уходу за растениями ; накапливать опыт внимательного и заботливого отношения к растущим  растениям.</a:t>
            </a:r>
            <a:br>
              <a:rPr lang="ru-RU" sz="1500" dirty="0" smtClean="0">
                <a:solidFill>
                  <a:srgbClr val="0000FF"/>
                </a:solidFill>
                <a:latin typeface="Antiqua-Bold" pitchFamily="2" charset="0"/>
              </a:rPr>
            </a:br>
            <a:r>
              <a:rPr lang="ru-RU" sz="1500" dirty="0" smtClean="0">
                <a:solidFill>
                  <a:srgbClr val="0000FF"/>
                </a:solidFill>
                <a:latin typeface="Antiqua-Bold" pitchFamily="2" charset="0"/>
              </a:rPr>
              <a:t>15.Воспитывать бережное отношение к своему труду, и труду взрослых и детей.</a:t>
            </a:r>
            <a:br>
              <a:rPr lang="ru-RU" sz="1500" dirty="0" smtClean="0">
                <a:solidFill>
                  <a:srgbClr val="0000FF"/>
                </a:solidFill>
                <a:latin typeface="Antiqua-Bold" pitchFamily="2" charset="0"/>
              </a:rPr>
            </a:br>
            <a:r>
              <a:rPr lang="ru-RU" sz="1500" dirty="0" smtClean="0">
                <a:solidFill>
                  <a:srgbClr val="0000FF"/>
                </a:solidFill>
                <a:latin typeface="Antiqua-Bold" pitchFamily="2" charset="0"/>
              </a:rPr>
              <a:t>16. Воспитывать желание добиваться результата, чувство ответственности за  участие в общем деле.</a:t>
            </a:r>
            <a:br>
              <a:rPr lang="ru-RU" sz="1500" dirty="0" smtClean="0">
                <a:solidFill>
                  <a:srgbClr val="0000FF"/>
                </a:solidFill>
                <a:latin typeface="Antiqua-Bold" pitchFamily="2" charset="0"/>
              </a:rPr>
            </a:br>
            <a:r>
              <a:rPr lang="ru-RU" sz="1500" dirty="0" smtClean="0">
                <a:solidFill>
                  <a:srgbClr val="0000FF"/>
                </a:solidFill>
                <a:latin typeface="Antiqua-Bold" pitchFamily="2" charset="0"/>
              </a:rPr>
              <a:t>17. Воспитывать уважительное взаимоотношение ребенка к взрослым. 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FF"/>
                </a:solidFill>
              </a:rPr>
              <a:t> </a:t>
            </a:r>
            <a:br>
              <a:rPr lang="ru-RU" sz="2400" dirty="0" smtClean="0">
                <a:solidFill>
                  <a:srgbClr val="0000FF"/>
                </a:solidFill>
              </a:rPr>
            </a:br>
            <a:endParaRPr lang="ru-RU" sz="2400" dirty="0" smtClean="0"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143240" y="71414"/>
            <a:ext cx="2786082" cy="42862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339933"/>
                </a:solidFill>
                <a:latin typeface="Antiqua-Bold" pitchFamily="2" charset="0"/>
              </a:rPr>
              <a:t>Задачи:</a:t>
            </a:r>
            <a:endParaRPr lang="ru-RU" sz="3200" dirty="0">
              <a:solidFill>
                <a:srgbClr val="339933"/>
              </a:solidFill>
              <a:latin typeface="Antiqua-Bold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Рисунок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1714480" y="214290"/>
            <a:ext cx="5643602" cy="135732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339933"/>
                </a:solidFill>
                <a:latin typeface="Antiqua-Bold" pitchFamily="2" charset="0"/>
              </a:rPr>
              <a:t>Актуальность</a:t>
            </a:r>
            <a:endParaRPr lang="ru-RU" sz="3600" dirty="0">
              <a:solidFill>
                <a:srgbClr val="339933"/>
              </a:solidFill>
              <a:latin typeface="Antiqua-Bold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1803994"/>
            <a:ext cx="757242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00FF"/>
                </a:solidFill>
                <a:latin typeface="Antiqua-Bold" pitchFamily="2" charset="0"/>
              </a:rPr>
              <a:t>- Данная работа актуальна тем , что выращивание растений из семян и наблюдение за ними - очень увлекательный и познавательный процесс.</a:t>
            </a:r>
          </a:p>
          <a:p>
            <a:r>
              <a:rPr lang="ru-RU" sz="2400" dirty="0" smtClean="0">
                <a:solidFill>
                  <a:srgbClr val="0000FF"/>
                </a:solidFill>
                <a:latin typeface="Antiqua-Bold" pitchFamily="2" charset="0"/>
              </a:rPr>
              <a:t>-Наблюдение за всеми фазами развития растения от прорастания семечка до появления первых цветов или плодов- волшебство природы в действии.</a:t>
            </a:r>
          </a:p>
          <a:p>
            <a:r>
              <a:rPr lang="ru-RU" sz="2400" dirty="0" smtClean="0">
                <a:solidFill>
                  <a:srgbClr val="0000FF"/>
                </a:solidFill>
                <a:latin typeface="Antiqua-Bold" pitchFamily="2" charset="0"/>
              </a:rPr>
              <a:t>-Требуется много времени и терпения, прежде чем вырастет полноценное растение.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Рисунок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3333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692150"/>
            <a:ext cx="8229600" cy="5184775"/>
          </a:xfrm>
        </p:spPr>
        <p:txBody>
          <a:bodyPr/>
          <a:lstStyle/>
          <a:p>
            <a:pPr algn="l"/>
            <a:r>
              <a:rPr lang="ru-RU" sz="2400" b="1" u="sng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Проектная идея: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создать в группе детского сада «Огород на окне» с учетом возрастных особенностей детей.</a:t>
            </a:r>
            <a:b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u="sng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Участники проекта</a:t>
            </a:r>
            <a:r>
              <a:rPr lang="ru-RU" sz="2400" u="sng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подготовительной группы «Звёздочка», воспитатели, родители.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u="sng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r>
              <a:rPr lang="ru-RU" sz="2400" u="sng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Беседа с родителями «Огород на окне».</a:t>
            </a:r>
            <a:b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Предложить родителям приобрести для проведения проекта  - контейнеры, почву, семена.</a:t>
            </a:r>
            <a:b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Домашнее задание – с детьми вырастить дома на окне зеленые насаждения, составить рассказ о том, как ухаживали за растениями в домашних условиях.</a:t>
            </a:r>
            <a:b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Рисунок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4"/>
          <p:cNvSpPr>
            <a:spLocks noGrp="1" noChangeArrowheads="1"/>
          </p:cNvSpPr>
          <p:nvPr>
            <p:ph type="title"/>
          </p:nvPr>
        </p:nvSpPr>
        <p:spPr>
          <a:xfrm>
            <a:off x="312738" y="-819150"/>
            <a:ext cx="8331228" cy="7177108"/>
          </a:xfrm>
        </p:spPr>
        <p:txBody>
          <a:bodyPr/>
          <a:lstStyle/>
          <a:p>
            <a:pPr algn="l"/>
            <a:r>
              <a:rPr lang="ru-RU" sz="3600" b="1" u="sng" dirty="0" smtClean="0">
                <a:solidFill>
                  <a:schemeClr val="accent6"/>
                </a:solidFill>
                <a:latin typeface="Antiqua-Bold" pitchFamily="2" charset="0"/>
                <a:cs typeface="Times New Roman" pitchFamily="18" charset="0"/>
              </a:rPr>
              <a:t>Ожидаемый результат</a:t>
            </a:r>
            <a:r>
              <a:rPr lang="ru-RU" sz="3600" u="sng" dirty="0" smtClean="0">
                <a:solidFill>
                  <a:schemeClr val="accent6"/>
                </a:solidFill>
                <a:latin typeface="Antiqua-Bold" pitchFamily="2" charset="0"/>
                <a:cs typeface="Times New Roman" pitchFamily="18" charset="0"/>
              </a:rPr>
              <a:t>: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FF"/>
                </a:solidFill>
                <a:latin typeface="Antiqua-Bold" pitchFamily="2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00FF"/>
                </a:solidFill>
                <a:latin typeface="Antiqua-Bold" pitchFamily="2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FF"/>
                </a:solidFill>
                <a:latin typeface="Antiqua-Bold" pitchFamily="2" charset="0"/>
              </a:rPr>
              <a:t>-Формирование у детей старшего дошкольного возраста экологических знаний в процессе познавательно-исследовательской   деятельности выращивание растений из семян.</a:t>
            </a:r>
            <a:br>
              <a:rPr lang="ru-RU" sz="2000" dirty="0" smtClean="0">
                <a:solidFill>
                  <a:srgbClr val="0000FF"/>
                </a:solidFill>
                <a:latin typeface="Antiqua-Bold" pitchFamily="2" charset="0"/>
              </a:rPr>
            </a:br>
            <a:r>
              <a:rPr lang="ru-RU" sz="2000" dirty="0" smtClean="0">
                <a:solidFill>
                  <a:srgbClr val="0000FF"/>
                </a:solidFill>
                <a:latin typeface="Antiqua-Bold" pitchFamily="2" charset="0"/>
              </a:rPr>
              <a:t>- Развитие познавательных и творческих способностей.</a:t>
            </a:r>
            <a:br>
              <a:rPr lang="ru-RU" sz="2000" dirty="0" smtClean="0">
                <a:solidFill>
                  <a:srgbClr val="0000FF"/>
                </a:solidFill>
                <a:latin typeface="Antiqua-Bold" pitchFamily="2" charset="0"/>
              </a:rPr>
            </a:br>
            <a:r>
              <a:rPr lang="ru-RU" sz="2000" dirty="0" smtClean="0">
                <a:solidFill>
                  <a:srgbClr val="0000FF"/>
                </a:solidFill>
                <a:latin typeface="Antiqua-Bold" pitchFamily="2" charset="0"/>
              </a:rPr>
              <a:t>-Дети научатся ухаживать за растениями и познакомятся с условиями их содержания, будут учиться подмечать красоту растительного мира.</a:t>
            </a:r>
            <a:br>
              <a:rPr lang="ru-RU" sz="2000" dirty="0" smtClean="0">
                <a:solidFill>
                  <a:srgbClr val="0000FF"/>
                </a:solidFill>
                <a:latin typeface="Antiqua-Bold" pitchFamily="2" charset="0"/>
              </a:rPr>
            </a:br>
            <a:r>
              <a:rPr lang="ru-RU" sz="2000" dirty="0" smtClean="0">
                <a:solidFill>
                  <a:srgbClr val="0000FF"/>
                </a:solidFill>
                <a:latin typeface="Antiqua-Bold" pitchFamily="2" charset="0"/>
              </a:rPr>
              <a:t>-У детей сформируются знания о росте растений в комнатных условиях.</a:t>
            </a:r>
            <a:r>
              <a:rPr lang="ru-RU" sz="2000" dirty="0" smtClean="0">
                <a:latin typeface="Antiqua-Bold" pitchFamily="2" charset="0"/>
              </a:rPr>
              <a:t/>
            </a:r>
            <a:br>
              <a:rPr lang="ru-RU" sz="2000" dirty="0" smtClean="0">
                <a:latin typeface="Antiqua-Bold" pitchFamily="2" charset="0"/>
              </a:rPr>
            </a:br>
            <a:r>
              <a:rPr lang="ru-RU" sz="2000" dirty="0" smtClean="0">
                <a:solidFill>
                  <a:srgbClr val="0000FF"/>
                </a:solidFill>
                <a:latin typeface="Antiqua-Bold" pitchFamily="2" charset="0"/>
                <a:cs typeface="Times New Roman" pitchFamily="18" charset="0"/>
              </a:rPr>
              <a:t>- Формирование у детей трудолюбия</a:t>
            </a:r>
            <a:br>
              <a:rPr lang="ru-RU" sz="2000" dirty="0" smtClean="0">
                <a:solidFill>
                  <a:srgbClr val="0000FF"/>
                </a:solidFill>
                <a:latin typeface="Antiqua-Bold" pitchFamily="2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FF"/>
                </a:solidFill>
                <a:latin typeface="Antiqua-Bold" pitchFamily="2" charset="0"/>
                <a:cs typeface="Times New Roman" pitchFamily="18" charset="0"/>
              </a:rPr>
              <a:t> и бережного отношения к природе.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4571984"/>
            <a:ext cx="336160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Рисунок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Прямоугольник 1"/>
          <p:cNvSpPr>
            <a:spLocks noChangeArrowheads="1"/>
          </p:cNvSpPr>
          <p:nvPr/>
        </p:nvSpPr>
        <p:spPr bwMode="auto">
          <a:xfrm>
            <a:off x="428596" y="428605"/>
            <a:ext cx="8097837" cy="8340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Antiqua-Bold" pitchFamily="2" charset="0"/>
              </a:rPr>
              <a:t>Этапы работы над проектом</a:t>
            </a:r>
          </a:p>
          <a:p>
            <a:r>
              <a:rPr lang="ru-RU" b="1" dirty="0">
                <a:latin typeface="Antiqua-Bold" pitchFamily="2" charset="0"/>
              </a:rPr>
              <a:t> </a:t>
            </a:r>
            <a:endParaRPr lang="ru-RU" dirty="0">
              <a:latin typeface="Antiqua-Bold" pitchFamily="2" charset="0"/>
            </a:endParaRPr>
          </a:p>
          <a:p>
            <a:r>
              <a:rPr lang="ru-RU" b="1" u="sng" dirty="0">
                <a:solidFill>
                  <a:srgbClr val="339933"/>
                </a:solidFill>
                <a:latin typeface="Antiqua-Bold" pitchFamily="2" charset="0"/>
                <a:cs typeface="Times New Roman" pitchFamily="18" charset="0"/>
              </a:rPr>
              <a:t>1 этап – подготовительный</a:t>
            </a:r>
            <a:r>
              <a:rPr lang="ru-RU" u="sng" dirty="0">
                <a:solidFill>
                  <a:srgbClr val="339933"/>
                </a:solidFill>
                <a:latin typeface="Antiqua-Bold" pitchFamily="2" charset="0"/>
                <a:cs typeface="Times New Roman" pitchFamily="18" charset="0"/>
              </a:rPr>
              <a:t>.</a:t>
            </a:r>
            <a:endParaRPr lang="ru-RU" dirty="0">
              <a:solidFill>
                <a:srgbClr val="339933"/>
              </a:solidFill>
              <a:latin typeface="Antiqua-Bold" pitchFamily="2" charset="0"/>
              <a:cs typeface="Times New Roman" pitchFamily="18" charset="0"/>
            </a:endParaRPr>
          </a:p>
          <a:p>
            <a:pPr lvl="0"/>
            <a:r>
              <a:rPr lang="ru-RU" dirty="0" smtClean="0">
                <a:solidFill>
                  <a:srgbClr val="0000FF"/>
                </a:solidFill>
                <a:latin typeface="Antiqua-Bold" pitchFamily="2" charset="0"/>
                <a:cs typeface="Times New Roman" pitchFamily="18" charset="0"/>
              </a:rPr>
              <a:t>Сбор информации, материалов по теме. Подобрали художественную литературу: поговорки,  </a:t>
            </a:r>
            <a:r>
              <a:rPr lang="ru-RU" dirty="0" err="1" smtClean="0">
                <a:solidFill>
                  <a:srgbClr val="0000FF"/>
                </a:solidFill>
                <a:latin typeface="Antiqua-Bold" pitchFamily="2" charset="0"/>
                <a:cs typeface="Times New Roman" pitchFamily="18" charset="0"/>
              </a:rPr>
              <a:t>потешки</a:t>
            </a:r>
            <a:r>
              <a:rPr lang="ru-RU" dirty="0" smtClean="0">
                <a:solidFill>
                  <a:srgbClr val="0000FF"/>
                </a:solidFill>
                <a:latin typeface="Antiqua-Bold" pitchFamily="2" charset="0"/>
                <a:cs typeface="Times New Roman" pitchFamily="18" charset="0"/>
              </a:rPr>
              <a:t> , стихи, загадки, сказки. рассказы о огурцах,  горохе. Разработка цикла наблюдений, занятий.</a:t>
            </a:r>
          </a:p>
          <a:p>
            <a:endParaRPr lang="ru-RU" dirty="0">
              <a:solidFill>
                <a:srgbClr val="0000FF"/>
              </a:solidFill>
              <a:latin typeface="Antiqua-Bold" pitchFamily="2" charset="0"/>
              <a:cs typeface="Times New Roman" pitchFamily="18" charset="0"/>
            </a:endParaRPr>
          </a:p>
          <a:p>
            <a:r>
              <a:rPr lang="ru-RU" b="1" u="sng" dirty="0">
                <a:solidFill>
                  <a:srgbClr val="0000FF"/>
                </a:solidFill>
                <a:latin typeface="Antiqua-Bold" pitchFamily="2" charset="0"/>
                <a:cs typeface="Times New Roman" pitchFamily="18" charset="0"/>
              </a:rPr>
              <a:t> </a:t>
            </a:r>
            <a:r>
              <a:rPr lang="ru-RU" b="1" u="sng" dirty="0">
                <a:solidFill>
                  <a:srgbClr val="339933"/>
                </a:solidFill>
                <a:latin typeface="Antiqua-Bold" pitchFamily="2" charset="0"/>
                <a:cs typeface="Times New Roman" pitchFamily="18" charset="0"/>
              </a:rPr>
              <a:t>2 этап  - исследовательский.</a:t>
            </a:r>
            <a:endParaRPr lang="ru-RU" b="1" dirty="0">
              <a:solidFill>
                <a:srgbClr val="339933"/>
              </a:solidFill>
              <a:latin typeface="Antiqua-Bold" pitchFamily="2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0000FF"/>
                </a:solidFill>
                <a:latin typeface="Antiqua-Bold" pitchFamily="2" charset="0"/>
                <a:cs typeface="Times New Roman" pitchFamily="18" charset="0"/>
              </a:rPr>
              <a:t>Дети наблюдали за ростом </a:t>
            </a:r>
            <a:r>
              <a:rPr lang="ru-RU" dirty="0" smtClean="0">
                <a:solidFill>
                  <a:srgbClr val="0000FF"/>
                </a:solidFill>
                <a:latin typeface="Antiqua-Bold" pitchFamily="2" charset="0"/>
                <a:cs typeface="Times New Roman" pitchFamily="18" charset="0"/>
              </a:rPr>
              <a:t> огурцов и гороха, </a:t>
            </a:r>
            <a:r>
              <a:rPr lang="ru-RU" dirty="0">
                <a:solidFill>
                  <a:srgbClr val="0000FF"/>
                </a:solidFill>
                <a:latin typeface="Antiqua-Bold" pitchFamily="2" charset="0"/>
                <a:cs typeface="Times New Roman" pitchFamily="18" charset="0"/>
              </a:rPr>
              <a:t>проводили опыты, </a:t>
            </a:r>
            <a:r>
              <a:rPr lang="ru-RU" dirty="0" smtClean="0">
                <a:solidFill>
                  <a:srgbClr val="0000FF"/>
                </a:solidFill>
                <a:latin typeface="Antiqua-Bold" pitchFamily="2" charset="0"/>
                <a:cs typeface="Times New Roman" pitchFamily="18" charset="0"/>
              </a:rPr>
              <a:t>беседы. Устанавливали связи: растения - земля, растения - вода, растения - человек. В </a:t>
            </a:r>
            <a:r>
              <a:rPr lang="ru-RU" dirty="0">
                <a:solidFill>
                  <a:srgbClr val="0000FF"/>
                </a:solidFill>
                <a:latin typeface="Antiqua-Bold" pitchFamily="2" charset="0"/>
                <a:cs typeface="Times New Roman" pitchFamily="18" charset="0"/>
              </a:rPr>
              <a:t>процессе исследований дети познакомились с художественной литературой об овощах: поговорки, </a:t>
            </a:r>
            <a:r>
              <a:rPr lang="ru-RU" dirty="0" smtClean="0">
                <a:solidFill>
                  <a:srgbClr val="0000FF"/>
                </a:solidFill>
                <a:latin typeface="Antiqua-Bold" pitchFamily="2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FF"/>
                </a:solidFill>
                <a:latin typeface="Antiqua-Bold" pitchFamily="2" charset="0"/>
                <a:cs typeface="Times New Roman" pitchFamily="18" charset="0"/>
              </a:rPr>
              <a:t>потешки</a:t>
            </a:r>
            <a:r>
              <a:rPr lang="ru-RU" dirty="0" smtClean="0">
                <a:solidFill>
                  <a:srgbClr val="0000FF"/>
                </a:solidFill>
                <a:latin typeface="Antiqua-Bold" pitchFamily="2" charset="0"/>
                <a:cs typeface="Times New Roman" pitchFamily="18" charset="0"/>
              </a:rPr>
              <a:t>, стихи</a:t>
            </a:r>
            <a:r>
              <a:rPr lang="ru-RU" dirty="0">
                <a:solidFill>
                  <a:srgbClr val="0000FF"/>
                </a:solidFill>
                <a:latin typeface="Antiqua-Bold" pitchFamily="2" charset="0"/>
                <a:cs typeface="Times New Roman" pitchFamily="18" charset="0"/>
              </a:rPr>
              <a:t>, </a:t>
            </a:r>
            <a:r>
              <a:rPr lang="ru-RU" dirty="0" smtClean="0">
                <a:solidFill>
                  <a:srgbClr val="0000FF"/>
                </a:solidFill>
                <a:latin typeface="Antiqua-Bold" pitchFamily="2" charset="0"/>
                <a:cs typeface="Times New Roman" pitchFamily="18" charset="0"/>
              </a:rPr>
              <a:t>загадки, сказки, рассказы. </a:t>
            </a:r>
            <a:r>
              <a:rPr lang="ru-RU" dirty="0">
                <a:solidFill>
                  <a:srgbClr val="0000FF"/>
                </a:solidFill>
                <a:latin typeface="Antiqua-Bold" pitchFamily="2" charset="0"/>
                <a:cs typeface="Times New Roman" pitchFamily="18" charset="0"/>
              </a:rPr>
              <a:t>Рассматривали иллюстрации, картины на овощную тематику. Проводились занятия, дидактические игры, </a:t>
            </a:r>
            <a:r>
              <a:rPr lang="ru-RU" dirty="0" smtClean="0">
                <a:solidFill>
                  <a:srgbClr val="0000FF"/>
                </a:solidFill>
                <a:latin typeface="Antiqua-Bold" pitchFamily="2" charset="0"/>
                <a:cs typeface="Times New Roman" pitchFamily="18" charset="0"/>
              </a:rPr>
              <a:t>подвижные игры. </a:t>
            </a:r>
            <a:endParaRPr lang="ru-RU" dirty="0">
              <a:solidFill>
                <a:srgbClr val="0000FF"/>
              </a:solidFill>
              <a:latin typeface="Antiqua-Bold" pitchFamily="2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339933"/>
                </a:solidFill>
                <a:latin typeface="Antiqua-Bold" pitchFamily="2" charset="0"/>
                <a:cs typeface="Times New Roman" pitchFamily="18" charset="0"/>
              </a:rPr>
              <a:t> </a:t>
            </a:r>
          </a:p>
          <a:p>
            <a:r>
              <a:rPr lang="ru-RU" b="1" u="sng" dirty="0">
                <a:solidFill>
                  <a:srgbClr val="339933"/>
                </a:solidFill>
                <a:latin typeface="Antiqua-Bold" pitchFamily="2" charset="0"/>
                <a:cs typeface="Times New Roman" pitchFamily="18" charset="0"/>
              </a:rPr>
              <a:t>3 этап – заключительный.</a:t>
            </a:r>
            <a:endParaRPr lang="ru-RU" b="1" dirty="0">
              <a:solidFill>
                <a:srgbClr val="339933"/>
              </a:solidFill>
              <a:latin typeface="Antiqua-Bold" pitchFamily="2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0000FF"/>
                </a:solidFill>
                <a:latin typeface="Antiqua-Bold" pitchFamily="2" charset="0"/>
                <a:cs typeface="Times New Roman" pitchFamily="18" charset="0"/>
              </a:rPr>
              <a:t>Проанализировали и обобщили результаты, полученные в процессе исследовательской деятельности детей. Провели дидактические игры: "Овощи и фрукты,</a:t>
            </a:r>
            <a:r>
              <a:rPr lang="ru-RU" b="1" dirty="0">
                <a:solidFill>
                  <a:srgbClr val="0000FF"/>
                </a:solidFill>
                <a:latin typeface="Antiqua-Bold" pitchFamily="2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00FF"/>
                </a:solidFill>
                <a:latin typeface="Antiqua-Bold" pitchFamily="2" charset="0"/>
                <a:cs typeface="Times New Roman" pitchFamily="18" charset="0"/>
              </a:rPr>
              <a:t>«Проложи дорожку»,</a:t>
            </a:r>
            <a:r>
              <a:rPr lang="ru-RU" b="1" dirty="0">
                <a:solidFill>
                  <a:srgbClr val="0000FF"/>
                </a:solidFill>
                <a:latin typeface="Antiqua-Bold" pitchFamily="2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00FF"/>
                </a:solidFill>
                <a:latin typeface="Antiqua-Bold" pitchFamily="2" charset="0"/>
                <a:cs typeface="Times New Roman" pitchFamily="18" charset="0"/>
              </a:rPr>
              <a:t>«Четвёртый лишний»,Чудесный мешочек»,</a:t>
            </a:r>
            <a:r>
              <a:rPr lang="ru-RU" b="1" dirty="0">
                <a:solidFill>
                  <a:srgbClr val="0000FF"/>
                </a:solidFill>
                <a:latin typeface="Antiqua-Bold" pitchFamily="2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00FF"/>
                </a:solidFill>
                <a:latin typeface="Antiqua-Bold" pitchFamily="2" charset="0"/>
                <a:cs typeface="Times New Roman" pitchFamily="18" charset="0"/>
              </a:rPr>
              <a:t>«Что сначала, что потом?»,</a:t>
            </a:r>
            <a:r>
              <a:rPr lang="ru-RU" b="1" dirty="0">
                <a:solidFill>
                  <a:srgbClr val="0000FF"/>
                </a:solidFill>
                <a:latin typeface="Antiqua-Bold" pitchFamily="2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00FF"/>
                </a:solidFill>
                <a:latin typeface="Antiqua-Bold" pitchFamily="2" charset="0"/>
                <a:cs typeface="Times New Roman" pitchFamily="18" charset="0"/>
              </a:rPr>
              <a:t>«Узнай на вкус».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Рисунок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382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600" b="1" i="1" dirty="0" smtClean="0">
                <a:latin typeface="Georgia" pitchFamily="18" charset="0"/>
              </a:rPr>
              <a:t/>
            </a:r>
            <a:br>
              <a:rPr lang="ru-RU" sz="1600" b="1" i="1" dirty="0" smtClean="0">
                <a:latin typeface="Georgia" pitchFamily="18" charset="0"/>
              </a:rPr>
            </a:br>
            <a:r>
              <a:rPr lang="ru-RU" sz="1600" b="1" i="1" dirty="0" smtClean="0">
                <a:latin typeface="Georgia" pitchFamily="18" charset="0"/>
              </a:rPr>
              <a:t/>
            </a:r>
            <a:br>
              <a:rPr lang="ru-RU" sz="1600" b="1" i="1" dirty="0" smtClean="0">
                <a:latin typeface="Georgia" pitchFamily="18" charset="0"/>
              </a:rPr>
            </a:br>
            <a:r>
              <a:rPr lang="ru-RU" sz="1600" b="1" i="1" dirty="0" smtClean="0">
                <a:latin typeface="Georgia" pitchFamily="18" charset="0"/>
              </a:rPr>
              <a:t/>
            </a:r>
            <a:br>
              <a:rPr lang="ru-RU" sz="1600" b="1" i="1" dirty="0" smtClean="0">
                <a:latin typeface="Georgia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Antiqua-Bold" pitchFamily="2" charset="0"/>
                <a:cs typeface="Times New Roman" pitchFamily="18" charset="0"/>
              </a:rPr>
              <a:t>2 ЭТАП – исследовательский  . </a:t>
            </a:r>
            <a:br>
              <a:rPr lang="ru-RU" sz="2000" b="1" dirty="0" smtClean="0">
                <a:solidFill>
                  <a:srgbClr val="FF0000"/>
                </a:solidFill>
                <a:latin typeface="Antiqua-Bold" pitchFamily="2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FF"/>
                </a:solidFill>
                <a:latin typeface="Antiqua-Bold" pitchFamily="2" charset="0"/>
                <a:cs typeface="Times New Roman" pitchFamily="18" charset="0"/>
              </a:rPr>
              <a:t>Дети наблюдали за ростом  огурцов, гороха, проводили опыты, эксперименты. Устанавливали связи: растения - земля, растения - вода, растения - человек. В процессе исследований дети познакомились с художественной литературой об овощах: поговорки, стихи, сказки, загадки. Рассматривали иллюстрации, картины на овощную тематику. Проводились занятия, дидактические игры, беседы.</a:t>
            </a:r>
          </a:p>
        </p:txBody>
      </p:sp>
      <p:pic>
        <p:nvPicPr>
          <p:cNvPr id="8198" name="Рисунок 9" descr="12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5147" y="3114364"/>
            <a:ext cx="4164151" cy="2957842"/>
          </a:xfrm>
          <a:prstGeom prst="rect">
            <a:avLst/>
          </a:prstGeom>
          <a:ln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pic>
        <p:nvPicPr>
          <p:cNvPr id="8199" name="Picture 7" descr="J:\НАШЕ ЛИЧНОЕ\ПРОЕКТ\МОЙ ПРОЕКТ 2014Г\сказки рассказы\рост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92825" y="2319920"/>
            <a:ext cx="3994017" cy="2823592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ГОРОД+НА+подоконнике+-+копия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ОГОРОД+НА+подоконнике+-+копия.ppt</Template>
  <TotalTime>348</TotalTime>
  <Words>302</Words>
  <Application>Microsoft Office PowerPoint</Application>
  <PresentationFormat>Экран (4:3)</PresentationFormat>
  <Paragraphs>63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ОГОРОД+НА+подоконнике+-+копия</vt:lpstr>
      <vt:lpstr>Слайд 1</vt:lpstr>
      <vt:lpstr>Проект «Огород  на окне» Проект: краткосрочный.  Вид проекта: познавательный, творческий.  Продолжительность: 1 месяц.  Участники проекта:  дети подготовительной группы «Звёздочка», воспитатели, родители.  </vt:lpstr>
      <vt:lpstr>ЦЕЛЬ</vt:lpstr>
      <vt:lpstr>  1. Познакомить с историей огурца, гороха 2. Расширять и систематизировать знания детей об овощных культура (огурцах), зернобобовых культурах (горох): строение, польза, уход за ними. 3. Учить детей ухаживать за растениями в комнатных условиях. 4. Учить наблюдать изменения в развитии  и роста растений. 5. Углублять знания об условиях, необходимых для роста семян (земля, свет, тепло, вода).  6.Развивать познавательные и творческие способности детей в процессе совместной исследовательской деятельности.  7. Развивать речь детей, активизировать словарь (корень, посадить, углубление, условия).   8. Разъяснять значимость труда. 9. Развивать чувство общности детей в группе и навыки сотрудничества. 10. Закреплять знания детей об условиях, необходимых для роста     растения;  11. Формировать у детей понятия взаимосвязи природа и люди: люди садят, выращивают и ухаживают за растениями, растения вырастают, радуют людей своей красотой, кормят своими плодами. 12. Формировать  представление о выращивании растений из семян. 13.Формировать умение договариваться с пом. воспитателя о распределении работы, ответственное отношение к порученному заданию.   14.Воспитывать интерес к  уходу за растениями ; накапливать опыт внимательного и заботливого отношения к растущим  растениям. 15.Воспитывать бережное отношение к своему труду, и труду взрослых и детей. 16. Воспитывать желание добиваться результата, чувство ответственности за  участие в общем деле. 17. Воспитывать уважительное взаимоотношение ребенка к взрослым.      </vt:lpstr>
      <vt:lpstr>Слайд 5</vt:lpstr>
      <vt:lpstr>Проектная идея:  создать в группе детского сада «Огород на окне» с учетом возрастных особенностей детей. Участники проекта:   Дети подготовительной группы «Звёздочка», воспитатели, родители.  Работа с родителями: - Беседа с родителями «Огород на окне». - Предложить родителям приобрести для проведения проекта  - контейнеры, почву, семена. - Домашнее задание – с детьми вырастить дома на окне зеленые насаждения, составить рассказ о том, как ухаживали за растениями в домашних условиях.  </vt:lpstr>
      <vt:lpstr>Ожидаемый результат:  -Формирование у детей старшего дошкольного возраста экологических знаний в процессе познавательно-исследовательской   деятельности выращивание растений из семян. - Развитие познавательных и творческих способностей. -Дети научатся ухаживать за растениями и познакомятся с условиями их содержания, будут учиться подмечать красоту растительного мира. -У детей сформируются знания о росте растений в комнатных условиях. - Формирование у детей трудолюбия  и бережного отношения к природе.  </vt:lpstr>
      <vt:lpstr>Слайд 8</vt:lpstr>
      <vt:lpstr>   2 ЭТАП – исследовательский  .  Дети наблюдали за ростом  огурцов, гороха, проводили опыты, эксперименты. Устанавливали связи: растения - земля, растения - вода, растения - человек. В процессе исследований дети познакомились с художественной литературой об овощах: поговорки, стихи, сказки, загадки. Рассматривали иллюстрации, картины на овощную тематику. Проводились занятия, дидактические игры, беседы.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3 ЭТАП – заключительный.  • Проанализировали и обобщили результаты, полученные в процессе исследовательской деятельности детей.</vt:lpstr>
      <vt:lpstr>Слайд 18</vt:lpstr>
      <vt:lpstr>СПАСИБО ЗА   ВНИМАНИЕ!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USER</cp:lastModifiedBy>
  <cp:revision>39</cp:revision>
  <dcterms:created xsi:type="dcterms:W3CDTF">2014-05-11T14:15:39Z</dcterms:created>
  <dcterms:modified xsi:type="dcterms:W3CDTF">2015-02-06T16:29:39Z</dcterms:modified>
</cp:coreProperties>
</file>