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264" r:id="rId2"/>
    <p:sldId id="265" r:id="rId3"/>
    <p:sldId id="281" r:id="rId4"/>
    <p:sldId id="267" r:id="rId5"/>
    <p:sldId id="268" r:id="rId6"/>
    <p:sldId id="260" r:id="rId7"/>
    <p:sldId id="271" r:id="rId8"/>
    <p:sldId id="270" r:id="rId9"/>
    <p:sldId id="272" r:id="rId10"/>
    <p:sldId id="273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FF"/>
    <a:srgbClr val="CCECFF"/>
    <a:srgbClr val="66FFFF"/>
    <a:srgbClr val="6699FF"/>
    <a:srgbClr val="EE66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3" autoAdjust="0"/>
  </p:normalViewPr>
  <p:slideViewPr>
    <p:cSldViewPr>
      <p:cViewPr varScale="1">
        <p:scale>
          <a:sx n="54" d="100"/>
          <a:sy n="54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40CC7F-F278-4D3E-95DB-A66775C3F1C8}" type="datetimeFigureOut">
              <a:rPr lang="ru-RU"/>
              <a:pPr>
                <a:defRPr/>
              </a:pPr>
              <a:t>26.11.2014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57E7CAF-B466-48E4-90D1-D32212409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75288" cy="41036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27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AFDE374-06DB-4FC7-A52C-698A5B62F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7EC83-B788-4C71-B34B-A96B6B68EA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370E7-F428-49CE-BFE3-53FD49736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690E1-6BFD-496C-B185-46490B9A1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05C6D-063E-4ECE-9858-173D26249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325C-1B38-41FD-AF1D-BFACC50A5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380D-D101-41E6-A58D-A119F6D53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C117E-DD9D-4C51-9A9F-16B4A6332C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3361-9600-406E-9AFE-A9C4F4D3A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2962A-4331-48D1-9E64-AAEA1F88C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E3CB-DB5D-4384-885C-CD6674E9A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510E8-A24C-486A-A502-DBD5C6277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9CCFF"/>
            </a:gs>
            <a:gs pos="50000">
              <a:srgbClr val="B6FFDF"/>
            </a:gs>
            <a:gs pos="100000">
              <a:srgbClr val="DCFFE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BB691B-4995-4689-B205-3E7B935B0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2;&#1072;&#1089;&#1090;&#1077;&#1088;%20&#1082;&#1083;&#1072;&#1089;&#1089;%20&#1089;&#1085;&#1086;&#1074;&#1072;%20&#1058;&#1086;&#1084;&#1072;\&#1080;&#1079;%20&#1092;&#1080;&#1083;&#1100;&#1084;&#1072;%20&#1096;&#1072;&#1075;%20&#1074;&#1087;&#1077;&#1088;&#1077;&#1076;%203%20-%20&#1073;&#1077;&#1088;&#1077;&#1090;%20&#1079;&#1072;%20&#1076;&#1091;&#1096;&#1091;%20&#1082;&#1072;&#1078;&#1076;&#1072;&#1103;%20&#1085;&#1086;&#1090;&#1072;1.mp3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5;&#1086;&#1083;&#1100;&#1079;&#1086;&#1074;&#1072;&#1090;&#1077;&#1083;&#1100;\Desktop\&#1052;&#1072;&#1089;&#1090;&#1077;&#1088;%20&#1082;&#1083;&#1072;&#1089;&#1089;%20&#1089;&#1085;&#1086;&#1074;&#1072;%20&#1058;&#1086;&#1084;&#1072;\&#1082;&#1088;&#1099;&#1084;&#1089;&#1082;&#1086;%20&#1090;&#1072;&#1090;&#1072;&#1088;&#1089;&#1082;&#1072;&#1103;%20&#1083;&#1080;&#1079;&#1075;&#1080;&#1085;&#1082;&#1072;%20-%20&#1041;&#1077;&#1079;%20&#1085;&#1072;&#1079;&#1074;&#1072;&#1085;&#1080;&#1103;.mp3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86;&#1083;&#1100;&#1079;&#1086;&#1074;&#1072;&#1090;&#1077;&#1083;&#1100;\Desktop\&#1052;&#1072;&#1089;&#1090;&#1077;&#1088;%20&#1082;&#1083;&#1072;&#1089;&#1089;%20&#1089;&#1085;&#1086;&#1074;&#1072;%20&#1058;&#1086;&#1084;&#1072;\Homunculus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93038" cy="1462088"/>
          </a:xfrm>
        </p:spPr>
        <p:txBody>
          <a:bodyPr/>
          <a:lstStyle/>
          <a:p>
            <a:pPr algn="ctr" eaLnBrk="1" hangingPunct="1"/>
            <a:r>
              <a:rPr lang="ru-RU" altLang="ru-RU" sz="1600" b="1" smtClean="0">
                <a:solidFill>
                  <a:schemeClr val="folHlink"/>
                </a:solidFill>
              </a:rPr>
              <a:t>Муниципальное бюджетное дошкольное образовательное</a:t>
            </a:r>
            <a:br>
              <a:rPr lang="ru-RU" altLang="ru-RU" sz="1600" b="1" smtClean="0">
                <a:solidFill>
                  <a:schemeClr val="folHlink"/>
                </a:solidFill>
              </a:rPr>
            </a:br>
            <a:r>
              <a:rPr lang="ru-RU" altLang="ru-RU" sz="1600" b="1" smtClean="0">
                <a:solidFill>
                  <a:schemeClr val="folHlink"/>
                </a:solidFill>
              </a:rPr>
              <a:t>учреждение детский сад комбинированного вида №8</a:t>
            </a:r>
            <a:br>
              <a:rPr lang="ru-RU" altLang="ru-RU" sz="1600" b="1" smtClean="0">
                <a:solidFill>
                  <a:schemeClr val="folHlink"/>
                </a:solidFill>
              </a:rPr>
            </a:br>
            <a:r>
              <a:rPr lang="ru-RU" altLang="ru-RU" sz="1600" b="1" smtClean="0">
                <a:solidFill>
                  <a:schemeClr val="folHlink"/>
                </a:solidFill>
              </a:rPr>
              <a:t>пгт.Черноморского МО Северский район</a:t>
            </a:r>
            <a:endParaRPr lang="ru-RU" altLang="ru-RU" sz="1600" b="1" smtClean="0"/>
          </a:p>
        </p:txBody>
      </p:sp>
      <p:sp>
        <p:nvSpPr>
          <p:cNvPr id="307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Times New Roman" pitchFamily="18" charset="0"/>
              <a:buNone/>
            </a:pPr>
            <a:endParaRPr lang="ru-RU" altLang="ru-RU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ru-RU" altLang="ru-RU" b="1" smtClean="0">
                <a:solidFill>
                  <a:srgbClr val="C00000"/>
                </a:solidFill>
              </a:rPr>
              <a:t>МАСТЕР-КЛАСС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ru-RU" altLang="ru-RU" b="1" smtClean="0">
                <a:solidFill>
                  <a:srgbClr val="C00000"/>
                </a:solidFill>
              </a:rPr>
              <a:t>Тема: «Умные помощники»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b="1" smtClean="0">
              <a:solidFill>
                <a:srgbClr val="C00000"/>
              </a:solidFill>
              <a:latin typeface="Arial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b="1" smtClean="0">
              <a:solidFill>
                <a:srgbClr val="C00000"/>
              </a:solidFill>
              <a:latin typeface="Arial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ru-RU" altLang="ru-RU" sz="1600" b="1" smtClean="0">
                <a:solidFill>
                  <a:schemeClr val="folHlink"/>
                </a:solidFill>
              </a:rPr>
              <a:t>Учитель-логопед: Рубаненко А. В.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ru-RU" altLang="ru-RU" sz="1600" b="1" smtClean="0">
              <a:solidFill>
                <a:schemeClr val="folHlink"/>
              </a:solidFill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ru-RU" altLang="ru-RU" sz="1600" b="1" smtClean="0">
                <a:solidFill>
                  <a:schemeClr val="folHlink"/>
                </a:solidFill>
              </a:rPr>
              <a:t>2014г.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оня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71546"/>
            <a:ext cx="7561263" cy="46799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364" name="из фильма шаг вперед 3 - берет за душу каждая нота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101013" y="6021388"/>
            <a:ext cx="376237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01013" y="6453188"/>
            <a:ext cx="574675" cy="260350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02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290"/>
            <a:ext cx="4500594" cy="3157377"/>
          </a:xfrm>
          <a:prstGeom prst="flowChartAlternateProcess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000372"/>
            <a:ext cx="4141786" cy="3665787"/>
          </a:xfrm>
          <a:prstGeom prst="flowChartAlternateProcess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571876"/>
            <a:ext cx="3276497" cy="3071810"/>
          </a:xfrm>
          <a:prstGeom prst="round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pic>
      <p:pic>
        <p:nvPicPr>
          <p:cNvPr id="17417" name="крымско татарская лизгинка - Без названи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042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4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2748" fill="hold"/>
                                        <p:tgtEl>
                                          <p:spTgt spid="174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smtClean="0">
                <a:solidFill>
                  <a:srgbClr val="FF0000"/>
                </a:solidFill>
              </a:rPr>
              <a:t>Удовольствие от общения можно выразить: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8613" indent="-328613" eaLnBrk="1" hangingPunct="1">
              <a:spcBef>
                <a:spcPts val="500"/>
              </a:spcBef>
              <a:buClr>
                <a:srgbClr val="3333CC"/>
              </a:buClr>
              <a:buFont typeface="Wingdings" charset="2"/>
              <a:buChar char="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2000" b="1" i="1" dirty="0" smtClean="0">
                <a:solidFill>
                  <a:srgbClr val="3333CC"/>
                </a:solidFill>
              </a:rPr>
              <a:t>Аплодисментами</a:t>
            </a:r>
          </a:p>
          <a:p>
            <a:pPr marL="328613" indent="-328613" eaLnBrk="1" hangingPunct="1">
              <a:spcBef>
                <a:spcPts val="500"/>
              </a:spcBef>
              <a:buClr>
                <a:srgbClr val="3333CC"/>
              </a:buClr>
              <a:buFont typeface="Wingdings" charset="2"/>
              <a:buChar char="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2000" b="1" i="1" dirty="0" smtClean="0">
                <a:solidFill>
                  <a:srgbClr val="3333CC"/>
                </a:solidFill>
              </a:rPr>
              <a:t>Улыбками</a:t>
            </a:r>
          </a:p>
          <a:p>
            <a:pPr marL="328613" indent="-328613" eaLnBrk="1" hangingPunct="1">
              <a:spcBef>
                <a:spcPts val="500"/>
              </a:spcBef>
              <a:buClr>
                <a:srgbClr val="3333CC"/>
              </a:buClr>
              <a:buFont typeface="Wingdings" charset="2"/>
              <a:buChar char="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2000" b="1" i="1" dirty="0" smtClean="0">
                <a:solidFill>
                  <a:srgbClr val="3333CC"/>
                </a:solidFill>
              </a:rPr>
              <a:t>Цветами</a:t>
            </a:r>
          </a:p>
          <a:p>
            <a:pPr marL="328613" indent="-328613" eaLnBrk="1" hangingPunct="1">
              <a:spcBef>
                <a:spcPts val="500"/>
              </a:spcBef>
              <a:buClr>
                <a:srgbClr val="3333CC"/>
              </a:buClr>
              <a:buFont typeface="Wingdings" charset="2"/>
              <a:buChar char="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2000" b="1" i="1" dirty="0" smtClean="0">
                <a:solidFill>
                  <a:srgbClr val="3333CC"/>
                </a:solidFill>
              </a:rPr>
              <a:t>Объятиями</a:t>
            </a:r>
          </a:p>
          <a:p>
            <a:pPr marL="328613" indent="-328613" eaLnBrk="1" hangingPunct="1">
              <a:spcBef>
                <a:spcPts val="500"/>
              </a:spcBef>
              <a:buClr>
                <a:srgbClr val="3333CC"/>
              </a:buClr>
              <a:buFont typeface="Wingdings" charset="2"/>
              <a:buChar char="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2000" b="1" i="1" dirty="0" smtClean="0">
                <a:solidFill>
                  <a:srgbClr val="3333CC"/>
                </a:solidFill>
              </a:rPr>
              <a:t>Приятными сюрпризами</a:t>
            </a:r>
          </a:p>
          <a:p>
            <a:pPr marL="341313" indent="-328613" eaLnBrk="1" hangingPunct="1"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endParaRPr lang="ru-RU" sz="2000" b="1" i="1" dirty="0" smtClean="0">
              <a:solidFill>
                <a:srgbClr val="3333CC"/>
              </a:solidFill>
            </a:endParaRP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671887" cy="280828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276475"/>
            <a:ext cx="3889375" cy="30749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04813"/>
            <a:ext cx="8243887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05038"/>
            <a:ext cx="8458200" cy="4276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214313"/>
            <a:ext cx="7786687" cy="1455737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b="1" i="1" smtClean="0">
                <a:solidFill>
                  <a:srgbClr val="FF0000"/>
                </a:solidFill>
              </a:rPr>
              <a:t>С чего всё начиналось?..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785938"/>
            <a:ext cx="3695700" cy="4137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773238"/>
            <a:ext cx="3608387" cy="4157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349500"/>
            <a:ext cx="1584325" cy="2735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10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381750"/>
            <a:ext cx="576262" cy="333375"/>
          </a:xfrm>
          <a:prstGeom prst="actionButtonForwardNex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4040" name="Homunculus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620713"/>
            <a:ext cx="9144000" cy="50561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4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C:\Users\соня\Desktop\img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85875"/>
            <a:ext cx="5976937" cy="4176713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i="1" smtClean="0"/>
              <a:t>Система психолого – педагогической поддержки ребенка</a:t>
            </a:r>
            <a:br>
              <a:rPr lang="ru-RU" altLang="ru-RU" sz="2400" b="1" i="1" smtClean="0"/>
            </a:br>
            <a:r>
              <a:rPr lang="ru-RU" altLang="ru-RU" sz="2400" b="1" i="1" smtClean="0">
                <a:solidFill>
                  <a:srgbClr val="FF0000"/>
                </a:solidFill>
              </a:rPr>
              <a:t>«Умные помощники»</a:t>
            </a:r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23850" y="1916113"/>
            <a:ext cx="3311525" cy="1296987"/>
          </a:xfrm>
          <a:prstGeom prst="wedgeRectCallout">
            <a:avLst>
              <a:gd name="adj1" fmla="val 84227"/>
              <a:gd name="adj2" fmla="val 72769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3333CC"/>
                </a:solidFill>
              </a:rPr>
              <a:t>Целевой компонент: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FF0000"/>
                </a:solidFill>
              </a:rPr>
              <a:t>«Для чего делать?»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23850" y="3500438"/>
            <a:ext cx="3311525" cy="1441450"/>
          </a:xfrm>
          <a:prstGeom prst="wedgeRectCallout">
            <a:avLst>
              <a:gd name="adj1" fmla="val 86338"/>
              <a:gd name="adj2" fmla="val -4407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3333CC"/>
                </a:solidFill>
              </a:rPr>
              <a:t>Организационный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3333CC"/>
                </a:solidFill>
              </a:rPr>
              <a:t>компонент: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FF0000"/>
                </a:solidFill>
              </a:rPr>
              <a:t>«Как удобнее делать?»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23850" y="5229225"/>
            <a:ext cx="3313113" cy="1368425"/>
          </a:xfrm>
          <a:prstGeom prst="wedgeRectCallout">
            <a:avLst>
              <a:gd name="adj1" fmla="val 84931"/>
              <a:gd name="adj2" fmla="val -61486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3333CC"/>
                </a:solidFill>
              </a:rPr>
              <a:t>Содержательный компонент: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FF0000"/>
                </a:solidFill>
              </a:rPr>
              <a:t>«Что именно делать?»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580063" y="1916113"/>
            <a:ext cx="3313112" cy="1296987"/>
          </a:xfrm>
          <a:prstGeom prst="wedgeRectCallout">
            <a:avLst>
              <a:gd name="adj1" fmla="val -29014"/>
              <a:gd name="adj2" fmla="val 73745"/>
            </a:avLst>
          </a:prstGeom>
          <a:solidFill>
            <a:srgbClr val="FFFF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 anchorCtr="1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i="1">
                <a:solidFill>
                  <a:srgbClr val="3333CC"/>
                </a:solidFill>
              </a:rPr>
              <a:t>Теоретический компонент: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>
                <a:solidFill>
                  <a:srgbClr val="FF0000"/>
                </a:solidFill>
              </a:rPr>
              <a:t>«Как правильно делать?»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573463"/>
            <a:ext cx="3600450" cy="3284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51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b="1" i="1" smtClean="0">
                <a:solidFill>
                  <a:schemeClr val="hlink"/>
                </a:solidFill>
              </a:rPr>
              <a:t>Кинезиологические «рисовалки»</a:t>
            </a:r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17713"/>
            <a:ext cx="8955088" cy="1981200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chemeClr val="folHlink"/>
                </a:solidFill>
              </a:rPr>
              <a:t>Задачи:</a:t>
            </a:r>
          </a:p>
          <a:p>
            <a:pPr eaLnBrk="1" hangingPunct="1">
              <a:buFontTx/>
              <a:buChar char="-"/>
            </a:pPr>
            <a:r>
              <a:rPr lang="ru-RU" altLang="ru-RU" sz="1600" b="1" smtClean="0">
                <a:solidFill>
                  <a:srgbClr val="EE6612"/>
                </a:solidFill>
              </a:rPr>
              <a:t>Развитие личностных качеств</a:t>
            </a:r>
          </a:p>
          <a:p>
            <a:pPr eaLnBrk="1" hangingPunct="1">
              <a:buFontTx/>
              <a:buChar char="-"/>
            </a:pPr>
            <a:r>
              <a:rPr lang="ru-RU" altLang="ru-RU" sz="1600" b="1" smtClean="0">
                <a:solidFill>
                  <a:srgbClr val="EE6612"/>
                </a:solidFill>
              </a:rPr>
              <a:t>Развитие и коррекция психических процессов</a:t>
            </a:r>
          </a:p>
          <a:p>
            <a:pPr eaLnBrk="1" hangingPunct="1">
              <a:buFontTx/>
              <a:buChar char="-"/>
            </a:pPr>
            <a:r>
              <a:rPr lang="ru-RU" altLang="ru-RU" sz="1600" b="1" smtClean="0">
                <a:solidFill>
                  <a:srgbClr val="EE6612"/>
                </a:solidFill>
              </a:rPr>
              <a:t>Развитие моторики</a:t>
            </a:r>
          </a:p>
          <a:p>
            <a:pPr eaLnBrk="1" hangingPunct="1">
              <a:buFontTx/>
              <a:buChar char="-"/>
            </a:pPr>
            <a:r>
              <a:rPr lang="ru-RU" altLang="ru-RU" sz="1600" b="1" smtClean="0">
                <a:solidFill>
                  <a:srgbClr val="EE6612"/>
                </a:solidFill>
              </a:rPr>
              <a:t>Развитие межполушарного взаимодействия мозга</a:t>
            </a:r>
          </a:p>
        </p:txBody>
      </p:sp>
      <p:sp>
        <p:nvSpPr>
          <p:cNvPr id="10244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altLang="ru-RU" sz="2800" smtClean="0"/>
          </a:p>
        </p:txBody>
      </p:sp>
      <p:pic>
        <p:nvPicPr>
          <p:cNvPr id="12293" name="Picture 6" descr="20140909_1014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3311525" cy="2308225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2294" name="Picture 7" descr="20140909_1015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857364"/>
            <a:ext cx="2449513" cy="23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5" name="Picture 8" descr="20140909_1016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4286256"/>
            <a:ext cx="3448050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i="1" smtClean="0">
                <a:solidFill>
                  <a:srgbClr val="FF0000"/>
                </a:solidFill>
              </a:rPr>
              <a:t>Многофункциональные игры</a:t>
            </a:r>
            <a:br>
              <a:rPr lang="ru-RU" altLang="ru-RU" sz="2400" b="1" i="1" smtClean="0">
                <a:solidFill>
                  <a:srgbClr val="FF0000"/>
                </a:solidFill>
              </a:rPr>
            </a:br>
            <a:r>
              <a:rPr lang="ru-RU" altLang="ru-RU" sz="2400" b="1" i="1" smtClean="0">
                <a:solidFill>
                  <a:srgbClr val="FF0000"/>
                </a:solidFill>
              </a:rPr>
              <a:t>«Нескучные шнуровки»</a:t>
            </a:r>
            <a:r>
              <a:rPr lang="ru-RU" altLang="ru-RU" sz="2400" smtClean="0"/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955088" cy="4216400"/>
          </a:xfrm>
        </p:spPr>
        <p:txBody>
          <a:bodyPr/>
          <a:lstStyle/>
          <a:p>
            <a:pPr marL="328613" indent="-328613" eaLnBrk="1" hangingPunct="1">
              <a:buClr>
                <a:srgbClr val="3333CC"/>
              </a:buClr>
              <a:buFont typeface="Wingdings" charset="2"/>
              <a:buChar char="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b="1" i="1" dirty="0" smtClean="0">
                <a:solidFill>
                  <a:srgbClr val="3333CC"/>
                </a:solidFill>
              </a:rPr>
              <a:t>Задачи:</a:t>
            </a:r>
          </a:p>
          <a:p>
            <a:pPr marL="328613" indent="-328613" eaLnBrk="1" hangingPunct="1">
              <a:spcBef>
                <a:spcPts val="400"/>
              </a:spcBef>
              <a:buClr>
                <a:srgbClr val="3333CC"/>
              </a:buClr>
              <a:buFont typeface="Tahoma" charset="0"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1600" b="1" dirty="0" smtClean="0">
                <a:solidFill>
                  <a:srgbClr val="EE6612"/>
                </a:solidFill>
              </a:rPr>
              <a:t>Развитие мелкой моторики</a:t>
            </a:r>
          </a:p>
          <a:p>
            <a:pPr marL="328613" indent="-328613" eaLnBrk="1" hangingPunct="1">
              <a:spcBef>
                <a:spcPts val="400"/>
              </a:spcBef>
              <a:buClr>
                <a:srgbClr val="3333CC"/>
              </a:buClr>
              <a:buFont typeface="Tahoma" charset="0"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1600" b="1" dirty="0" smtClean="0">
                <a:solidFill>
                  <a:srgbClr val="EE6612"/>
                </a:solidFill>
              </a:rPr>
              <a:t>Развитие всех высших </a:t>
            </a:r>
          </a:p>
          <a:p>
            <a:pPr marL="328613" indent="-314325" eaLnBrk="1" hangingPunct="1">
              <a:spcBef>
                <a:spcPts val="4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1600" b="1" dirty="0" smtClean="0">
                <a:solidFill>
                  <a:srgbClr val="EE6612"/>
                </a:solidFill>
              </a:rPr>
              <a:t>	психических процессов</a:t>
            </a:r>
          </a:p>
          <a:p>
            <a:pPr marL="328613" indent="-328613" eaLnBrk="1" hangingPunct="1">
              <a:spcBef>
                <a:spcPts val="400"/>
              </a:spcBef>
              <a:buClr>
                <a:srgbClr val="3333CC"/>
              </a:buClr>
              <a:buFont typeface="Tahoma" charset="0"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1600" b="1" dirty="0" smtClean="0">
                <a:solidFill>
                  <a:srgbClr val="EE6612"/>
                </a:solidFill>
              </a:rPr>
              <a:t>Развитие всех компонентов устной речи</a:t>
            </a:r>
          </a:p>
          <a:p>
            <a:pPr marL="328613" indent="-314325" eaLnBrk="1" hangingPunct="1">
              <a:spcBef>
                <a:spcPts val="4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1600" b="1" dirty="0" smtClean="0">
                <a:solidFill>
                  <a:srgbClr val="EE6612"/>
                </a:solidFill>
              </a:rPr>
              <a:t>	(лексика, грамматика, связная речь, ЗКР)</a:t>
            </a:r>
          </a:p>
          <a:p>
            <a:pPr marL="328613" indent="-328613" eaLnBrk="1" hangingPunct="1">
              <a:spcBef>
                <a:spcPts val="400"/>
              </a:spcBef>
              <a:buClr>
                <a:srgbClr val="3333CC"/>
              </a:buClr>
              <a:buFont typeface="Tahoma" charset="0"/>
              <a:buChar char="-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1600" b="1" dirty="0" smtClean="0">
                <a:solidFill>
                  <a:srgbClr val="EE6612"/>
                </a:solidFill>
              </a:rPr>
              <a:t>Развитие предпосылок коммуникативной </a:t>
            </a:r>
          </a:p>
          <a:p>
            <a:pPr marL="328613" indent="-314325" eaLnBrk="1" hangingPunct="1">
              <a:spcBef>
                <a:spcPts val="4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  <a:defRPr/>
            </a:pPr>
            <a:r>
              <a:rPr lang="ru-RU" sz="1600" b="1" dirty="0" smtClean="0">
                <a:solidFill>
                  <a:srgbClr val="EE6612"/>
                </a:solidFill>
              </a:rPr>
              <a:t>	компетентности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288" y="2492375"/>
            <a:ext cx="3997325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4572000"/>
            <a:ext cx="3500438" cy="211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116013" y="476250"/>
            <a:ext cx="7793037" cy="911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i="1">
                <a:solidFill>
                  <a:srgbClr val="FF0000"/>
                </a:solidFill>
              </a:rPr>
              <a:t>Сочинение прищепочных сказок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017713"/>
            <a:ext cx="8955088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28613" indent="-328613"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800"/>
              </a:spcBef>
              <a:buClr>
                <a:srgbClr val="3333CC"/>
              </a:buClr>
              <a:buSzPct val="60000"/>
              <a:buFont typeface="Wingdings" charset="2"/>
              <a:buChar char=""/>
              <a:defRPr/>
            </a:pPr>
            <a:r>
              <a:rPr lang="ru-RU" sz="2400" b="1" i="1" smtClean="0">
                <a:solidFill>
                  <a:srgbClr val="3333CC"/>
                </a:solidFill>
                <a:latin typeface="Tahoma" charset="0"/>
              </a:rPr>
              <a:t>Задачи:</a:t>
            </a:r>
          </a:p>
          <a:p>
            <a:pPr>
              <a:spcBef>
                <a:spcPts val="400"/>
              </a:spcBef>
              <a:buClr>
                <a:srgbClr val="3333CC"/>
              </a:buClr>
              <a:buSzPct val="60000"/>
              <a:buFont typeface="Tahoma" charset="0"/>
              <a:buChar char="-"/>
              <a:defRPr/>
            </a:pPr>
            <a:r>
              <a:rPr lang="ru-RU" sz="1600" b="1" smtClean="0">
                <a:solidFill>
                  <a:srgbClr val="EE6612"/>
                </a:solidFill>
                <a:latin typeface="Tahoma" charset="0"/>
              </a:rPr>
              <a:t>Совершенствование пространственной </a:t>
            </a:r>
          </a:p>
          <a:p>
            <a:pPr marL="342900">
              <a:spcBef>
                <a:spcPts val="400"/>
              </a:spcBef>
              <a:buSzPct val="60000"/>
              <a:defRPr/>
            </a:pPr>
            <a:r>
              <a:rPr lang="ru-RU" sz="1600" b="1" smtClean="0">
                <a:solidFill>
                  <a:srgbClr val="EE6612"/>
                </a:solidFill>
                <a:latin typeface="Tahoma" charset="0"/>
              </a:rPr>
              <a:t>	ориентации</a:t>
            </a:r>
          </a:p>
          <a:p>
            <a:pPr>
              <a:spcBef>
                <a:spcPts val="400"/>
              </a:spcBef>
              <a:buClr>
                <a:srgbClr val="3333CC"/>
              </a:buClr>
              <a:buSzPct val="60000"/>
              <a:buFont typeface="Tahoma" charset="0"/>
              <a:buChar char="-"/>
              <a:defRPr/>
            </a:pPr>
            <a:r>
              <a:rPr lang="ru-RU" sz="1600" b="1" smtClean="0">
                <a:solidFill>
                  <a:srgbClr val="EE6612"/>
                </a:solidFill>
                <a:latin typeface="Tahoma" charset="0"/>
              </a:rPr>
              <a:t>Развитие памяти, внимания, творческого </a:t>
            </a:r>
          </a:p>
          <a:p>
            <a:pPr marL="342900">
              <a:spcBef>
                <a:spcPts val="400"/>
              </a:spcBef>
              <a:buSzPct val="60000"/>
              <a:defRPr/>
            </a:pPr>
            <a:r>
              <a:rPr lang="ru-RU" sz="1600" b="1" smtClean="0">
                <a:solidFill>
                  <a:srgbClr val="EE6612"/>
                </a:solidFill>
                <a:latin typeface="Tahoma" charset="0"/>
              </a:rPr>
              <a:t>	воображения</a:t>
            </a:r>
          </a:p>
          <a:p>
            <a:pPr>
              <a:spcBef>
                <a:spcPts val="400"/>
              </a:spcBef>
              <a:buClr>
                <a:srgbClr val="3333CC"/>
              </a:buClr>
              <a:buSzPct val="60000"/>
              <a:buFont typeface="Tahoma" charset="0"/>
              <a:buChar char="-"/>
              <a:defRPr/>
            </a:pPr>
            <a:r>
              <a:rPr lang="ru-RU" sz="1600" b="1" smtClean="0">
                <a:solidFill>
                  <a:srgbClr val="EE6612"/>
                </a:solidFill>
                <a:latin typeface="Tahoma" charset="0"/>
              </a:rPr>
              <a:t>Развитие мелкой моторики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4143375"/>
            <a:ext cx="3357563" cy="251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1571625"/>
            <a:ext cx="40005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611188" y="0"/>
            <a:ext cx="7793037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400" b="1">
                <a:solidFill>
                  <a:srgbClr val="FF0000"/>
                </a:solidFill>
                <a:latin typeface="Arial" charset="0"/>
              </a:rPr>
              <a:t>«Су – Джок» терапия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28625" y="2000250"/>
            <a:ext cx="4992688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28613" indent="-328613">
              <a:spcBef>
                <a:spcPts val="700"/>
              </a:spcBef>
              <a:buClr>
                <a:srgbClr val="3333CC"/>
              </a:buClr>
              <a:buSzPct val="60000"/>
              <a:buFont typeface="Wingdings" pitchFamily="2" charset="2"/>
              <a:buChar char="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altLang="ru-RU" sz="2800" b="1" i="1">
                <a:solidFill>
                  <a:srgbClr val="3333CC"/>
                </a:solidFill>
              </a:rPr>
              <a:t>Задачи:</a:t>
            </a:r>
          </a:p>
          <a:p>
            <a:pPr marL="328613" indent="-328613">
              <a:spcBef>
                <a:spcPts val="400"/>
              </a:spcBef>
              <a:buClr>
                <a:srgbClr val="3333CC"/>
              </a:buClr>
              <a:buSzPct val="60000"/>
              <a:buFont typeface="Tahoma" pitchFamily="34" charset="0"/>
              <a:buChar char="-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altLang="ru-RU" sz="1600" b="1">
                <a:solidFill>
                  <a:srgbClr val="EE6612"/>
                </a:solidFill>
              </a:rPr>
              <a:t>Нормализация мышечного тонуса</a:t>
            </a:r>
          </a:p>
          <a:p>
            <a:pPr marL="328613" indent="-328613">
              <a:spcBef>
                <a:spcPts val="400"/>
              </a:spcBef>
              <a:buClr>
                <a:srgbClr val="3333CC"/>
              </a:buClr>
              <a:buSzPct val="60000"/>
              <a:buFont typeface="Tahoma" pitchFamily="34" charset="0"/>
              <a:buChar char="-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altLang="ru-RU" sz="1600" b="1">
                <a:solidFill>
                  <a:srgbClr val="EE6612"/>
                </a:solidFill>
              </a:rPr>
              <a:t>Стимулирование речевых областей</a:t>
            </a:r>
          </a:p>
          <a:p>
            <a:pPr marL="328613" indent="-328613">
              <a:spcBef>
                <a:spcPts val="400"/>
              </a:spcBef>
              <a:buClr>
                <a:srgbClr val="3333CC"/>
              </a:buClr>
              <a:buSzPct val="60000"/>
              <a:buFont typeface="Tahoma" pitchFamily="34" charset="0"/>
              <a:buChar char="-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</a:pPr>
            <a:r>
              <a:rPr lang="ru-RU" altLang="ru-RU" sz="1600" b="1">
                <a:solidFill>
                  <a:srgbClr val="EE6612"/>
                </a:solidFill>
              </a:rPr>
              <a:t>Коры головного мозга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2857520" cy="3024188"/>
          </a:xfrm>
          <a:prstGeom prst="cloud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0893" y="4522794"/>
            <a:ext cx="3429024" cy="2285992"/>
          </a:xfrm>
          <a:prstGeom prst="cloud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6190" y="1539862"/>
            <a:ext cx="3718134" cy="2789232"/>
          </a:xfrm>
          <a:prstGeom prst="round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514</TotalTime>
  <Words>129</Words>
  <Application>Microsoft Office PowerPoint</Application>
  <PresentationFormat>Экран (4:3)</PresentationFormat>
  <Paragraphs>54</Paragraphs>
  <Slides>13</Slides>
  <Notes>8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Палитра</vt:lpstr>
      <vt:lpstr>Муниципальное бюджетное дошкольное образовательное учреждение детский сад комбинированного вида №8 пгт.Черноморского МО Северский район</vt:lpstr>
      <vt:lpstr>С чего всё начиналось?..</vt:lpstr>
      <vt:lpstr>Слайд 3</vt:lpstr>
      <vt:lpstr>Слайд 4</vt:lpstr>
      <vt:lpstr>Система психолого – педагогической поддержки ребенка «Умные помощники»</vt:lpstr>
      <vt:lpstr>Кинезиологические «рисовалки»</vt:lpstr>
      <vt:lpstr>Многофункциональные игры «Нескучные шнуровки» </vt:lpstr>
      <vt:lpstr>Слайд 8</vt:lpstr>
      <vt:lpstr>Слайд 9</vt:lpstr>
      <vt:lpstr>Слайд 10</vt:lpstr>
      <vt:lpstr>Слайд 11</vt:lpstr>
      <vt:lpstr>Удовольствие от общения можно выразить:</vt:lpstr>
      <vt:lpstr>Слайд 13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fifa</cp:lastModifiedBy>
  <cp:revision>62</cp:revision>
  <dcterms:created xsi:type="dcterms:W3CDTF">2014-09-11T05:12:47Z</dcterms:created>
  <dcterms:modified xsi:type="dcterms:W3CDTF">2014-11-26T15:29:04Z</dcterms:modified>
</cp:coreProperties>
</file>