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87" autoAdjust="0"/>
  </p:normalViewPr>
  <p:slideViewPr>
    <p:cSldViewPr>
      <p:cViewPr varScale="1">
        <p:scale>
          <a:sx n="44" d="100"/>
          <a:sy n="4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34D-8C85-43E8-8ED8-2B5BD8A70F3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4099-D73D-4ADC-A8B1-E1FEC60B58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34D-8C85-43E8-8ED8-2B5BD8A70F3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4099-D73D-4ADC-A8B1-E1FEC60B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34D-8C85-43E8-8ED8-2B5BD8A70F3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4099-D73D-4ADC-A8B1-E1FEC60B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34D-8C85-43E8-8ED8-2B5BD8A70F3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4099-D73D-4ADC-A8B1-E1FEC60B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34D-8C85-43E8-8ED8-2B5BD8A70F3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A044099-D73D-4ADC-A8B1-E1FEC60B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34D-8C85-43E8-8ED8-2B5BD8A70F3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4099-D73D-4ADC-A8B1-E1FEC60B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34D-8C85-43E8-8ED8-2B5BD8A70F3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4099-D73D-4ADC-A8B1-E1FEC60B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34D-8C85-43E8-8ED8-2B5BD8A70F3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4099-D73D-4ADC-A8B1-E1FEC60B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34D-8C85-43E8-8ED8-2B5BD8A70F3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4099-D73D-4ADC-A8B1-E1FEC60B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34D-8C85-43E8-8ED8-2B5BD8A70F3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4099-D73D-4ADC-A8B1-E1FEC60B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134D-8C85-43E8-8ED8-2B5BD8A70F3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44099-D73D-4ADC-A8B1-E1FEC60B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5EC134D-8C85-43E8-8ED8-2B5BD8A70F32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A044099-D73D-4ADC-A8B1-E1FEC60B58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640960" cy="864096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+mn-lt"/>
              </a:rPr>
              <a:t>Государственное Бюджетное Дошкольное Образовательное  Учреждение  Детский сад № 55 Комбинированного вида 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Колпинского района  Санкт-Петербурга</a:t>
            </a:r>
            <a:endParaRPr lang="ru-RU" sz="1600" dirty="0">
              <a:latin typeface="+mn-lt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95536" y="1928802"/>
            <a:ext cx="8424000" cy="4776086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Занимательный материал </a:t>
            </a:r>
          </a:p>
          <a:p>
            <a:r>
              <a:rPr lang="ru-RU" sz="3600" b="1" dirty="0" smtClean="0"/>
              <a:t>для развития логического мышления</a:t>
            </a:r>
          </a:p>
          <a:p>
            <a:r>
              <a:rPr lang="ru-RU" sz="3600" b="1" dirty="0" smtClean="0"/>
              <a:t>детей 5-7 лет.  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000" dirty="0" smtClean="0"/>
              <a:t>						Составила воспитатель</a:t>
            </a:r>
          </a:p>
          <a:p>
            <a:r>
              <a:rPr lang="ru-RU" dirty="0" smtClean="0"/>
              <a:t>			  			</a:t>
            </a:r>
            <a:r>
              <a:rPr lang="ru-RU" sz="2000" dirty="0" err="1" smtClean="0"/>
              <a:t>Бубнова</a:t>
            </a:r>
            <a:r>
              <a:rPr lang="ru-RU" sz="2000" dirty="0" smtClean="0"/>
              <a:t> Т.И.</a:t>
            </a:r>
          </a:p>
          <a:p>
            <a:r>
              <a:rPr lang="ru-RU" sz="2000" dirty="0" smtClean="0"/>
              <a:t>Санкт – Петербург </a:t>
            </a:r>
          </a:p>
          <a:p>
            <a:r>
              <a:rPr lang="ru-RU" sz="2000" dirty="0" smtClean="0"/>
              <a:t>2013 год.</a:t>
            </a:r>
            <a:endParaRPr lang="ru-RU" sz="20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9269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Используемая литература:</a:t>
            </a:r>
            <a:endParaRPr lang="ru-RU" sz="3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ru-RU" dirty="0"/>
          </a:p>
          <a:p>
            <a:r>
              <a:rPr lang="ru-RU" b="1" dirty="0" smtClean="0"/>
              <a:t>«Математические </a:t>
            </a:r>
            <a:r>
              <a:rPr lang="ru-RU" b="1" dirty="0"/>
              <a:t>ступеньки» Е.В. </a:t>
            </a:r>
            <a:r>
              <a:rPr lang="ru-RU" b="1" dirty="0" smtClean="0"/>
              <a:t>Колесникова</a:t>
            </a:r>
          </a:p>
          <a:p>
            <a:pPr>
              <a:buNone/>
            </a:pPr>
            <a:endParaRPr lang="ru-RU" dirty="0"/>
          </a:p>
          <a:p>
            <a:r>
              <a:rPr lang="ru-RU" b="1" dirty="0"/>
              <a:t>«ТЦ – сфера» сборник статей под. Ред. З.А. Михайлова  Детство – пресс </a:t>
            </a:r>
            <a:r>
              <a:rPr lang="ru-RU" b="1" dirty="0" smtClean="0"/>
              <a:t>2002</a:t>
            </a:r>
          </a:p>
          <a:p>
            <a:pPr>
              <a:buNone/>
            </a:pPr>
            <a:endParaRPr lang="ru-RU" dirty="0"/>
          </a:p>
          <a:p>
            <a:r>
              <a:rPr lang="ru-RU" b="1" dirty="0"/>
              <a:t>Интернет - ресурсы. </a:t>
            </a:r>
            <a:endParaRPr lang="ru-RU" dirty="0"/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6884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91680" y="1196752"/>
            <a:ext cx="54726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/>
              <a:t>Спасибо </a:t>
            </a:r>
          </a:p>
          <a:p>
            <a:pPr algn="ctr"/>
            <a:r>
              <a:rPr lang="ru-RU" sz="8800" dirty="0" smtClean="0"/>
              <a:t>за внимание!</a:t>
            </a:r>
            <a:endParaRPr lang="ru-RU" sz="8800" dirty="0"/>
          </a:p>
        </p:txBody>
      </p:sp>
    </p:spTree>
    <p:extLst>
      <p:ext uri="{BB962C8B-B14F-4D97-AF65-F5344CB8AC3E}">
        <p14:creationId xmlns="" xmlns:p14="http://schemas.microsoft.com/office/powerpoint/2010/main" val="374878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103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Цель:</a:t>
            </a:r>
            <a:endParaRPr lang="ru-RU" sz="36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28596" y="2071678"/>
            <a:ext cx="8501122" cy="3949610"/>
          </a:xfrm>
        </p:spPr>
        <p:txBody>
          <a:bodyPr/>
          <a:lstStyle/>
          <a:p>
            <a:pPr marL="137160" indent="0"/>
            <a:r>
              <a:rPr lang="en-US" b="1" dirty="0" smtClean="0"/>
              <a:t>  </a:t>
            </a:r>
            <a:r>
              <a:rPr lang="ru-RU" b="1" dirty="0" smtClean="0"/>
              <a:t>Воспитывать у детей познавательный интерес, способность к исследовательскому и творческому поиску,  желание и умение учиться.</a:t>
            </a:r>
            <a:endParaRPr lang="en-US" b="1" dirty="0" smtClean="0"/>
          </a:p>
          <a:p>
            <a:pPr marL="137160" indent="0">
              <a:buNone/>
            </a:pPr>
            <a:endParaRPr lang="ru-RU" b="1" dirty="0" smtClean="0"/>
          </a:p>
          <a:p>
            <a:pPr marL="137160" indent="0"/>
            <a:r>
              <a:rPr lang="en-US" b="1" dirty="0" smtClean="0"/>
              <a:t>  </a:t>
            </a:r>
            <a:r>
              <a:rPr lang="ru-RU" b="1" dirty="0" smtClean="0"/>
              <a:t>Формировать уверенность в своих силах, в себе.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17125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+mn-lt"/>
              </a:rPr>
              <a:t>Задачи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70916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b="1" dirty="0" smtClean="0"/>
              <a:t>Развивать образное логическое  мышление произвольное внимание.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Развивать интерес к решению познавательных творческих задач, к разнообразной интеллектуальной деятельности.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Формировать способность детей к анализу и синтезу.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Формировать навыки самоконтроля и самооценки.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79750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Планируемый результат</a:t>
            </a:r>
            <a:endParaRPr lang="ru-RU" sz="36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0558"/>
          </a:xfrm>
        </p:spPr>
        <p:txBody>
          <a:bodyPr/>
          <a:lstStyle/>
          <a:p>
            <a:pPr marL="137160" indent="0"/>
            <a:r>
              <a:rPr lang="ru-RU" b="1" dirty="0" smtClean="0"/>
              <a:t> умеет  анализировать, сравнивать,  </a:t>
            </a:r>
          </a:p>
          <a:p>
            <a:pPr marL="137160" indent="0">
              <a:buNone/>
            </a:pPr>
            <a:r>
              <a:rPr lang="ru-RU" b="1" dirty="0" smtClean="0"/>
              <a:t>    классифицировать, упорядочивать предметы;</a:t>
            </a:r>
          </a:p>
          <a:p>
            <a:pPr marL="137160" indent="0">
              <a:buNone/>
            </a:pPr>
            <a:endParaRPr lang="ru-RU" sz="800" b="1" dirty="0" smtClean="0"/>
          </a:p>
          <a:p>
            <a:pPr marL="137160" indent="0"/>
            <a:r>
              <a:rPr lang="ru-RU" b="1" dirty="0" smtClean="0"/>
              <a:t> умеет конструировать по образцу;</a:t>
            </a:r>
          </a:p>
          <a:p>
            <a:pPr marL="137160" indent="0"/>
            <a:endParaRPr lang="ru-RU" sz="800" b="1" dirty="0" smtClean="0"/>
          </a:p>
          <a:p>
            <a:pPr marL="137160" indent="0"/>
            <a:r>
              <a:rPr lang="ru-RU" b="1" dirty="0" smtClean="0"/>
              <a:t> по описанию может увидеть форму предметов,  </a:t>
            </a:r>
          </a:p>
          <a:p>
            <a:pPr marL="137160" indent="0">
              <a:buNone/>
            </a:pPr>
            <a:r>
              <a:rPr lang="ru-RU" b="1" dirty="0" smtClean="0"/>
              <a:t>    представленных в различных ситуациях; </a:t>
            </a:r>
          </a:p>
          <a:p>
            <a:pPr marL="137160" indent="0">
              <a:buNone/>
            </a:pPr>
            <a:endParaRPr lang="ru-RU" sz="800" b="1" dirty="0" smtClean="0"/>
          </a:p>
          <a:p>
            <a:pPr marL="137160" indent="0"/>
            <a:r>
              <a:rPr lang="ru-RU" b="1" dirty="0" smtClean="0"/>
              <a:t> активно и доброжелательно взаимодействует</a:t>
            </a:r>
          </a:p>
          <a:p>
            <a:pPr marL="137160" indent="0">
              <a:buNone/>
            </a:pPr>
            <a:r>
              <a:rPr lang="ru-RU" b="1" dirty="0" smtClean="0"/>
              <a:t>   со взрослыми и сверстниками.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96005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Логические игры</a:t>
            </a:r>
            <a:endParaRPr lang="ru-RU" sz="36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85720" y="1500174"/>
            <a:ext cx="8429684" cy="4625989"/>
          </a:xfrm>
        </p:spPr>
        <p:txBody>
          <a:bodyPr>
            <a:normAutofit fontScale="62500" lnSpcReduction="20000"/>
          </a:bodyPr>
          <a:lstStyle/>
          <a:p>
            <a:r>
              <a:rPr lang="ru-RU" sz="3400" b="1" dirty="0"/>
              <a:t>1 </a:t>
            </a:r>
            <a:r>
              <a:rPr lang="ru-RU" sz="3400" b="1" dirty="0" smtClean="0"/>
              <a:t>группа заданий  – ребёнку </a:t>
            </a:r>
            <a:r>
              <a:rPr lang="ru-RU" sz="3400" b="1" dirty="0"/>
              <a:t>предлагается решить задачу с помощью конкретных действий: дорисовать, обвести, закрасить и т.д. «Найди отличие», «Раскрась два одинаковых предмета»  и т.п. </a:t>
            </a:r>
            <a:endParaRPr lang="ru-RU" sz="3400" b="1" dirty="0" smtClean="0"/>
          </a:p>
          <a:p>
            <a:pPr>
              <a:buNone/>
            </a:pPr>
            <a:endParaRPr lang="ru-RU" sz="3400" b="1" dirty="0"/>
          </a:p>
          <a:p>
            <a:r>
              <a:rPr lang="ru-RU" sz="3400" b="1" dirty="0" smtClean="0"/>
              <a:t>2 </a:t>
            </a:r>
            <a:r>
              <a:rPr lang="ru-RU" sz="3400" b="1" dirty="0"/>
              <a:t>группа заданий «Поиск </a:t>
            </a:r>
            <a:endParaRPr lang="ru-RU" sz="3400" b="1" dirty="0" smtClean="0"/>
          </a:p>
          <a:p>
            <a:pPr>
              <a:buNone/>
            </a:pPr>
            <a:r>
              <a:rPr lang="ru-RU" sz="3400" b="1" dirty="0" smtClean="0"/>
              <a:t>      недостающей </a:t>
            </a:r>
            <a:r>
              <a:rPr lang="ru-RU" sz="3400" b="1" dirty="0"/>
              <a:t>фигуры</a:t>
            </a:r>
            <a:r>
              <a:rPr lang="ru-RU" sz="3400" b="1" dirty="0" smtClean="0"/>
              <a:t>»,</a:t>
            </a:r>
          </a:p>
          <a:p>
            <a:pPr>
              <a:buNone/>
            </a:pPr>
            <a:r>
              <a:rPr lang="ru-RU" sz="3400" b="1" dirty="0" smtClean="0"/>
              <a:t>      </a:t>
            </a:r>
            <a:r>
              <a:rPr lang="ru-RU" sz="3400" b="1" dirty="0"/>
              <a:t>«Продолжение ряда</a:t>
            </a:r>
            <a:r>
              <a:rPr lang="ru-RU" sz="3400" b="1" dirty="0" smtClean="0"/>
              <a:t>»,</a:t>
            </a:r>
          </a:p>
          <a:p>
            <a:pPr>
              <a:buNone/>
            </a:pPr>
            <a:r>
              <a:rPr lang="ru-RU" sz="3400" b="1" dirty="0" smtClean="0"/>
              <a:t>      </a:t>
            </a:r>
            <a:r>
              <a:rPr lang="ru-RU" sz="3400" b="1" dirty="0"/>
              <a:t>«Нахождение ошибки». </a:t>
            </a:r>
            <a:endParaRPr lang="ru-RU" sz="3400" b="1" dirty="0" smtClean="0"/>
          </a:p>
          <a:p>
            <a:pPr>
              <a:buNone/>
            </a:pPr>
            <a:endParaRPr lang="ru-RU" sz="3400" b="1" dirty="0"/>
          </a:p>
          <a:p>
            <a:r>
              <a:rPr lang="ru-RU" sz="3400" b="1" dirty="0"/>
              <a:t>3 группа </a:t>
            </a:r>
            <a:r>
              <a:rPr lang="ru-RU" sz="3400" b="1" dirty="0" smtClean="0"/>
              <a:t>заданий -решение </a:t>
            </a:r>
          </a:p>
          <a:p>
            <a:pPr>
              <a:buNone/>
            </a:pPr>
            <a:r>
              <a:rPr lang="ru-RU" sz="3400" b="1" dirty="0" smtClean="0"/>
              <a:t>     логических задач </a:t>
            </a:r>
            <a:r>
              <a:rPr lang="ru-RU" sz="3400" b="1" dirty="0"/>
              <a:t>в уме не </a:t>
            </a:r>
            <a:endParaRPr lang="ru-RU" sz="3400" b="1" dirty="0" smtClean="0"/>
          </a:p>
          <a:p>
            <a:pPr>
              <a:buNone/>
            </a:pPr>
            <a:r>
              <a:rPr lang="ru-RU" sz="3400" b="1" dirty="0" smtClean="0"/>
              <a:t>     выполнения практических</a:t>
            </a:r>
          </a:p>
          <a:p>
            <a:pPr>
              <a:buNone/>
            </a:pPr>
            <a:r>
              <a:rPr lang="ru-RU" sz="3400" b="1" dirty="0" smtClean="0"/>
              <a:t>     </a:t>
            </a:r>
            <a:r>
              <a:rPr lang="ru-RU" sz="3400" b="1" dirty="0"/>
              <a:t>действий.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1027" name="Picture 3" descr="C:\Users\Татьяна\Desktop\фотки для логики\DSCN080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212" t="3030" r="10303" b="3637"/>
          <a:stretch/>
        </p:blipFill>
        <p:spPr bwMode="auto">
          <a:xfrm>
            <a:off x="5715008" y="3214686"/>
            <a:ext cx="3002958" cy="30693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4520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Логические игры</a:t>
            </a:r>
            <a:endParaRPr lang="ru-RU" sz="3600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428736"/>
            <a:ext cx="5186370" cy="4697427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endParaRPr lang="ru-RU" dirty="0"/>
          </a:p>
          <a:p>
            <a:r>
              <a:rPr lang="ru-RU" sz="3100" b="1" dirty="0"/>
              <a:t>Задание 1 группы направлены на изменение фигур путем уменьшение количество палочек</a:t>
            </a:r>
            <a:r>
              <a:rPr lang="ru-RU" sz="3100" b="1" dirty="0" smtClean="0"/>
              <a:t>.</a:t>
            </a:r>
          </a:p>
          <a:p>
            <a:endParaRPr lang="ru-RU" sz="1000" b="1" dirty="0"/>
          </a:p>
          <a:p>
            <a:r>
              <a:rPr lang="ru-RU" sz="3100" b="1" dirty="0"/>
              <a:t>З</a:t>
            </a:r>
            <a:r>
              <a:rPr lang="ru-RU" sz="3100" b="1" dirty="0" smtClean="0"/>
              <a:t>адачи </a:t>
            </a:r>
            <a:r>
              <a:rPr lang="ru-RU" sz="3100" b="1" dirty="0"/>
              <a:t>2 группы направлены на изменение фигур путем уменьшения количества палочек. </a:t>
            </a:r>
            <a:endParaRPr lang="ru-RU" sz="3100" b="1" dirty="0" smtClean="0"/>
          </a:p>
          <a:p>
            <a:endParaRPr lang="ru-RU" sz="1000" b="1" dirty="0"/>
          </a:p>
          <a:p>
            <a:r>
              <a:rPr lang="ru-RU" sz="3100" b="1" dirty="0"/>
              <a:t>3 группы задачи на смекалку решение которых состоит в перекладывание палочек с целью видоизменения преобразования заданной фигуры. </a:t>
            </a:r>
          </a:p>
        </p:txBody>
      </p:sp>
      <p:pic>
        <p:nvPicPr>
          <p:cNvPr id="2050" name="Picture 2" descr="C:\Users\Татьяна\Desktop\фотки для логики\DSCN08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96" t="4645" r="3400" b="14950"/>
          <a:stretch/>
        </p:blipFill>
        <p:spPr bwMode="auto">
          <a:xfrm>
            <a:off x="5929322" y="2285992"/>
            <a:ext cx="2578077" cy="3176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4407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sz="half" idx="1"/>
          </p:nvPr>
        </p:nvSpPr>
        <p:spPr>
          <a:xfrm>
            <a:off x="457200" y="785793"/>
            <a:ext cx="4038600" cy="571504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Совместно с детьми анализируется каждая задача, ход ее решения, зарисовывается на доске заданная и полученная фигура. </a:t>
            </a:r>
          </a:p>
          <a:p>
            <a:endParaRPr lang="ru-RU" b="1" dirty="0"/>
          </a:p>
          <a:p>
            <a:r>
              <a:rPr lang="ru-RU" b="1" dirty="0"/>
              <a:t>В самостоятельной деятельности дети с удовольствием продолжают играть с палочками, самостоятельно составляют различные </a:t>
            </a:r>
            <a:r>
              <a:rPr lang="ru-RU" b="1" dirty="0" smtClean="0"/>
              <a:t>задачи.</a:t>
            </a:r>
            <a:endParaRPr lang="ru-RU" b="1" dirty="0"/>
          </a:p>
        </p:txBody>
      </p:sp>
      <p:pic>
        <p:nvPicPr>
          <p:cNvPr id="3074" name="Picture 2" descr="C:\Users\Татьяна\Desktop\фотки для логики\DSCN08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70" t="13535" r="4476" b="2425"/>
          <a:stretch/>
        </p:blipFill>
        <p:spPr bwMode="auto">
          <a:xfrm>
            <a:off x="5072066" y="1285860"/>
            <a:ext cx="3354658" cy="40924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066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Задание от гномика Васи</a:t>
            </a:r>
            <a:endParaRPr lang="ru-RU" sz="3600" dirty="0">
              <a:latin typeface="+mn-lt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71612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286124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014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+mn-lt"/>
              </a:rPr>
              <a:t>Вывод:</a:t>
            </a:r>
            <a:endParaRPr lang="ru-RU" sz="3600" dirty="0"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ru-RU" dirty="0" smtClean="0"/>
              <a:t>	логические </a:t>
            </a:r>
            <a:r>
              <a:rPr lang="ru-RU" dirty="0"/>
              <a:t>игры и упражнения позволяют детям решать задачи, которые способствуют ускорению формирование развитие у них простейших логических структур мышления и математических представлений, что поможет детям успешно овладеть основами  математики; </a:t>
            </a:r>
            <a:endParaRPr lang="ru-RU" dirty="0" smtClean="0"/>
          </a:p>
          <a:p>
            <a:pPr marL="137160" indent="0">
              <a:buNone/>
            </a:pPr>
            <a:endParaRPr lang="ru-RU" sz="800" dirty="0" smtClean="0"/>
          </a:p>
          <a:p>
            <a:pPr marL="137160" indent="0">
              <a:buNone/>
            </a:pPr>
            <a:r>
              <a:rPr lang="ru-RU" dirty="0" smtClean="0"/>
              <a:t>	Игровые </a:t>
            </a:r>
            <a:r>
              <a:rPr lang="ru-RU" dirty="0"/>
              <a:t>занятия раскрепощают детей, они свободно рассуждают, доказывают правильность своего решения.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630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</TotalTime>
  <Words>324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Государственное Бюджетное Дошкольное Образовательное  Учреждение  Детский сад № 55 Комбинированного вида  Колпинского района  Санкт-Петербурга</vt:lpstr>
      <vt:lpstr>Цель:</vt:lpstr>
      <vt:lpstr> Задачи  </vt:lpstr>
      <vt:lpstr>Планируемый результат</vt:lpstr>
      <vt:lpstr>Логические игры</vt:lpstr>
      <vt:lpstr>Логические игры</vt:lpstr>
      <vt:lpstr>Слайд 7</vt:lpstr>
      <vt:lpstr>Задание от гномика Васи</vt:lpstr>
      <vt:lpstr>Вывод:</vt:lpstr>
      <vt:lpstr>Используемая литература: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Дошкольное Образовательное  Учреждение  Детский сад № 55 Комбинированного вида Колпинского района г. Санкт-Петербурга</dc:title>
  <dc:creator>Windows User</dc:creator>
  <cp:lastModifiedBy>Юлия</cp:lastModifiedBy>
  <cp:revision>23</cp:revision>
  <dcterms:created xsi:type="dcterms:W3CDTF">2013-11-17T12:23:07Z</dcterms:created>
  <dcterms:modified xsi:type="dcterms:W3CDTF">2013-11-27T12:03:25Z</dcterms:modified>
</cp:coreProperties>
</file>