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6" r:id="rId7"/>
    <p:sldId id="264" r:id="rId8"/>
    <p:sldId id="261" r:id="rId9"/>
    <p:sldId id="262" r:id="rId10"/>
    <p:sldId id="263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 Windows" initials="П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1-09T07:29:28.052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59312-EACE-4828-AE0D-5D8B43B038DE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8CB20-CE8E-4143-A542-5213790987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59312-EACE-4828-AE0D-5D8B43B038DE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8CB20-CE8E-4143-A542-5213790987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59312-EACE-4828-AE0D-5D8B43B038DE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8CB20-CE8E-4143-A542-5213790987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59312-EACE-4828-AE0D-5D8B43B038DE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8CB20-CE8E-4143-A542-5213790987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59312-EACE-4828-AE0D-5D8B43B038DE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8CB20-CE8E-4143-A542-5213790987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59312-EACE-4828-AE0D-5D8B43B038DE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8CB20-CE8E-4143-A542-5213790987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59312-EACE-4828-AE0D-5D8B43B038DE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8CB20-CE8E-4143-A542-5213790987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59312-EACE-4828-AE0D-5D8B43B038DE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8CB20-CE8E-4143-A542-5213790987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59312-EACE-4828-AE0D-5D8B43B038DE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8CB20-CE8E-4143-A542-5213790987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59312-EACE-4828-AE0D-5D8B43B038DE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8CB20-CE8E-4143-A542-5213790987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59312-EACE-4828-AE0D-5D8B43B038DE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8CB20-CE8E-4143-A542-5213790987D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759312-EACE-4828-AE0D-5D8B43B038DE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28CB20-CE8E-4143-A542-5213790987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465918"/>
          </a:xfrm>
        </p:spPr>
        <p:txBody>
          <a:bodyPr/>
          <a:lstStyle/>
          <a:p>
            <a:pPr algn="ctr"/>
            <a:r>
              <a:rPr lang="ru-RU" dirty="0" smtClean="0"/>
              <a:t>Афазия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01488"/>
          </a:xfrm>
        </p:spPr>
        <p:txBody>
          <a:bodyPr/>
          <a:lstStyle/>
          <a:p>
            <a:pPr algn="ctr"/>
            <a:r>
              <a:rPr lang="ru-RU" dirty="0" smtClean="0"/>
              <a:t>Тема: «Нарушение понимания речи при различных формах афазии».</a:t>
            </a:r>
          </a:p>
          <a:p>
            <a:pPr algn="ctr"/>
            <a:r>
              <a:rPr lang="ru-RU" dirty="0" smtClean="0"/>
              <a:t>Выполнила: </a:t>
            </a:r>
            <a:r>
              <a:rPr lang="ru-RU" dirty="0" err="1" smtClean="0"/>
              <a:t>Трунова</a:t>
            </a:r>
            <a:r>
              <a:rPr lang="ru-RU" dirty="0" smtClean="0"/>
              <a:t> Ирина Сергеевна</a:t>
            </a:r>
          </a:p>
          <a:p>
            <a:pPr algn="ctr"/>
            <a:r>
              <a:rPr lang="ru-RU" dirty="0" smtClean="0"/>
              <a:t>Группа 10/НЮ- БД</a:t>
            </a:r>
          </a:p>
          <a:p>
            <a:pPr algn="ctr"/>
            <a:r>
              <a:rPr lang="ru-RU" dirty="0" smtClean="0"/>
              <a:t>г. </a:t>
            </a:r>
            <a:r>
              <a:rPr lang="ru-RU" dirty="0" err="1" smtClean="0"/>
              <a:t>Нефтеюгакнск</a:t>
            </a:r>
            <a:r>
              <a:rPr lang="ru-RU" dirty="0" smtClean="0"/>
              <a:t>, 2013 год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183880" cy="1051560"/>
          </a:xfrm>
        </p:spPr>
        <p:txBody>
          <a:bodyPr/>
          <a:lstStyle/>
          <a:p>
            <a:r>
              <a:rPr lang="ru-RU" dirty="0" smtClean="0"/>
              <a:t>Болезнь расстройства речи…</a:t>
            </a:r>
            <a:endParaRPr lang="ru-RU" dirty="0"/>
          </a:p>
        </p:txBody>
      </p:sp>
      <p:pic>
        <p:nvPicPr>
          <p:cNvPr id="6" name="Содержимое 5" descr="afaz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00100" y="571480"/>
            <a:ext cx="7000924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5929354"/>
          </a:xfrm>
        </p:spPr>
        <p:txBody>
          <a:bodyPr>
            <a:normAutofit fontScale="90000"/>
          </a:bodyPr>
          <a:lstStyle/>
          <a:p>
            <a:r>
              <a:rPr lang="ru-RU" sz="1800" i="1" dirty="0" smtClean="0">
                <a:solidFill>
                  <a:schemeClr val="tx1"/>
                </a:solidFill>
              </a:rPr>
              <a:t>Логопедическая работа при афазии: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>
                <a:solidFill>
                  <a:srgbClr val="FF0000"/>
                </a:solidFill>
              </a:rPr>
              <a:t> - формировать умение отвечать на вопросы полными предложениями;</a:t>
            </a:r>
            <a:br>
              <a:rPr lang="ru-RU" sz="1800" i="1" dirty="0" smtClean="0">
                <a:solidFill>
                  <a:srgbClr val="FF0000"/>
                </a:solidFill>
              </a:rPr>
            </a:br>
            <a:r>
              <a:rPr lang="ru-RU" sz="1800" i="1" dirty="0" smtClean="0">
                <a:solidFill>
                  <a:srgbClr val="FF0000"/>
                </a:solidFill>
              </a:rPr>
              <a:t> - формировать умение отвечать полными ответами по  прослушанному тексту, используя в речи развёрнутые предложения;</a:t>
            </a:r>
            <a:br>
              <a:rPr lang="ru-RU" sz="1800" i="1" dirty="0" smtClean="0">
                <a:solidFill>
                  <a:srgbClr val="FF0000"/>
                </a:solidFill>
              </a:rPr>
            </a:br>
            <a:r>
              <a:rPr lang="ru-RU" sz="1800" i="1" dirty="0" smtClean="0">
                <a:solidFill>
                  <a:srgbClr val="FF0000"/>
                </a:solidFill>
              </a:rPr>
              <a:t> - чтение текстов, и ответы по тексту на вопросы со зрительной опорой на текст;</a:t>
            </a:r>
            <a:br>
              <a:rPr lang="ru-RU" sz="1800" i="1" dirty="0" smtClean="0">
                <a:solidFill>
                  <a:srgbClr val="FF0000"/>
                </a:solidFill>
              </a:rPr>
            </a:br>
            <a:r>
              <a:rPr lang="ru-RU" sz="1800" i="1" dirty="0" smtClean="0">
                <a:solidFill>
                  <a:srgbClr val="FF0000"/>
                </a:solidFill>
              </a:rPr>
              <a:t> - формировать умение отвечать полными ответами, по прочитанному тексту, воспринятому на слух;</a:t>
            </a:r>
            <a:br>
              <a:rPr lang="ru-RU" sz="1800" i="1" dirty="0" smtClean="0">
                <a:solidFill>
                  <a:srgbClr val="FF0000"/>
                </a:solidFill>
              </a:rPr>
            </a:br>
            <a:r>
              <a:rPr lang="ru-RU" sz="1800" i="1" dirty="0" smtClean="0">
                <a:solidFill>
                  <a:srgbClr val="FF0000"/>
                </a:solidFill>
              </a:rPr>
              <a:t> - улавливание и исправление ошибок в списании предметов -  предъявленных на слух;</a:t>
            </a:r>
            <a:br>
              <a:rPr lang="ru-RU" sz="1800" i="1" dirty="0" smtClean="0">
                <a:solidFill>
                  <a:srgbClr val="FF0000"/>
                </a:solidFill>
              </a:rPr>
            </a:br>
            <a:r>
              <a:rPr lang="ru-RU" sz="1800" i="1" dirty="0" smtClean="0">
                <a:solidFill>
                  <a:srgbClr val="FF0000"/>
                </a:solidFill>
              </a:rPr>
              <a:t> - формировать умение осмысливать  </a:t>
            </a:r>
            <a:r>
              <a:rPr lang="ru-RU" sz="1800" i="1" dirty="0" err="1" smtClean="0">
                <a:solidFill>
                  <a:srgbClr val="FF0000"/>
                </a:solidFill>
              </a:rPr>
              <a:t>логико</a:t>
            </a:r>
            <a:r>
              <a:rPr lang="ru-RU" sz="1800" i="1" dirty="0" smtClean="0">
                <a:solidFill>
                  <a:srgbClr val="FF0000"/>
                </a:solidFill>
              </a:rPr>
              <a:t>   - грамматические обороты речи;</a:t>
            </a:r>
            <a:br>
              <a:rPr lang="ru-RU" sz="1800" i="1" dirty="0" smtClean="0">
                <a:solidFill>
                  <a:srgbClr val="FF0000"/>
                </a:solidFill>
              </a:rPr>
            </a:br>
            <a:r>
              <a:rPr lang="ru-RU" sz="1800" i="1" dirty="0" smtClean="0">
                <a:solidFill>
                  <a:srgbClr val="FF0000"/>
                </a:solidFill>
              </a:rPr>
              <a:t> - формировать умение выполнять </a:t>
            </a:r>
            <a:r>
              <a:rPr lang="ru-RU" sz="1800" i="1" dirty="0" err="1" smtClean="0">
                <a:solidFill>
                  <a:srgbClr val="FF0000"/>
                </a:solidFill>
              </a:rPr>
              <a:t>логико</a:t>
            </a:r>
            <a:r>
              <a:rPr lang="ru-RU" sz="1800" i="1" dirty="0" smtClean="0">
                <a:solidFill>
                  <a:srgbClr val="FF0000"/>
                </a:solidFill>
              </a:rPr>
              <a:t> – грамматические  устные инструкции в форме оборотов речи;</a:t>
            </a:r>
            <a:br>
              <a:rPr lang="ru-RU" sz="1800" i="1" dirty="0" smtClean="0">
                <a:solidFill>
                  <a:srgbClr val="FF0000"/>
                </a:solidFill>
              </a:rPr>
            </a:br>
            <a:r>
              <a:rPr lang="ru-RU" sz="1800" i="1" dirty="0" smtClean="0">
                <a:solidFill>
                  <a:srgbClr val="FF0000"/>
                </a:solidFill>
              </a:rPr>
              <a:t> -  формировать умение угадывать название предметов по описанию их внешних признаков, воспринятых на слух.</a:t>
            </a:r>
            <a:br>
              <a:rPr lang="ru-RU" sz="1800" i="1" dirty="0" smtClean="0">
                <a:solidFill>
                  <a:srgbClr val="FF0000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ОСНОВНОЙ ЗАДАЧЕЙ РЕЧЕВОЙ РЕАБИЛИТАЦИИ ЯВЛЯЕТСЯ:</a:t>
            </a:r>
            <a:r>
              <a:rPr lang="ru-RU" sz="1800" i="1" dirty="0" smtClean="0">
                <a:solidFill>
                  <a:srgbClr val="FF0000"/>
                </a:solidFill>
              </a:rPr>
              <a:t/>
            </a:r>
            <a:br>
              <a:rPr lang="ru-RU" sz="1800" i="1" dirty="0" smtClean="0">
                <a:solidFill>
                  <a:srgbClr val="FF0000"/>
                </a:solidFill>
              </a:rPr>
            </a:br>
            <a:r>
              <a:rPr lang="ru-RU" sz="1800" i="1" dirty="0" smtClean="0">
                <a:solidFill>
                  <a:srgbClr val="FF0000"/>
                </a:solidFill>
              </a:rPr>
              <a:t>восстановление речи и социальная реабилитация, ранняя реабилитация способствует более быстрому восстановлению речи.</a:t>
            </a:r>
            <a:endParaRPr lang="ru-RU" sz="1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5857916"/>
          </a:xfrm>
        </p:spPr>
        <p:txBody>
          <a:bodyPr>
            <a:normAutofit fontScale="90000"/>
          </a:bodyPr>
          <a:lstStyle/>
          <a:p>
            <a:r>
              <a:rPr lang="ru-RU" sz="2000" i="1" dirty="0" smtClean="0">
                <a:solidFill>
                  <a:srgbClr val="7030A0"/>
                </a:solidFill>
              </a:rPr>
              <a:t>Во время реабилитации важным фактором является:  </a:t>
            </a:r>
            <a:r>
              <a:rPr lang="ru-RU" sz="2000" dirty="0" smtClean="0"/>
              <a:t>эмоциональная составляющая: нужно формировать прежде всего правильное отношение к себе, проводить одобрительные беседы, и мотивировать к положительному настрою на занятия. </a:t>
            </a:r>
            <a:br>
              <a:rPr lang="ru-RU" sz="2000" dirty="0" smtClean="0"/>
            </a:br>
            <a:r>
              <a:rPr lang="ru-RU" sz="2000" dirty="0" smtClean="0"/>
              <a:t>Восстановление речи очень длительный процесс, на много длиннее, чем физическое восстановление.</a:t>
            </a:r>
            <a:br>
              <a:rPr lang="ru-RU" sz="2000" dirty="0" smtClean="0"/>
            </a:br>
            <a:r>
              <a:rPr lang="ru-RU" sz="2000" dirty="0" smtClean="0"/>
              <a:t>В течении первых двух лет, после инсульта или </a:t>
            </a:r>
            <a:r>
              <a:rPr lang="ru-RU" sz="2000" dirty="0" err="1" smtClean="0"/>
              <a:t>черепно</a:t>
            </a:r>
            <a:r>
              <a:rPr lang="ru-RU" sz="2000" dirty="0" smtClean="0"/>
              <a:t> – мозговой травмы, желательно регулярные занятия в стационаре 1 – 2 месяца, так и в поликлинике.  </a:t>
            </a:r>
            <a:br>
              <a:rPr lang="ru-RU" sz="2000" dirty="0" smtClean="0"/>
            </a:br>
            <a:r>
              <a:rPr lang="ru-RU" sz="2000" dirty="0" smtClean="0"/>
              <a:t>Через каждые 2-3м месяца делается перерыв – 1– 2 месяца.</a:t>
            </a:r>
            <a:br>
              <a:rPr lang="ru-RU" sz="2000" dirty="0" smtClean="0"/>
            </a:br>
            <a:r>
              <a:rPr lang="ru-RU" sz="2000" dirty="0" smtClean="0"/>
              <a:t>Общая продолжительность логопедических занятий 2 – 3 года.</a:t>
            </a:r>
            <a:br>
              <a:rPr lang="ru-RU" sz="2000" dirty="0" smtClean="0"/>
            </a:br>
            <a:r>
              <a:rPr lang="ru-RU" sz="2000" dirty="0" smtClean="0"/>
              <a:t>Логопедическая работа при афазии – длительный и трудоёмкий процесс, требуется сотрудничество врача, логопеда, пациенты и его ближайших родственников.</a:t>
            </a:r>
            <a:br>
              <a:rPr lang="ru-RU" sz="2000" dirty="0" smtClean="0"/>
            </a:br>
            <a:r>
              <a:rPr lang="ru-RU" sz="2000" dirty="0" smtClean="0"/>
              <a:t>Поэтому важен отбор пациентов для проведения интенсивного восстановления и обучения.</a:t>
            </a:r>
            <a:br>
              <a:rPr lang="ru-RU" sz="2000" dirty="0" smtClean="0"/>
            </a:br>
            <a:r>
              <a:rPr lang="ru-RU" sz="2000" dirty="0" smtClean="0"/>
              <a:t>Необходимо учитывать следующие факторы: возраст, мотивацию, наличие признаков «</a:t>
            </a:r>
            <a:r>
              <a:rPr lang="ru-RU" sz="2000" dirty="0" err="1" smtClean="0"/>
              <a:t>левшества</a:t>
            </a:r>
            <a:r>
              <a:rPr lang="ru-RU" sz="2000" dirty="0" smtClean="0"/>
              <a:t>», соматические заболевания и их динамика.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СПАСИБО ЗА ВНИМАНИЕ!!!</a:t>
            </a:r>
            <a:endParaRPr lang="ru-RU" i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logdoshkols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857232"/>
            <a:ext cx="8183562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465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Афазия – это системное нарушение речи (и в некоторых случая языка), возникающее при органических поражениях мозга разной локализации. Отчего и возникают разные её формы.</a:t>
            </a:r>
            <a:br>
              <a:rPr lang="ru-RU" dirty="0" smtClean="0"/>
            </a:br>
            <a:r>
              <a:rPr lang="ru-RU" dirty="0" smtClean="0"/>
              <a:t>«Афазия» – с греческого, он обозначает немоту.</a:t>
            </a:r>
            <a:br>
              <a:rPr lang="ru-RU" dirty="0" smtClean="0"/>
            </a:br>
            <a:r>
              <a:rPr lang="ru-RU" dirty="0" smtClean="0"/>
              <a:t>Термин «Афазия» признан в Европе.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462712" y="533400"/>
            <a:ext cx="2240280" cy="4395798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Работа с больными после инсульта, с диагнозом афазия – составление предложения по картинкам, речь напоминает – лепет,</a:t>
            </a:r>
          </a:p>
          <a:p>
            <a:r>
              <a:rPr lang="ru-RU" sz="2400" dirty="0" smtClean="0"/>
              <a:t>зависит от того каков очаг поражения мозга.</a:t>
            </a:r>
            <a:endParaRPr lang="ru-RU" sz="2400" dirty="0"/>
          </a:p>
        </p:txBody>
      </p:sp>
      <p:pic>
        <p:nvPicPr>
          <p:cNvPr id="6" name="Рисунок 5" descr="afaziya 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484" r="4484"/>
          <a:stretch>
            <a:fillRect/>
          </a:stretch>
        </p:blipFill>
        <p:spPr>
          <a:xfrm>
            <a:off x="421480" y="435768"/>
            <a:ext cx="5925312" cy="58507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85794"/>
            <a:ext cx="8183880" cy="160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7" name="Содержимое 6" descr="image17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25131" y="571480"/>
            <a:ext cx="7733083" cy="5357850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6248" y="-142853"/>
            <a:ext cx="3931920" cy="142853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785794"/>
            <a:ext cx="8183880" cy="714380"/>
          </a:xfrm>
        </p:spPr>
        <p:txBody>
          <a:bodyPr>
            <a:noAutofit/>
          </a:bodyPr>
          <a:lstStyle/>
          <a:p>
            <a:r>
              <a:rPr lang="ru-RU" sz="2400" b="1" i="1" dirty="0" err="1" smtClean="0">
                <a:solidFill>
                  <a:schemeClr val="accent1"/>
                </a:solidFill>
              </a:rPr>
              <a:t>Акустико</a:t>
            </a:r>
            <a:r>
              <a:rPr lang="ru-RU" sz="2400" b="1" i="1" dirty="0" smtClean="0">
                <a:solidFill>
                  <a:schemeClr val="accent1"/>
                </a:solidFill>
              </a:rPr>
              <a:t> – гностическая (сенсорная) афазия:</a:t>
            </a:r>
            <a:endParaRPr lang="ru-RU" sz="2400" b="1" i="1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500174"/>
            <a:ext cx="8183880" cy="45449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Нарушение понимания речи происходит при восприятии её на слух. Речь состоит из случайных наборов звуков, слогов, словосочетаний, может быть абсолютно не понятной.</a:t>
            </a:r>
          </a:p>
          <a:p>
            <a:r>
              <a:rPr lang="ru-RU" sz="2600" b="1" i="1" dirty="0" err="1" smtClean="0">
                <a:solidFill>
                  <a:schemeClr val="accent1"/>
                </a:solidFill>
              </a:rPr>
              <a:t>Акустико</a:t>
            </a:r>
            <a:r>
              <a:rPr lang="ru-RU" sz="2600" b="1" i="1" dirty="0" smtClean="0">
                <a:solidFill>
                  <a:schemeClr val="accent1"/>
                </a:solidFill>
              </a:rPr>
              <a:t> – </a:t>
            </a:r>
            <a:r>
              <a:rPr lang="ru-RU" sz="2600" b="1" i="1" dirty="0" err="1" smtClean="0">
                <a:solidFill>
                  <a:schemeClr val="accent1"/>
                </a:solidFill>
              </a:rPr>
              <a:t>мнестическая</a:t>
            </a:r>
            <a:r>
              <a:rPr lang="ru-RU" sz="2600" b="1" i="1" dirty="0" smtClean="0">
                <a:solidFill>
                  <a:schemeClr val="accent1"/>
                </a:solidFill>
              </a:rPr>
              <a:t> афазия: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Нарушение </a:t>
            </a:r>
            <a:r>
              <a:rPr lang="ru-RU" dirty="0" err="1" smtClean="0">
                <a:solidFill>
                  <a:schemeClr val="tx1"/>
                </a:solidFill>
              </a:rPr>
              <a:t>слухо</a:t>
            </a:r>
            <a:r>
              <a:rPr lang="ru-RU" dirty="0" smtClean="0">
                <a:solidFill>
                  <a:schemeClr val="tx1"/>
                </a:solidFill>
              </a:rPr>
              <a:t> - речевой памяти, это основной дефект. Трудности в понимании речи – длинных, многосложных высказываний, состоящих из пяти –семи слов.</a:t>
            </a:r>
          </a:p>
          <a:p>
            <a:r>
              <a:rPr lang="ru-RU" sz="2600" b="1" i="1" dirty="0" smtClean="0">
                <a:solidFill>
                  <a:schemeClr val="accent1"/>
                </a:solidFill>
              </a:rPr>
              <a:t>Семантическая афазия </a:t>
            </a:r>
            <a:r>
              <a:rPr lang="ru-RU" dirty="0" smtClean="0">
                <a:solidFill>
                  <a:schemeClr val="tx1"/>
                </a:solidFill>
              </a:rPr>
              <a:t>– сохраняется понимание простых фраз, трудности возникают при </a:t>
            </a:r>
            <a:r>
              <a:rPr lang="ru-RU" dirty="0" err="1" smtClean="0">
                <a:solidFill>
                  <a:schemeClr val="tx1"/>
                </a:solidFill>
              </a:rPr>
              <a:t>логико</a:t>
            </a:r>
            <a:r>
              <a:rPr lang="ru-RU" dirty="0" smtClean="0">
                <a:solidFill>
                  <a:schemeClr val="tx1"/>
                </a:solidFill>
              </a:rPr>
              <a:t>- грамматических словосочетаний, передающих коммуникацию отношений типа «брат отца – отец брата». Не понимание временных и пространственных отношений, </a:t>
            </a:r>
            <a:r>
              <a:rPr lang="ru-RU" dirty="0" err="1" smtClean="0">
                <a:solidFill>
                  <a:schemeClr val="tx1"/>
                </a:solidFill>
              </a:rPr>
              <a:t>деепречастные</a:t>
            </a:r>
            <a:r>
              <a:rPr lang="ru-RU" dirty="0" smtClean="0">
                <a:solidFill>
                  <a:schemeClr val="tx1"/>
                </a:solidFill>
              </a:rPr>
              <a:t> и причастные обороты.</a:t>
            </a:r>
          </a:p>
          <a:p>
            <a:r>
              <a:rPr lang="ru-RU" sz="2600" b="1" i="1" dirty="0" smtClean="0">
                <a:solidFill>
                  <a:schemeClr val="accent1"/>
                </a:solidFill>
              </a:rPr>
              <a:t>Афферентная моторная афазия </a:t>
            </a:r>
            <a:r>
              <a:rPr lang="ru-RU" dirty="0" smtClean="0">
                <a:solidFill>
                  <a:schemeClr val="tx1"/>
                </a:solidFill>
              </a:rPr>
              <a:t>(лёгкая форма) – речевая активность достаточно высокая; грубая форма – фразовая речь отсутствует, из этого следует не способность работы артикуляционного аппарата.</a:t>
            </a:r>
          </a:p>
          <a:p>
            <a:r>
              <a:rPr lang="ru-RU" sz="2800" b="1" i="1" dirty="0" smtClean="0">
                <a:solidFill>
                  <a:schemeClr val="accent1"/>
                </a:solidFill>
              </a:rPr>
              <a:t>Эфферентная моторная афазия </a:t>
            </a:r>
            <a:r>
              <a:rPr lang="ru-RU" dirty="0" smtClean="0">
                <a:solidFill>
                  <a:schemeClr val="tx1"/>
                </a:solidFill>
              </a:rPr>
              <a:t>– присуща инертность речевых стереотипов, в следствии чего, невозможна устная речь, письмо и чтение.</a:t>
            </a:r>
          </a:p>
          <a:p>
            <a:r>
              <a:rPr lang="ru-RU" sz="2800" b="1" i="1" dirty="0" smtClean="0">
                <a:solidFill>
                  <a:schemeClr val="accent1"/>
                </a:solidFill>
              </a:rPr>
              <a:t>Динамическая афазия </a:t>
            </a:r>
            <a:r>
              <a:rPr lang="ru-RU" dirty="0" smtClean="0">
                <a:solidFill>
                  <a:schemeClr val="tx1"/>
                </a:solidFill>
              </a:rPr>
              <a:t>– существует трудность, а иногда и полная невозможность активного развёртывания высказываний.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Моторная афазия</a:t>
            </a:r>
            <a:endParaRPr lang="ru-RU" i="1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8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857364"/>
            <a:ext cx="3629025" cy="3590925"/>
          </a:xfrm>
        </p:spPr>
      </p:pic>
      <p:pic>
        <p:nvPicPr>
          <p:cNvPr id="6" name="Содержимое 5" descr="Моторная-афазия-slid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4876" y="357166"/>
            <a:ext cx="3930650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173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571480"/>
            <a:ext cx="7858180" cy="521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АФАЗИИ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Поражения мозга:</a:t>
            </a:r>
          </a:p>
          <a:p>
            <a:r>
              <a:rPr lang="ru-RU" sz="2400" b="1" i="1" dirty="0" smtClean="0"/>
              <a:t>Сосудистое, </a:t>
            </a:r>
            <a:r>
              <a:rPr lang="ru-RU" sz="2400" b="1" i="1" dirty="0" err="1" smtClean="0"/>
              <a:t>травматичес</a:t>
            </a:r>
            <a:r>
              <a:rPr lang="ru-RU" sz="2400" b="1" i="1" dirty="0" smtClean="0"/>
              <a:t> -</a:t>
            </a:r>
          </a:p>
          <a:p>
            <a:r>
              <a:rPr lang="ru-RU" sz="2400" b="1" i="1" dirty="0" smtClean="0"/>
              <a:t>кое, опухолевое, нейроинфекционное.</a:t>
            </a:r>
            <a:endParaRPr lang="ru-RU" sz="2400" b="1" i="1" dirty="0"/>
          </a:p>
        </p:txBody>
      </p:sp>
      <p:pic>
        <p:nvPicPr>
          <p:cNvPr id="5" name="Содержимое 4" descr="r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027810"/>
            <a:ext cx="4572032" cy="52587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500042"/>
            <a:ext cx="818388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А. Р. </a:t>
            </a:r>
            <a:r>
              <a:rPr lang="ru-RU" dirty="0" err="1" smtClean="0"/>
              <a:t>Лурия</a:t>
            </a:r>
            <a:r>
              <a:rPr lang="ru-RU" dirty="0" smtClean="0"/>
              <a:t>, и его формы АФАЗИИ: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214422"/>
            <a:ext cx="8183880" cy="52864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- эфферентная моторная афазия – поражение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заднелобных</a:t>
            </a:r>
            <a:r>
              <a:rPr lang="ru-RU" sz="2400" b="1" i="1" dirty="0" smtClean="0">
                <a:solidFill>
                  <a:srgbClr val="FF0000"/>
                </a:solidFill>
              </a:rPr>
              <a:t> отделов коры мозга – поле 44. или зона БРОКА;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- афферентная моторная афазия -  поражение задних постцентральных отделов двигательного анализатора, нижние теменные отделы;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FF0000"/>
                </a:solidFill>
              </a:rPr>
              <a:t>динамическая афазия - отделы мозга, располагающиеся впереди от зоны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Брока</a:t>
            </a:r>
            <a:r>
              <a:rPr lang="ru-RU" sz="2400" b="1" i="1" dirty="0" smtClean="0">
                <a:solidFill>
                  <a:srgbClr val="FF0000"/>
                </a:solidFill>
              </a:rPr>
              <a:t> и дополнительная речевая зона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Пенфилда</a:t>
            </a:r>
            <a:r>
              <a:rPr lang="ru-RU" sz="2400" b="1" i="1" dirty="0" smtClean="0">
                <a:solidFill>
                  <a:srgbClr val="FF0000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FF0000"/>
                </a:solidFill>
              </a:rPr>
              <a:t> - сенсорная афазия – поражение задней трети верхней височной извилины – поле 22, зона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Вернике</a:t>
            </a:r>
            <a:r>
              <a:rPr lang="ru-RU" sz="2400" b="1" i="1" dirty="0" smtClean="0">
                <a:solidFill>
                  <a:srgbClr val="FF0000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FF0000"/>
                </a:solidFill>
              </a:rPr>
              <a:t> -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акустико</a:t>
            </a:r>
            <a:r>
              <a:rPr lang="ru-RU" sz="2400" b="1" i="1" dirty="0" smtClean="0">
                <a:solidFill>
                  <a:srgbClr val="FF0000"/>
                </a:solidFill>
              </a:rPr>
              <a:t> -  гностическая  сенсорная афазия – поражение средней височной извилины – поля 21 и 37;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FF0000"/>
                </a:solidFill>
              </a:rPr>
              <a:t> - семантическая афазия – поражение  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теменно</a:t>
            </a:r>
            <a:r>
              <a:rPr lang="ru-RU" sz="2400" b="1" i="1" dirty="0" smtClean="0">
                <a:solidFill>
                  <a:srgbClr val="FF0000"/>
                </a:solidFill>
              </a:rPr>
              <a:t> – височной – затылочной зоны; </a:t>
            </a:r>
          </a:p>
          <a:p>
            <a:pPr>
              <a:buFontTx/>
              <a:buChar char="-"/>
            </a:pPr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121</TotalTime>
  <Words>429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Афазия</vt:lpstr>
      <vt:lpstr>Афазия – это системное нарушение речи (и в некоторых случая языка), возникающее при органических поражениях мозга разной локализации. Отчего и возникают разные её формы. «Афазия» – с греческого, он обозначает немоту. Термин «Афазия» признан в Европе.</vt:lpstr>
      <vt:lpstr>Слайд 3</vt:lpstr>
      <vt:lpstr>  </vt:lpstr>
      <vt:lpstr>Акустико – гностическая (сенсорная) афазия:</vt:lpstr>
      <vt:lpstr>Моторная афазия</vt:lpstr>
      <vt:lpstr>Слайд 7</vt:lpstr>
      <vt:lpstr>Причины АФАЗИИ</vt:lpstr>
      <vt:lpstr>А. Р. Лурия, и его формы АФАЗИИ:</vt:lpstr>
      <vt:lpstr>Болезнь расстройства речи…</vt:lpstr>
      <vt:lpstr>Логопедическая работа при афазии:  - формировать умение отвечать на вопросы полными предложениями;  - формировать умение отвечать полными ответами по  прослушанному тексту, используя в речи развёрнутые предложения;  - чтение текстов, и ответы по тексту на вопросы со зрительной опорой на текст;  - формировать умение отвечать полными ответами, по прочитанному тексту, воспринятому на слух;  - улавливание и исправление ошибок в списании предметов -  предъявленных на слух;  - формировать умение осмысливать  логико   - грамматические обороты речи;  - формировать умение выполнять логико – грамматические  устные инструкции в форме оборотов речи;  -  формировать умение угадывать название предметов по описанию их внешних признаков, воспринятых на слух. ОСНОВНОЙ ЗАДАЧЕЙ РЕЧЕВОЙ РЕАБИЛИТАЦИИ ЯВЛЯЕТСЯ: восстановление речи и социальная реабилитация, ранняя реабилитация способствует более быстрому восстановлению речи.</vt:lpstr>
      <vt:lpstr>Во время реабилитации важным фактором является:  эмоциональная составляющая: нужно формировать прежде всего правильное отношение к себе, проводить одобрительные беседы, и мотивировать к положительному настрою на занятия.  Восстановление речи очень длительный процесс, на много длиннее, чем физическое восстановление. В течении первых двух лет, после инсульта или черепно – мозговой травмы, желательно регулярные занятия в стационаре 1 – 2 месяца, так и в поликлинике.   Через каждые 2-3м месяца делается перерыв – 1– 2 месяца. Общая продолжительность логопедических занятий 2 – 3 года. Логопедическая работа при афазии – длительный и трудоёмкий процесс, требуется сотрудничество врача, логопеда, пациенты и его ближайших родственников. Поэтому важен отбор пациентов для проведения интенсивного восстановления и обучения. Необходимо учитывать следующие факторы: возраст, мотивацию, наличие признаков «левшества», соматические заболевания и их динамика. </vt:lpstr>
      <vt:lpstr>СПАСИБО ЗА ВНИМАНИЕ!!!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Афазия</dc:title>
  <dc:creator>Ирина</dc:creator>
  <cp:lastModifiedBy>Пользователь Windows</cp:lastModifiedBy>
  <cp:revision>15</cp:revision>
  <dcterms:created xsi:type="dcterms:W3CDTF">2013-11-08T16:01:17Z</dcterms:created>
  <dcterms:modified xsi:type="dcterms:W3CDTF">2013-11-09T01:32:06Z</dcterms:modified>
</cp:coreProperties>
</file>