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Кризис трех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Консультация для родителей</a:t>
            </a:r>
          </a:p>
          <a:p>
            <a:r>
              <a:rPr lang="ru-RU" dirty="0" smtClean="0"/>
              <a:t>Подготовила педагог-психолог Жданова С. 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возрастные кризисы?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Возрастные кризисы </a:t>
            </a:r>
            <a:r>
              <a:rPr lang="ru-RU" sz="3200" dirty="0" smtClean="0"/>
              <a:t>– это особые, относительно непродолжительные по времени (до года) возрастные периоды, характеризующиеся резкими психическими изменениями. Возрастные кризисы возникают при переходе от одной возрастной ступени к другой, связаны с системными качественными изменениями в сфере социальных отношений человека, его деятельности и сознания.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кризис трёх лет?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200" b="1" dirty="0" smtClean="0"/>
              <a:t>Кризис трех лет- </a:t>
            </a:r>
            <a:r>
              <a:rPr lang="ru-RU" sz="3200" dirty="0" smtClean="0"/>
              <a:t>резко возросшее к концу раннего возраста стремление к самостоятельности и независимости от взрослого как в действиях, так и в желаниях ребенка приводит к существенным осложнениям в отношениях ребенка и взрослого. Критическим этот возраст является потому, что на протяжении всего несколько месяцев существенно меняется поведение ребенка и его отношения с окружающими людьми. У ребенка появляется первое «Я». Любимое выражение малышей в этот период : «Я сам».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8600"/>
            <a:ext cx="7938464" cy="6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Семь симптомов кризиса 3-х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4488" cy="5373216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негативизм.</a:t>
            </a:r>
            <a:r>
              <a:rPr lang="ru-RU" sz="3200" dirty="0" smtClean="0"/>
              <a:t> Это не просто непослушание или нежелание выполнять указания взрослых, а стремление все делать наоборот, вопреки просьбам или требованием старших. При негативизме ребенок не делает чего-то только потому, что его об этом попросили. При яркой форме негативизма ребенок отрицает все, что говорит ему взрослый. (Он может настаивать, что сыр – это масло, что синее – это зеленое, что лев это собака и пр.). Ребенок действует наперекор своим желаниям и очевидности, чтобы выразить свое отношение другому.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упрямство-</a:t>
            </a:r>
            <a:r>
              <a:rPr lang="ru-RU" sz="3200" dirty="0" smtClean="0"/>
              <a:t> которое следует отличать от настойчивости. Ребенок настаивает на своем не потому, что ему этого сильно хочется, а потому, что он этого потребовал. Мотивом упрямства является то, что ребенок связан своим первоначальным решением и ни за что не хочет отступать от него.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строптивость – </a:t>
            </a:r>
            <a:r>
              <a:rPr lang="ru-RU" sz="3200" dirty="0" smtClean="0"/>
              <a:t>этот</a:t>
            </a:r>
            <a:r>
              <a:rPr lang="ru-RU" sz="3200" b="1" dirty="0" smtClean="0"/>
              <a:t> </a:t>
            </a:r>
            <a:r>
              <a:rPr lang="ru-RU" sz="3200" dirty="0" smtClean="0"/>
              <a:t>симптом  является центральным для кризиса трех лет, поэтому иногда данный возраст называют возрастом строптивости. От негативизма строптивость отличается тем, что она безлична. Протест ребенка направлен не против конкретного взрослого, а против образа жизни. Ребенок начинает отрицать все, что он спокойно делал раньше.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своеволие- </a:t>
            </a:r>
            <a:r>
              <a:rPr lang="ru-RU" sz="3200" dirty="0" smtClean="0"/>
              <a:t>ребенок все хочет делать сам, отказывается от помощи взрослых и добивается самостоятельности там,. где еще мало что умеет.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бунт против окружающих- </a:t>
            </a:r>
            <a:r>
              <a:rPr lang="ru-RU" sz="3200" dirty="0" smtClean="0"/>
              <a:t>ребенок как будто находится в состоянии жесткого конфликта с окружающими людьми, постоянно ссорится с ними, ведет себя агрессивно.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обесценивание ребенком личности близких- </a:t>
            </a:r>
            <a:r>
              <a:rPr lang="ru-RU" sz="3200" dirty="0" smtClean="0"/>
              <a:t>так,</a:t>
            </a:r>
            <a:r>
              <a:rPr lang="ru-RU" sz="3200" b="1" dirty="0" smtClean="0"/>
              <a:t> </a:t>
            </a:r>
            <a:r>
              <a:rPr lang="ru-RU" sz="3200" dirty="0" smtClean="0"/>
              <a:t>малыш может начать обзывать мать или отца бранными словами, замахиваться.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стремление к деспотическому подавлению окружающих –</a:t>
            </a:r>
            <a:r>
              <a:rPr lang="ru-RU" sz="3200" dirty="0" smtClean="0"/>
              <a:t> вся семья должна удовлетворять  любое желание ребенка, в противном случае взрослых ждут истерические приступы с битьем головой об пол, слезы, крики.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вести себя взрослым?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136904" cy="525658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3200" dirty="0" smtClean="0"/>
          </a:p>
          <a:p>
            <a:r>
              <a:rPr lang="ru-RU" sz="4300" dirty="0" smtClean="0"/>
              <a:t> Необходимо помнить, </a:t>
            </a:r>
            <a:r>
              <a:rPr lang="ru-RU" sz="4300" b="1" dirty="0" smtClean="0"/>
              <a:t>что это временное явление </a:t>
            </a:r>
            <a:r>
              <a:rPr lang="ru-RU" sz="4300" dirty="0" smtClean="0"/>
              <a:t>и при их правильном поведении  эти явления пройдут;</a:t>
            </a:r>
          </a:p>
          <a:p>
            <a:r>
              <a:rPr lang="ru-RU" sz="4300" dirty="0" smtClean="0"/>
              <a:t>Взрослым, которые окружают ребенка, </a:t>
            </a:r>
            <a:r>
              <a:rPr lang="ru-RU" sz="4300" b="1" dirty="0" smtClean="0"/>
              <a:t>необходимо определить единую систему требований </a:t>
            </a:r>
            <a:r>
              <a:rPr lang="ru-RU" sz="4300" dirty="0" smtClean="0"/>
              <a:t>к нему, быть спокойными и доброжелательными, «ровными» в отношениях с ребенком. И в то же время требовательными и настойчивыми в выполнении предъявляемых требований.</a:t>
            </a:r>
          </a:p>
          <a:p>
            <a:r>
              <a:rPr lang="ru-RU" sz="4300" dirty="0" smtClean="0"/>
              <a:t> Показывать ему, что он  </a:t>
            </a:r>
            <a:r>
              <a:rPr lang="ru-RU" sz="4300" b="1" dirty="0" smtClean="0"/>
              <a:t>дорог даже заплаканный</a:t>
            </a:r>
            <a:r>
              <a:rPr lang="ru-RU" sz="4300" dirty="0" smtClean="0"/>
              <a:t>, упрямый, капризный. </a:t>
            </a:r>
          </a:p>
          <a:p>
            <a:r>
              <a:rPr lang="ru-RU" sz="4300" b="1" dirty="0" smtClean="0"/>
              <a:t>Уважайте детей</a:t>
            </a:r>
            <a:r>
              <a:rPr lang="ru-RU" sz="4300" dirty="0" smtClean="0"/>
              <a:t>. Если Вы их уважаете, то они будут Вас слушать более внимательно. </a:t>
            </a:r>
          </a:p>
          <a:p>
            <a:r>
              <a:rPr lang="ru-RU" sz="4300" b="1" dirty="0" smtClean="0"/>
              <a:t>Пусть они ошибаются</a:t>
            </a:r>
            <a:r>
              <a:rPr lang="ru-RU" sz="4300" dirty="0" smtClean="0"/>
              <a:t>, помогайте им разобраться, где они допустили ошибки. </a:t>
            </a:r>
          </a:p>
          <a:p>
            <a:pPr lvl="0"/>
            <a:r>
              <a:rPr lang="ru-RU" sz="4300" b="1" dirty="0" smtClean="0"/>
              <a:t>Не ругать и не наказывать</a:t>
            </a:r>
            <a:r>
              <a:rPr lang="ru-RU" sz="4300" dirty="0" smtClean="0"/>
              <a:t> постоянно   ребенка  за  все неприятные  для  Вас проявления  его  самостоятельности.</a:t>
            </a:r>
          </a:p>
          <a:p>
            <a:pPr lvl="0"/>
            <a:r>
              <a:rPr lang="ru-RU" sz="4300" dirty="0" smtClean="0"/>
              <a:t>Не  говорить </a:t>
            </a:r>
            <a:r>
              <a:rPr lang="ru-RU" sz="4300" b="1" dirty="0" smtClean="0"/>
              <a:t>«да», </a:t>
            </a:r>
            <a:r>
              <a:rPr lang="ru-RU" sz="4300" dirty="0" smtClean="0"/>
              <a:t>когда  необходимо </a:t>
            </a:r>
            <a:r>
              <a:rPr lang="ru-RU" sz="4300" b="1" dirty="0" smtClean="0"/>
              <a:t>твердое  «нет».</a:t>
            </a:r>
          </a:p>
          <a:p>
            <a:pPr lvl="0"/>
            <a:r>
              <a:rPr lang="ru-RU" sz="4300" dirty="0" smtClean="0"/>
              <a:t>Не пытаться  любыми  путями  сгладить  кризис, помня, что в дальнейшем  у  ребенка  может  повыситься  </a:t>
            </a:r>
            <a:r>
              <a:rPr lang="ru-RU" sz="4300" b="1" dirty="0" smtClean="0"/>
              <a:t>чувство  ответственности.</a:t>
            </a:r>
          </a:p>
          <a:p>
            <a:pPr lvl="0"/>
            <a:r>
              <a:rPr lang="ru-RU" sz="4300" dirty="0" smtClean="0"/>
              <a:t>Не  приучайте  малыша  </a:t>
            </a:r>
            <a:r>
              <a:rPr lang="ru-RU" sz="4300" b="1" dirty="0" smtClean="0"/>
              <a:t>к  легким  победам, </a:t>
            </a:r>
            <a:r>
              <a:rPr lang="ru-RU" sz="4300" dirty="0" smtClean="0"/>
              <a:t> давая  повод  для самовосхваления, потому  что  потом  любое  поражение  для   него  станет трагедией. </a:t>
            </a:r>
          </a:p>
          <a:p>
            <a:pPr lvl="0"/>
            <a:r>
              <a:rPr lang="ru-RU" sz="4300" b="1" dirty="0" smtClean="0"/>
              <a:t>Капризы и истерика требуют зрителей. </a:t>
            </a:r>
            <a:r>
              <a:rPr lang="ru-RU" sz="4300" dirty="0" smtClean="0"/>
              <a:t>Не становитесь ими и не прибегайте к помощи посторонних: «Посмотрите, какая непослушная девочка!»</a:t>
            </a:r>
          </a:p>
          <a:p>
            <a:pPr lvl="0"/>
            <a:r>
              <a:rPr lang="ru-RU" sz="4300" dirty="0" smtClean="0"/>
              <a:t>В любой ситуации </a:t>
            </a:r>
            <a:r>
              <a:rPr lang="ru-RU" sz="4300" b="1" dirty="0" smtClean="0"/>
              <a:t>проявляйте терпимость </a:t>
            </a:r>
            <a:r>
              <a:rPr lang="ru-RU" sz="4300" dirty="0" smtClean="0"/>
              <a:t>к ребенку. Не позволяйте выходить из себя.</a:t>
            </a:r>
          </a:p>
          <a:p>
            <a:pPr lvl="0"/>
            <a:r>
              <a:rPr lang="ru-RU" sz="4300" dirty="0" smtClean="0"/>
              <a:t>Не подчеркивайте перед ребенком свое превосходство и силу. Будьте </a:t>
            </a:r>
            <a:r>
              <a:rPr lang="ru-RU" sz="4300" b="1" dirty="0" smtClean="0"/>
              <a:t>с</a:t>
            </a:r>
            <a:r>
              <a:rPr lang="ru-RU" sz="4300" dirty="0" smtClean="0"/>
              <a:t> </a:t>
            </a:r>
            <a:r>
              <a:rPr lang="ru-RU" sz="4300" b="1" dirty="0" smtClean="0"/>
              <a:t>ним «рядом».</a:t>
            </a:r>
            <a:endParaRPr lang="ru-RU" sz="43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ребенок впал в истерику?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50691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3200" dirty="0" smtClean="0"/>
          </a:p>
          <a:p>
            <a:pPr lvl="0"/>
            <a:r>
              <a:rPr lang="ru-RU" sz="3200" dirty="0" smtClean="0"/>
              <a:t>Не отменяйте немедленно своих решений. Если вы сказали «Нет», оставайтесь и дальше при этом мнении.</a:t>
            </a:r>
          </a:p>
          <a:p>
            <a:pPr lvl="0"/>
            <a:r>
              <a:rPr lang="ru-RU" sz="3200" dirty="0" smtClean="0"/>
              <a:t>Не сдавайтесь, даже если приступ у ребенка протекает в общественном месте. Чаще помогает одно — взять его за руку и увести.</a:t>
            </a:r>
          </a:p>
          <a:p>
            <a:pPr lvl="0"/>
            <a:r>
              <a:rPr lang="ru-RU" sz="3200" dirty="0" smtClean="0"/>
              <a:t>Не старайтесь поднять ребенка с пола.</a:t>
            </a:r>
          </a:p>
          <a:p>
            <a:pPr lvl="0"/>
            <a:r>
              <a:rPr lang="ru-RU" sz="3200" dirty="0" smtClean="0"/>
              <a:t>Не оставляйте ребёнка одного.</a:t>
            </a:r>
          </a:p>
          <a:p>
            <a:pPr lvl="0"/>
            <a:r>
              <a:rPr lang="ru-RU" sz="3200" dirty="0" smtClean="0"/>
              <a:t>Не пытайтесь во время приступа что-то внушать ребенку. Это бесполезно!</a:t>
            </a:r>
          </a:p>
          <a:p>
            <a:pPr lvl="0"/>
            <a:r>
              <a:rPr lang="ru-RU" sz="3200" dirty="0" smtClean="0"/>
              <a:t>Переключите внимание ребенка: «Ой, какая интересная игрушка у меня!», «А что там делает ворона?». </a:t>
            </a:r>
          </a:p>
          <a:p>
            <a:pPr lvl="0"/>
            <a:r>
              <a:rPr lang="ru-RU" sz="3200" dirty="0" smtClean="0"/>
              <a:t>Следите за своим эмоциональным состоянием.</a:t>
            </a:r>
          </a:p>
          <a:p>
            <a:r>
              <a:rPr lang="ru-RU" sz="3200" dirty="0" smtClean="0"/>
              <a:t>К примеру,  ребёнок </a:t>
            </a:r>
            <a:r>
              <a:rPr lang="ru-RU" sz="3200" b="1" dirty="0" smtClean="0"/>
              <a:t>не хочет кушать</a:t>
            </a:r>
            <a:r>
              <a:rPr lang="ru-RU" sz="3200" dirty="0" smtClean="0"/>
              <a:t>, хотя голодный. Вы не упрашивайте его. Накройте стол и посадите на стульчик мишку. Изобразите, будто мишка пришел обедать и очень просит малыша, как взрослого, попробовать, не слишком ли горячий суп, и, если можно, покормить его. Ребенок, как большой, садится рядом с игрушкой и незаметно для себя, играя, вместе с мишкой съедает полностью обед.</a:t>
            </a:r>
          </a:p>
          <a:p>
            <a:r>
              <a:rPr lang="ru-RU" sz="3200" dirty="0" smtClean="0"/>
              <a:t>В 3 года самоутверждению ребенка льстит, если вы звоните лично ему по телефону, шлете письма из другого города, просите его совета или делаете ему какие-нибудь «взрослые» подарки типа шариковой ручки для письма.</a:t>
            </a:r>
          </a:p>
          <a:p>
            <a:r>
              <a:rPr lang="ru-RU" sz="3200" dirty="0" smtClean="0"/>
              <a:t>Для нормального развития малыша </a:t>
            </a:r>
            <a:r>
              <a:rPr lang="ru-RU" sz="3200" b="1" dirty="0" smtClean="0"/>
              <a:t>важно</a:t>
            </a:r>
            <a:r>
              <a:rPr lang="ru-RU" sz="3200" dirty="0" smtClean="0"/>
              <a:t> во время кризиса 3-х лет, чтобы ребенок ощущал, что все </a:t>
            </a:r>
            <a:r>
              <a:rPr lang="ru-RU" sz="3200" u="sng" dirty="0" smtClean="0"/>
              <a:t>взрослые в доме знают, что рядом с ними не малыш, а равный им товарищ их и друг.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44958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</TotalTime>
  <Words>808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Кризис трех лет</vt:lpstr>
      <vt:lpstr>Что такое возрастные кризисы?</vt:lpstr>
      <vt:lpstr>Что такое кризис трёх лет?</vt:lpstr>
      <vt:lpstr>Семь симптомов кризиса 3-х лет</vt:lpstr>
      <vt:lpstr>Как вести себя взрослым?</vt:lpstr>
      <vt:lpstr>Если ребенок впал в истерику?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трех лет</dc:title>
  <dc:creator>Андрей</dc:creator>
  <cp:lastModifiedBy>1</cp:lastModifiedBy>
  <cp:revision>3</cp:revision>
  <dcterms:created xsi:type="dcterms:W3CDTF">2014-11-25T06:27:32Z</dcterms:created>
  <dcterms:modified xsi:type="dcterms:W3CDTF">2014-12-10T14:57:11Z</dcterms:modified>
</cp:coreProperties>
</file>