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61" r:id="rId5"/>
    <p:sldId id="262" r:id="rId6"/>
    <p:sldId id="265" r:id="rId7"/>
    <p:sldId id="266" r:id="rId8"/>
    <p:sldId id="267" r:id="rId9"/>
    <p:sldId id="268" r:id="rId10"/>
    <p:sldId id="269" r:id="rId11"/>
    <p:sldId id="270" r:id="rId12"/>
    <p:sldId id="271" r:id="rId13"/>
    <p:sldId id="272" r:id="rId14"/>
    <p:sldId id="273" r:id="rId15"/>
    <p:sldId id="275" r:id="rId16"/>
    <p:sldId id="274"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21.12.2014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2" Type="http://schemas.openxmlformats.org/officeDocument/2006/relationships/slide" Target="slide3.xml"/><Relationship Id="rId16"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700808"/>
            <a:ext cx="8229600" cy="2664296"/>
          </a:xfrm>
        </p:spPr>
        <p:txBody>
          <a:bodyPr>
            <a:normAutofit fontScale="90000"/>
          </a:bodyPr>
          <a:lstStyle/>
          <a:p>
            <a:r>
              <a:rPr lang="ru-RU" sz="6700" dirty="0" smtClean="0">
                <a:latin typeface="+mn-lt"/>
              </a:rPr>
              <a:t/>
            </a:r>
            <a:br>
              <a:rPr lang="ru-RU" sz="6700" dirty="0" smtClean="0">
                <a:latin typeface="+mn-lt"/>
              </a:rPr>
            </a:br>
            <a:r>
              <a:rPr lang="ru-RU" sz="6700" dirty="0" smtClean="0">
                <a:latin typeface="+mn-lt"/>
              </a:rPr>
              <a:t/>
            </a:r>
            <a:br>
              <a:rPr lang="ru-RU" sz="6700" dirty="0" smtClean="0">
                <a:latin typeface="+mn-lt"/>
              </a:rPr>
            </a:br>
            <a:r>
              <a:rPr lang="ru-RU" sz="6700" dirty="0" smtClean="0">
                <a:latin typeface="+mn-lt"/>
              </a:rPr>
              <a:t/>
            </a:r>
            <a:br>
              <a:rPr lang="ru-RU" sz="6700" dirty="0" smtClean="0">
                <a:latin typeface="+mn-lt"/>
              </a:rPr>
            </a:br>
            <a:r>
              <a:rPr lang="ru-RU" sz="6700" dirty="0" smtClean="0">
                <a:latin typeface="+mn-lt"/>
              </a:rPr>
              <a:t/>
            </a:r>
            <a:br>
              <a:rPr lang="ru-RU" sz="6700" dirty="0" smtClean="0">
                <a:latin typeface="+mn-lt"/>
              </a:rPr>
            </a:br>
            <a:r>
              <a:rPr lang="ru-RU" sz="6700" dirty="0" smtClean="0">
                <a:latin typeface="+mn-lt"/>
              </a:rPr>
              <a:t/>
            </a:r>
            <a:br>
              <a:rPr lang="ru-RU" sz="6700" dirty="0" smtClean="0">
                <a:latin typeface="+mn-lt"/>
              </a:rPr>
            </a:br>
            <a:r>
              <a:rPr lang="ru-RU" sz="6700" dirty="0" smtClean="0">
                <a:solidFill>
                  <a:srgbClr val="FFC000"/>
                </a:solidFill>
                <a:latin typeface="+mn-lt"/>
              </a:rPr>
              <a:t>Подарите детям радость!</a:t>
            </a:r>
            <a:r>
              <a:rPr lang="ru-RU" sz="6700" dirty="0" smtClean="0">
                <a:latin typeface="+mn-lt"/>
              </a:rPr>
              <a:t/>
            </a:r>
            <a:br>
              <a:rPr lang="ru-RU" sz="6700" dirty="0" smtClean="0">
                <a:latin typeface="+mn-lt"/>
              </a:rPr>
            </a:br>
            <a:r>
              <a:rPr lang="ru-RU" sz="6700" dirty="0" smtClean="0">
                <a:latin typeface="+mn-lt"/>
              </a:rPr>
              <a:t/>
            </a:r>
            <a:br>
              <a:rPr lang="ru-RU" sz="6700" dirty="0" smtClean="0">
                <a:latin typeface="+mn-lt"/>
              </a:rPr>
            </a:br>
            <a:r>
              <a:rPr lang="ru-RU" sz="4400" i="1" dirty="0" smtClean="0">
                <a:solidFill>
                  <a:srgbClr val="FFFF00"/>
                </a:solidFill>
                <a:latin typeface="+mn-lt"/>
              </a:rPr>
              <a:t>кукольный  театр  дома</a:t>
            </a:r>
            <a:endParaRPr lang="ru-RU" i="1" dirty="0">
              <a:solidFill>
                <a:srgbClr val="FFFF00"/>
              </a:solidFill>
              <a:latin typeface="+mn-lt"/>
            </a:endParaRPr>
          </a:p>
        </p:txBody>
      </p:sp>
      <p:sp>
        <p:nvSpPr>
          <p:cNvPr id="3" name="Подзаголовок 2"/>
          <p:cNvSpPr>
            <a:spLocks noGrp="1"/>
          </p:cNvSpPr>
          <p:nvPr>
            <p:ph type="subTitle" idx="1"/>
          </p:nvPr>
        </p:nvSpPr>
        <p:spPr>
          <a:xfrm>
            <a:off x="1403648" y="5949280"/>
            <a:ext cx="6400800" cy="503170"/>
          </a:xfrm>
        </p:spPr>
        <p:txBody>
          <a:bodyPr>
            <a:normAutofit lnSpcReduction="10000"/>
          </a:bodyPr>
          <a:lstStyle/>
          <a:p>
            <a:r>
              <a:rPr lang="ru-RU" dirty="0" smtClean="0"/>
              <a:t>Зорькина Оксана Юрьевна</a:t>
            </a:r>
          </a:p>
          <a:p>
            <a:endParaRPr lang="ru-RU" dirty="0"/>
          </a:p>
        </p:txBody>
      </p:sp>
    </p:spTree>
  </p:cSld>
  <p:clrMapOvr>
    <a:masterClrMapping/>
  </p:clrMapOvr>
  <p:transition spd="slow" advTm="15000">
    <p:newsflash/>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dirty="0" smtClean="0">
                <a:solidFill>
                  <a:srgbClr val="FFFF00"/>
                </a:solidFill>
              </a:rPr>
              <a:t>Шаг 6. Покраска заготовки</a:t>
            </a:r>
            <a:endParaRPr lang="ru-RU" dirty="0">
              <a:solidFill>
                <a:srgbClr val="FFFF00"/>
              </a:solidFill>
            </a:endParaRPr>
          </a:p>
        </p:txBody>
      </p:sp>
      <p:sp>
        <p:nvSpPr>
          <p:cNvPr id="3" name="Содержимое 2"/>
          <p:cNvSpPr>
            <a:spLocks noGrp="1"/>
          </p:cNvSpPr>
          <p:nvPr>
            <p:ph sz="half" idx="1"/>
          </p:nvPr>
        </p:nvSpPr>
        <p:spPr>
          <a:xfrm>
            <a:off x="0" y="1268760"/>
            <a:ext cx="3995936" cy="5589240"/>
          </a:xfrm>
        </p:spPr>
        <p:txBody>
          <a:bodyPr>
            <a:normAutofit fontScale="77500" lnSpcReduction="20000"/>
          </a:bodyPr>
          <a:lstStyle/>
          <a:p>
            <a:r>
              <a:rPr lang="ru-RU" dirty="0" smtClean="0"/>
              <a:t>Теперь голову нужно покрасить. Разумеется, сразу красить синтетику гуашью бессмысленно – краска не ляжет, поэтому прежде чем приступить к раскрашиванию, голову </a:t>
            </a:r>
            <a:r>
              <a:rPr lang="ru-RU" u="sng" dirty="0" smtClean="0"/>
              <a:t>необходимо загрунтовать клеем ПВА</a:t>
            </a:r>
            <a:r>
              <a:rPr lang="ru-RU" dirty="0" smtClean="0"/>
              <a:t>, нанося его кисточкой  по всей поверхности  головы. </a:t>
            </a:r>
          </a:p>
          <a:p>
            <a:r>
              <a:rPr lang="ru-RU" dirty="0" smtClean="0"/>
              <a:t>После того, как клей высохнет, голова станет жесткой и ее можно будет покрасить в нужный цвет. </a:t>
            </a:r>
            <a:r>
              <a:rPr lang="ru-RU" u="sng" dirty="0" smtClean="0"/>
              <a:t>Смешав гуашь с неразведенным ПВА</a:t>
            </a:r>
            <a:r>
              <a:rPr lang="ru-RU" dirty="0" smtClean="0"/>
              <a:t>, можно обойтись без предварительной грунтовки, сразу придав модели желаемый цвет. </a:t>
            </a:r>
            <a:endParaRPr lang="ru-RU" dirty="0"/>
          </a:p>
        </p:txBody>
      </p:sp>
      <p:pic>
        <p:nvPicPr>
          <p:cNvPr id="5" name="7" descr="Грунтовка клеем ПВА заготовок голов кукол-перчаток из чулка"/>
          <p:cNvPicPr>
            <a:picLocks noGrp="1"/>
          </p:cNvPicPr>
          <p:nvPr>
            <p:ph sz="half" idx="2"/>
          </p:nvPr>
        </p:nvPicPr>
        <p:blipFill>
          <a:blip r:embed="rId2" cstate="email"/>
          <a:srcRect/>
          <a:stretch>
            <a:fillRect/>
          </a:stretch>
        </p:blipFill>
        <p:spPr bwMode="auto">
          <a:xfrm>
            <a:off x="4283968" y="1700808"/>
            <a:ext cx="4680520" cy="4104456"/>
          </a:xfrm>
          <a:prstGeom prst="rect">
            <a:avLst/>
          </a:prstGeom>
          <a:noFill/>
          <a:ln w="9525">
            <a:noFill/>
            <a:miter lim="800000"/>
            <a:headEnd/>
            <a:tailEnd/>
          </a:ln>
        </p:spPr>
      </p:pic>
    </p:spTree>
  </p:cSld>
  <p:clrMapOvr>
    <a:masterClrMapping/>
  </p:clrMapOvr>
  <p:transition spd="slow" advTm="4000">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dirty="0" smtClean="0">
                <a:solidFill>
                  <a:srgbClr val="FFFF00"/>
                </a:solidFill>
              </a:rPr>
              <a:t>Шаг 7. Делаем глазки</a:t>
            </a:r>
            <a:endParaRPr lang="ru-RU" dirty="0">
              <a:solidFill>
                <a:srgbClr val="FFFF00"/>
              </a:solidFill>
            </a:endParaRPr>
          </a:p>
        </p:txBody>
      </p:sp>
      <p:pic>
        <p:nvPicPr>
          <p:cNvPr id="5" name="8" descr="Раскраска заготовок голов кукол-перчаток из чулка и приклеивание мелких деталей"/>
          <p:cNvPicPr>
            <a:picLocks noGrp="1"/>
          </p:cNvPicPr>
          <p:nvPr>
            <p:ph sz="half" idx="1"/>
          </p:nvPr>
        </p:nvPicPr>
        <p:blipFill>
          <a:blip r:embed="rId2" cstate="email"/>
          <a:srcRect/>
          <a:stretch>
            <a:fillRect/>
          </a:stretch>
        </p:blipFill>
        <p:spPr bwMode="auto">
          <a:xfrm>
            <a:off x="251520" y="1700808"/>
            <a:ext cx="5112568" cy="3672408"/>
          </a:xfrm>
          <a:prstGeom prst="rect">
            <a:avLst/>
          </a:prstGeom>
          <a:noFill/>
          <a:ln w="9525">
            <a:noFill/>
            <a:miter lim="800000"/>
            <a:headEnd/>
            <a:tailEnd/>
          </a:ln>
        </p:spPr>
      </p:pic>
      <p:sp>
        <p:nvSpPr>
          <p:cNvPr id="4" name="Содержимое 3"/>
          <p:cNvSpPr>
            <a:spLocks noGrp="1"/>
          </p:cNvSpPr>
          <p:nvPr>
            <p:ph sz="half" idx="2"/>
          </p:nvPr>
        </p:nvSpPr>
        <p:spPr>
          <a:xfrm>
            <a:off x="5364088" y="1556792"/>
            <a:ext cx="3322712" cy="5301208"/>
          </a:xfrm>
        </p:spPr>
        <p:txBody>
          <a:bodyPr>
            <a:normAutofit fontScale="85000" lnSpcReduction="10000"/>
          </a:bodyPr>
          <a:lstStyle/>
          <a:p>
            <a:r>
              <a:rPr lang="ru-RU" dirty="0" smtClean="0">
                <a:solidFill>
                  <a:srgbClr val="FFFF00"/>
                </a:solidFill>
              </a:rPr>
              <a:t>Для этого нужно </a:t>
            </a:r>
            <a:r>
              <a:rPr lang="ru-RU" u="sng" dirty="0" smtClean="0">
                <a:solidFill>
                  <a:srgbClr val="FFFF00"/>
                </a:solidFill>
              </a:rPr>
              <a:t>размочить в растворе ПВА кусочек бумажной салфетки или туалетной бумаги и скатать из него два шарика </a:t>
            </a:r>
            <a:r>
              <a:rPr lang="ru-RU" dirty="0" smtClean="0">
                <a:solidFill>
                  <a:srgbClr val="FFFF00"/>
                </a:solidFill>
              </a:rPr>
              <a:t>одинакового размера. После высыхания их нужно немного </a:t>
            </a:r>
            <a:r>
              <a:rPr lang="ru-RU" u="sng" dirty="0" err="1" smtClean="0">
                <a:solidFill>
                  <a:srgbClr val="FFFF00"/>
                </a:solidFill>
              </a:rPr>
              <a:t>подшлифовать</a:t>
            </a:r>
            <a:r>
              <a:rPr lang="ru-RU" u="sng" dirty="0" smtClean="0">
                <a:solidFill>
                  <a:srgbClr val="FFFF00"/>
                </a:solidFill>
              </a:rPr>
              <a:t> мелкой наждачной бумагой</a:t>
            </a:r>
            <a:r>
              <a:rPr lang="ru-RU" dirty="0" smtClean="0">
                <a:solidFill>
                  <a:srgbClr val="FFFF00"/>
                </a:solidFill>
              </a:rPr>
              <a:t>, покрасить и для живости и выразительности </a:t>
            </a:r>
            <a:r>
              <a:rPr lang="ru-RU" u="sng" dirty="0" smtClean="0">
                <a:solidFill>
                  <a:srgbClr val="FFFF00"/>
                </a:solidFill>
              </a:rPr>
              <a:t>покрыть лаком</a:t>
            </a:r>
            <a:r>
              <a:rPr lang="ru-RU" dirty="0" smtClean="0">
                <a:solidFill>
                  <a:srgbClr val="FFFF00"/>
                </a:solidFill>
              </a:rPr>
              <a:t>. </a:t>
            </a:r>
          </a:p>
          <a:p>
            <a:endParaRPr lang="ru-RU" dirty="0"/>
          </a:p>
        </p:txBody>
      </p:sp>
    </p:spTree>
  </p:cSld>
  <p:clrMapOvr>
    <a:masterClrMapping/>
  </p:clrMapOvr>
  <p:transition spd="slow" advTm="4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FF00"/>
                </a:solidFill>
              </a:rPr>
              <a:t>Шаг 8. Оживление образа</a:t>
            </a:r>
            <a:endParaRPr lang="ru-RU" dirty="0">
              <a:solidFill>
                <a:srgbClr val="FFFF00"/>
              </a:solidFill>
            </a:endParaRPr>
          </a:p>
        </p:txBody>
      </p:sp>
      <p:sp>
        <p:nvSpPr>
          <p:cNvPr id="3" name="Содержимое 2"/>
          <p:cNvSpPr>
            <a:spLocks noGrp="1"/>
          </p:cNvSpPr>
          <p:nvPr>
            <p:ph sz="half" idx="1"/>
          </p:nvPr>
        </p:nvSpPr>
        <p:spPr>
          <a:xfrm>
            <a:off x="0" y="1340768"/>
            <a:ext cx="4495800" cy="5256584"/>
          </a:xfrm>
        </p:spPr>
        <p:txBody>
          <a:bodyPr>
            <a:normAutofit fontScale="77500" lnSpcReduction="20000"/>
          </a:bodyPr>
          <a:lstStyle/>
          <a:p>
            <a:endParaRPr lang="ru-RU" dirty="0" smtClean="0"/>
          </a:p>
          <a:p>
            <a:r>
              <a:rPr lang="ru-RU" dirty="0" smtClean="0"/>
              <a:t>Когда краска на заготовке головы высохнет, </a:t>
            </a:r>
            <a:r>
              <a:rPr lang="ru-RU" u="sng" dirty="0" smtClean="0"/>
              <a:t>дополните образ необходимыми деталями </a:t>
            </a:r>
            <a:r>
              <a:rPr lang="ru-RU" dirty="0" smtClean="0"/>
              <a:t>– волосами, глазами, усами и так далее. Из можно нарисовать кисточкой или приклеить. Для изготовления волос, усов и бороды можно использовать вату, паклю, распущенный на волокна шнур или смоченные в растворе ПВА скрученные полоски из бумажных салфеток. </a:t>
            </a:r>
          </a:p>
          <a:p>
            <a:r>
              <a:rPr lang="ru-RU" dirty="0" smtClean="0"/>
              <a:t>Для того, чтобы голову куклы было удобнее соединять с перчаткой, </a:t>
            </a:r>
            <a:r>
              <a:rPr lang="ru-RU" u="sng" dirty="0" smtClean="0"/>
              <a:t>внизу шеи сделайте утолщение. </a:t>
            </a:r>
            <a:r>
              <a:rPr lang="ru-RU" dirty="0" smtClean="0"/>
              <a:t>Нарежьте узких полосок бумаги или газеты, смажьте их клеем и намотайте слоями вокруг патронки. </a:t>
            </a:r>
            <a:endParaRPr lang="ru-RU" dirty="0"/>
          </a:p>
        </p:txBody>
      </p:sp>
      <p:pic>
        <p:nvPicPr>
          <p:cNvPr id="5" name="9" descr="Формирование утолщения на патронке для удобного соединения головы и перчатки"/>
          <p:cNvPicPr>
            <a:picLocks noGrp="1"/>
          </p:cNvPicPr>
          <p:nvPr>
            <p:ph sz="half" idx="2"/>
          </p:nvPr>
        </p:nvPicPr>
        <p:blipFill>
          <a:blip r:embed="rId2" cstate="email"/>
          <a:srcRect/>
          <a:stretch>
            <a:fillRect/>
          </a:stretch>
        </p:blipFill>
        <p:spPr bwMode="auto">
          <a:xfrm>
            <a:off x="4427984" y="1772816"/>
            <a:ext cx="4320480" cy="4680520"/>
          </a:xfrm>
          <a:prstGeom prst="rect">
            <a:avLst/>
          </a:prstGeom>
          <a:noFill/>
          <a:ln w="9525">
            <a:noFill/>
            <a:miter lim="800000"/>
            <a:headEnd/>
            <a:tailEnd/>
          </a:ln>
        </p:spPr>
      </p:pic>
    </p:spTree>
  </p:cSld>
  <p:clrMapOvr>
    <a:masterClrMapping/>
  </p:clrMapOvr>
  <p:transition spd="slow" advTm="4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24744"/>
          </a:xfrm>
        </p:spPr>
        <p:txBody>
          <a:bodyPr>
            <a:normAutofit/>
          </a:bodyPr>
          <a:lstStyle/>
          <a:p>
            <a:r>
              <a:rPr lang="ru-RU" dirty="0" smtClean="0">
                <a:solidFill>
                  <a:srgbClr val="FFFF00"/>
                </a:solidFill>
              </a:rPr>
              <a:t>Шаг 9. Делаем выкройку</a:t>
            </a:r>
            <a:endParaRPr lang="ru-RU" dirty="0">
              <a:solidFill>
                <a:srgbClr val="FFFF00"/>
              </a:solidFill>
            </a:endParaRPr>
          </a:p>
        </p:txBody>
      </p:sp>
      <p:sp>
        <p:nvSpPr>
          <p:cNvPr id="3" name="Содержимое 2"/>
          <p:cNvSpPr>
            <a:spLocks noGrp="1"/>
          </p:cNvSpPr>
          <p:nvPr>
            <p:ph sz="half" idx="1"/>
          </p:nvPr>
        </p:nvSpPr>
        <p:spPr>
          <a:xfrm>
            <a:off x="4644008" y="980728"/>
            <a:ext cx="4316288" cy="5661248"/>
          </a:xfrm>
        </p:spPr>
        <p:txBody>
          <a:bodyPr>
            <a:normAutofit fontScale="77500" lnSpcReduction="20000"/>
          </a:bodyPr>
          <a:lstStyle/>
          <a:p>
            <a:r>
              <a:rPr lang="ru-RU" dirty="0" smtClean="0"/>
              <a:t>Выбирая ткань для перчатки, следует руководствоваться не только фактурой и цветовой гаммой, но в первую очередь мягкостью. </a:t>
            </a:r>
            <a:r>
              <a:rPr lang="ru-RU" u="sng" dirty="0" smtClean="0"/>
              <a:t>Мягкая ткань </a:t>
            </a:r>
            <a:r>
              <a:rPr lang="ru-RU" dirty="0" smtClean="0"/>
              <a:t>не топорщится и не образует на руке грубых резких складок, портящих внешний вид куклы. </a:t>
            </a:r>
          </a:p>
          <a:p>
            <a:r>
              <a:rPr lang="ru-RU" dirty="0" smtClean="0"/>
              <a:t>Человеческая рука несимметрична, но во время спектакля перчатку, скорее всего, время от времени придется одевать на левую руку, поэтому необходимо учесть положение внутри сразу пальцев обеих рук. Положите ладони на лист бумаги, как показано на рисунке и наметьте контур перчатки. Ширина перчатки должна быть такова, чтобы рука свободно располагалась внутри, не натягивая ткань. </a:t>
            </a:r>
          </a:p>
          <a:p>
            <a:endParaRPr lang="ru-RU" dirty="0"/>
          </a:p>
        </p:txBody>
      </p:sp>
      <p:pic>
        <p:nvPicPr>
          <p:cNvPr id="5" name="Содержимое 4" descr="Как правильно снять мерку руки человека для куклы-перчатки"/>
          <p:cNvPicPr>
            <a:picLocks noGrp="1"/>
          </p:cNvPicPr>
          <p:nvPr>
            <p:ph sz="half" idx="2"/>
          </p:nvPr>
        </p:nvPicPr>
        <p:blipFill>
          <a:blip r:embed="rId2" cstate="email"/>
          <a:srcRect/>
          <a:stretch>
            <a:fillRect/>
          </a:stretch>
        </p:blipFill>
        <p:spPr bwMode="auto">
          <a:xfrm>
            <a:off x="323528" y="1268760"/>
            <a:ext cx="4032448" cy="4824536"/>
          </a:xfrm>
          <a:prstGeom prst="rect">
            <a:avLst/>
          </a:prstGeom>
          <a:noFill/>
          <a:ln w="9525">
            <a:noFill/>
            <a:miter lim="800000"/>
            <a:headEnd/>
            <a:tailEnd/>
          </a:ln>
        </p:spPr>
      </p:pic>
    </p:spTree>
  </p:cSld>
  <p:clrMapOvr>
    <a:masterClrMapping/>
  </p:clrMapOvr>
  <p:transition spd="slow" advTm="4000">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500" accel="50000" decel="50000" autoRev="1" fill="hold">
                                          <p:stCondLst>
                                            <p:cond delay="0"/>
                                          </p:stCondLst>
                                        </p:cTn>
                                        <p:tgtEl>
                                          <p:spTgt spid="5"/>
                                        </p:tgtEl>
                                        <p:attrNameLst>
                                          <p:attrName>ppt_x</p:attrName>
                                          <p:attrName>ppt_y</p:attrName>
                                        </p:attrNameLst>
                                      </p:cBhvr>
                                    </p:animMotion>
                                    <p:animRot by="1500000">
                                      <p:cBhvr>
                                        <p:cTn id="7" dur="250" fill="hold">
                                          <p:stCondLst>
                                            <p:cond delay="0"/>
                                          </p:stCondLst>
                                        </p:cTn>
                                        <p:tgtEl>
                                          <p:spTgt spid="5"/>
                                        </p:tgtEl>
                                        <p:attrNameLst>
                                          <p:attrName>r</p:attrName>
                                        </p:attrNameLst>
                                      </p:cBhvr>
                                    </p:animRot>
                                    <p:animRot by="-1500000">
                                      <p:cBhvr>
                                        <p:cTn id="8" dur="250" fill="hold">
                                          <p:stCondLst>
                                            <p:cond delay="250"/>
                                          </p:stCondLst>
                                        </p:cTn>
                                        <p:tgtEl>
                                          <p:spTgt spid="5"/>
                                        </p:tgtEl>
                                        <p:attrNameLst>
                                          <p:attrName>r</p:attrName>
                                        </p:attrNameLst>
                                      </p:cBhvr>
                                    </p:animRot>
                                    <p:animRot by="-1500000">
                                      <p:cBhvr>
                                        <p:cTn id="9" dur="250" fill="hold">
                                          <p:stCondLst>
                                            <p:cond delay="500"/>
                                          </p:stCondLst>
                                        </p:cTn>
                                        <p:tgtEl>
                                          <p:spTgt spid="5"/>
                                        </p:tgtEl>
                                        <p:attrNameLst>
                                          <p:attrName>r</p:attrName>
                                        </p:attrNameLst>
                                      </p:cBhvr>
                                    </p:animRot>
                                    <p:animRot by="1500000">
                                      <p:cBhvr>
                                        <p:cTn id="10" dur="250" fill="hold">
                                          <p:stCondLst>
                                            <p:cond delay="75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ru-RU" dirty="0" smtClean="0">
                <a:solidFill>
                  <a:srgbClr val="FFFF00"/>
                </a:solidFill>
              </a:rPr>
              <a:t>Шаг 10. Шьем перчатку</a:t>
            </a:r>
            <a:endParaRPr lang="ru-RU" dirty="0">
              <a:solidFill>
                <a:srgbClr val="FFFF00"/>
              </a:solidFill>
            </a:endParaRPr>
          </a:p>
        </p:txBody>
      </p:sp>
      <p:sp>
        <p:nvSpPr>
          <p:cNvPr id="3" name="Содержимое 2"/>
          <p:cNvSpPr>
            <a:spLocks noGrp="1"/>
          </p:cNvSpPr>
          <p:nvPr>
            <p:ph sz="half" idx="1"/>
          </p:nvPr>
        </p:nvSpPr>
        <p:spPr>
          <a:xfrm>
            <a:off x="0" y="1412776"/>
            <a:ext cx="4495800" cy="5256584"/>
          </a:xfrm>
        </p:spPr>
        <p:txBody>
          <a:bodyPr>
            <a:normAutofit fontScale="77500" lnSpcReduction="20000"/>
          </a:bodyPr>
          <a:lstStyle/>
          <a:p>
            <a:r>
              <a:rPr lang="ru-RU" u="sng" dirty="0" smtClean="0"/>
              <a:t>Дважды перенесите выкройку на ткань</a:t>
            </a:r>
            <a:r>
              <a:rPr lang="ru-RU" dirty="0" smtClean="0"/>
              <a:t>. </a:t>
            </a:r>
          </a:p>
          <a:p>
            <a:r>
              <a:rPr lang="ru-RU" dirty="0" smtClean="0"/>
              <a:t>Если вы будете шить вручную, то припуски на швы можно не делать, а если на машинке, то </a:t>
            </a:r>
            <a:r>
              <a:rPr lang="ru-RU" u="sng" dirty="0" smtClean="0"/>
              <a:t>сделайте припуск в 1-1,5 см.</a:t>
            </a:r>
            <a:r>
              <a:rPr lang="ru-RU" dirty="0" smtClean="0"/>
              <a:t> Осуществите раскрой. При необходимости подшейте низ каждой детали. Сложите детали лицом к лицу и </a:t>
            </a:r>
            <a:r>
              <a:rPr lang="ru-RU" u="sng" dirty="0" smtClean="0"/>
              <a:t>сшейте</a:t>
            </a:r>
            <a:r>
              <a:rPr lang="ru-RU" dirty="0" smtClean="0"/>
              <a:t> с боков, </a:t>
            </a:r>
            <a:r>
              <a:rPr lang="ru-RU" u="sng" dirty="0" smtClean="0"/>
              <a:t>оставив несшитыми низ и горловину. </a:t>
            </a:r>
            <a:r>
              <a:rPr lang="ru-RU" dirty="0" smtClean="0"/>
              <a:t>Выверните перчатку налицо. </a:t>
            </a:r>
          </a:p>
          <a:p>
            <a:r>
              <a:rPr lang="ru-RU" u="sng" dirty="0" smtClean="0"/>
              <a:t>Соедините голову куклы и перчатку. </a:t>
            </a:r>
            <a:r>
              <a:rPr lang="ru-RU" dirty="0" smtClean="0"/>
              <a:t>Подшейте горловину перчатки и соберите ее на толстую резинку или шнурок. </a:t>
            </a:r>
            <a:r>
              <a:rPr lang="ru-RU" u="sng" dirty="0" smtClean="0"/>
              <a:t>Просуньте утолщение шеи внутрь горловины и затяните</a:t>
            </a:r>
            <a:r>
              <a:rPr lang="ru-RU" dirty="0" smtClean="0"/>
              <a:t> (резинка сделает это автоматически). </a:t>
            </a:r>
          </a:p>
          <a:p>
            <a:endParaRPr lang="ru-RU" dirty="0"/>
          </a:p>
        </p:txBody>
      </p:sp>
      <p:pic>
        <p:nvPicPr>
          <p:cNvPr id="5" name="11" descr="Соединение головы куклы с перчаткой-основой"/>
          <p:cNvPicPr>
            <a:picLocks noGrp="1"/>
          </p:cNvPicPr>
          <p:nvPr>
            <p:ph sz="half" idx="2"/>
          </p:nvPr>
        </p:nvPicPr>
        <p:blipFill>
          <a:blip r:embed="rId2" cstate="email"/>
          <a:stretch>
            <a:fillRect/>
          </a:stretch>
        </p:blipFill>
        <p:spPr bwMode="auto">
          <a:xfrm>
            <a:off x="5004048" y="1196752"/>
            <a:ext cx="3744416" cy="5184576"/>
          </a:xfrm>
          <a:prstGeom prst="rect">
            <a:avLst/>
          </a:prstGeom>
          <a:noFill/>
          <a:ln w="9525">
            <a:noFill/>
            <a:miter lim="800000"/>
            <a:headEnd/>
            <a:tailEnd/>
          </a:ln>
        </p:spPr>
      </p:pic>
    </p:spTree>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1000" tmFilter="0, 0; .2, .5; .8, .5; 1, 0"/>
                                        <p:tgtEl>
                                          <p:spTgt spid="5"/>
                                        </p:tgtEl>
                                      </p:cBhvr>
                                    </p:animEffect>
                                    <p:animScale>
                                      <p:cBhvr>
                                        <p:cTn id="12"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normAutofit/>
          </a:bodyPr>
          <a:lstStyle/>
          <a:p>
            <a:r>
              <a:rPr lang="ru-RU" dirty="0" smtClean="0">
                <a:solidFill>
                  <a:srgbClr val="FFFF00"/>
                </a:solidFill>
              </a:rPr>
              <a:t>Шаг 11. Лапы и ладошки</a:t>
            </a:r>
            <a:endParaRPr lang="ru-RU" dirty="0">
              <a:solidFill>
                <a:srgbClr val="FFFF00"/>
              </a:solidFill>
            </a:endParaRPr>
          </a:p>
        </p:txBody>
      </p:sp>
      <p:pic>
        <p:nvPicPr>
          <p:cNvPr id="5" name="12" descr="Изготовление лап и ладошек для кукол-перчаток"/>
          <p:cNvPicPr>
            <a:picLocks noGrp="1"/>
          </p:cNvPicPr>
          <p:nvPr>
            <p:ph sz="half" idx="1"/>
          </p:nvPr>
        </p:nvPicPr>
        <p:blipFill>
          <a:blip r:embed="rId2" cstate="email"/>
          <a:srcRect/>
          <a:stretch>
            <a:fillRect/>
          </a:stretch>
        </p:blipFill>
        <p:spPr bwMode="auto">
          <a:xfrm>
            <a:off x="251520" y="1268760"/>
            <a:ext cx="3384376" cy="4104456"/>
          </a:xfrm>
          <a:prstGeom prst="rect">
            <a:avLst/>
          </a:prstGeom>
          <a:noFill/>
          <a:ln w="9525">
            <a:noFill/>
            <a:miter lim="800000"/>
            <a:headEnd/>
            <a:tailEnd/>
          </a:ln>
        </p:spPr>
      </p:pic>
      <p:sp>
        <p:nvSpPr>
          <p:cNvPr id="4" name="Содержимое 3"/>
          <p:cNvSpPr>
            <a:spLocks noGrp="1"/>
          </p:cNvSpPr>
          <p:nvPr>
            <p:ph sz="half" idx="2"/>
          </p:nvPr>
        </p:nvSpPr>
        <p:spPr>
          <a:xfrm>
            <a:off x="3779912" y="980728"/>
            <a:ext cx="5364088" cy="5877272"/>
          </a:xfrm>
        </p:spPr>
        <p:txBody>
          <a:bodyPr>
            <a:normAutofit fontScale="62500" lnSpcReduction="20000"/>
          </a:bodyPr>
          <a:lstStyle/>
          <a:p>
            <a:r>
              <a:rPr lang="ru-RU" dirty="0" smtClean="0"/>
              <a:t>Кукла-перчатка с лапами или ладошками смотрится живее и выразительнее. </a:t>
            </a:r>
            <a:r>
              <a:rPr lang="ru-RU" u="sng" dirty="0" smtClean="0"/>
              <a:t>Вырежьте </a:t>
            </a:r>
            <a:r>
              <a:rPr lang="ru-RU" dirty="0" smtClean="0"/>
              <a:t>из трикотажа или старых колготок </a:t>
            </a:r>
            <a:r>
              <a:rPr lang="ru-RU" u="sng" dirty="0" smtClean="0"/>
              <a:t>4 одинаковых детали</a:t>
            </a:r>
            <a:r>
              <a:rPr lang="ru-RU" dirty="0" smtClean="0"/>
              <a:t> нужной формы. </a:t>
            </a:r>
          </a:p>
          <a:p>
            <a:r>
              <a:rPr lang="ru-RU" u="sng" dirty="0" smtClean="0"/>
              <a:t>Сшейте из каждых двух деталей лапку</a:t>
            </a:r>
            <a:r>
              <a:rPr lang="ru-RU" dirty="0" smtClean="0"/>
              <a:t>, оставив незашитым запястье. </a:t>
            </a:r>
          </a:p>
          <a:p>
            <a:r>
              <a:rPr lang="ru-RU" dirty="0" smtClean="0"/>
              <a:t>Выверните каждую лапку на лицо и </a:t>
            </a:r>
            <a:r>
              <a:rPr lang="ru-RU" u="sng" dirty="0" smtClean="0"/>
              <a:t>набейте ватой</a:t>
            </a:r>
            <a:r>
              <a:rPr lang="ru-RU" dirty="0" smtClean="0"/>
              <a:t>, заполнив две трети пространства. С помощью иголки и нитки </a:t>
            </a:r>
            <a:r>
              <a:rPr lang="ru-RU" u="sng" dirty="0" smtClean="0"/>
              <a:t>сформируйте пальцы</a:t>
            </a:r>
            <a:r>
              <a:rPr lang="ru-RU" dirty="0" smtClean="0"/>
              <a:t>. </a:t>
            </a:r>
          </a:p>
          <a:p>
            <a:r>
              <a:rPr lang="ru-RU" u="sng" dirty="0" smtClean="0"/>
              <a:t>Загрунтуйте поверхность </a:t>
            </a:r>
            <a:r>
              <a:rPr lang="ru-RU" dirty="0" smtClean="0"/>
              <a:t>заготовок с помощью неразбавленного ПВА.</a:t>
            </a:r>
          </a:p>
          <a:p>
            <a:r>
              <a:rPr lang="ru-RU" dirty="0" smtClean="0"/>
              <a:t>После высыхания </a:t>
            </a:r>
            <a:r>
              <a:rPr lang="ru-RU" u="sng" dirty="0" smtClean="0"/>
              <a:t>покрасьте лапы в нужный цвет гуашью.</a:t>
            </a:r>
            <a:r>
              <a:rPr lang="ru-RU" dirty="0" smtClean="0"/>
              <a:t> </a:t>
            </a:r>
          </a:p>
          <a:p>
            <a:r>
              <a:rPr lang="ru-RU" dirty="0" smtClean="0"/>
              <a:t>Готовые лапы оденьте поверх перчатки и как следует </a:t>
            </a:r>
            <a:r>
              <a:rPr lang="ru-RU" u="sng" dirty="0" smtClean="0"/>
              <a:t>натяните на кончики большого и указательного пальцев.</a:t>
            </a:r>
            <a:r>
              <a:rPr lang="ru-RU" dirty="0" smtClean="0"/>
              <a:t> Убедившись, что пальцам актера удобно внутри лапок, а сами они при их сведении занимают естественное и удобное для удержания предметов и хлопанья в ладоши положение, </a:t>
            </a:r>
            <a:r>
              <a:rPr lang="ru-RU" u="sng" dirty="0" smtClean="0"/>
              <a:t>пришейте их по кругу к перчатке по линии запястья. </a:t>
            </a:r>
          </a:p>
          <a:p>
            <a:r>
              <a:rPr lang="ru-RU" dirty="0" smtClean="0"/>
              <a:t>Этим же способом можно делать натруженные за долгую жизнь руки стариков или могучие руки воинов. Такая кисть кроится в форме варежки. Пальцы можно и не прорабатывать. </a:t>
            </a:r>
            <a:endParaRPr lang="ru-RU" dirty="0"/>
          </a:p>
        </p:txBody>
      </p:sp>
    </p:spTree>
  </p:cSld>
  <p:clrMapOvr>
    <a:masterClrMapping/>
  </p:clrMapOvr>
  <p:transition spd="slow" advTm="4000">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5"/>
                                        </p:tgtEl>
                                      </p:cBhvr>
                                      <p:to x="80000" y="100000"/>
                                    </p:animScale>
                                    <p:anim by="(#ppt_w*0.10)" calcmode="lin" valueType="num">
                                      <p:cBhvr>
                                        <p:cTn id="7" dur="250" autoRev="1" fill="hold">
                                          <p:stCondLst>
                                            <p:cond delay="0"/>
                                          </p:stCondLst>
                                        </p:cTn>
                                        <p:tgtEl>
                                          <p:spTgt spid="5"/>
                                        </p:tgtEl>
                                        <p:attrNameLst>
                                          <p:attrName>ppt_x</p:attrName>
                                        </p:attrNameLst>
                                      </p:cBhvr>
                                    </p:anim>
                                    <p:anim by="(-#ppt_w*0.10)" calcmode="lin" valueType="num">
                                      <p:cBhvr>
                                        <p:cTn id="8" dur="250" autoRev="1" fill="hold">
                                          <p:stCondLst>
                                            <p:cond delay="0"/>
                                          </p:stCondLst>
                                        </p:cTn>
                                        <p:tgtEl>
                                          <p:spTgt spid="5"/>
                                        </p:tgtEl>
                                        <p:attrNameLst>
                                          <p:attrName>ppt_y</p:attrName>
                                        </p:attrNameLst>
                                      </p:cBhvr>
                                    </p:anim>
                                    <p:animRot by="-480000">
                                      <p:cBhvr>
                                        <p:cTn id="9" dur="250" autoRev="1" fill="hold">
                                          <p:stCondLst>
                                            <p:cond delay="0"/>
                                          </p:stCondLst>
                                        </p:cTn>
                                        <p:tgtEl>
                                          <p:spTgt spid="5"/>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nodeType="clickEffect">
                                  <p:stCondLst>
                                    <p:cond delay="0"/>
                                  </p:stCondLst>
                                  <p:iterate type="lt">
                                    <p:tmPct val="10000"/>
                                  </p:iterate>
                                  <p:childTnLst>
                                    <p:animScale>
                                      <p:cBhvr>
                                        <p:cTn id="13" dur="250" autoRev="1" fill="hold">
                                          <p:stCondLst>
                                            <p:cond delay="0"/>
                                          </p:stCondLst>
                                        </p:cTn>
                                        <p:tgtEl>
                                          <p:spTgt spid="5"/>
                                        </p:tgtEl>
                                      </p:cBhvr>
                                      <p:to x="80000" y="100000"/>
                                    </p:animScale>
                                    <p:anim by="(#ppt_w*0.10)" calcmode="lin" valueType="num">
                                      <p:cBhvr>
                                        <p:cTn id="14" dur="250" autoRev="1" fill="hold">
                                          <p:stCondLst>
                                            <p:cond delay="0"/>
                                          </p:stCondLst>
                                        </p:cTn>
                                        <p:tgtEl>
                                          <p:spTgt spid="5"/>
                                        </p:tgtEl>
                                        <p:attrNameLst>
                                          <p:attrName>ppt_x</p:attrName>
                                        </p:attrNameLst>
                                      </p:cBhvr>
                                    </p:anim>
                                    <p:anim by="(-#ppt_w*0.10)" calcmode="lin" valueType="num">
                                      <p:cBhvr>
                                        <p:cTn id="15" dur="250" autoRev="1" fill="hold">
                                          <p:stCondLst>
                                            <p:cond delay="0"/>
                                          </p:stCondLst>
                                        </p:cTn>
                                        <p:tgtEl>
                                          <p:spTgt spid="5"/>
                                        </p:tgtEl>
                                        <p:attrNameLst>
                                          <p:attrName>ppt_y</p:attrName>
                                        </p:attrNameLst>
                                      </p:cBhvr>
                                    </p:anim>
                                    <p:animRot by="-480000">
                                      <p:cBhvr>
                                        <p:cTn id="16" dur="2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FF00"/>
                </a:solidFill>
              </a:rPr>
              <a:t>Шаг 12. Обогащаем костюм деталями</a:t>
            </a:r>
            <a:endParaRPr lang="ru-RU" dirty="0">
              <a:solidFill>
                <a:srgbClr val="FFFF00"/>
              </a:solidFill>
            </a:endParaRPr>
          </a:p>
        </p:txBody>
      </p:sp>
      <p:sp>
        <p:nvSpPr>
          <p:cNvPr id="3" name="Содержимое 2"/>
          <p:cNvSpPr>
            <a:spLocks noGrp="1"/>
          </p:cNvSpPr>
          <p:nvPr>
            <p:ph sz="half" idx="1"/>
          </p:nvPr>
        </p:nvSpPr>
        <p:spPr>
          <a:xfrm>
            <a:off x="0" y="1700808"/>
            <a:ext cx="4495800" cy="5157192"/>
          </a:xfrm>
        </p:spPr>
        <p:txBody>
          <a:bodyPr>
            <a:normAutofit fontScale="85000" lnSpcReduction="20000"/>
          </a:bodyPr>
          <a:lstStyle/>
          <a:p>
            <a:endParaRPr lang="ru-RU" dirty="0" smtClean="0"/>
          </a:p>
          <a:p>
            <a:r>
              <a:rPr lang="ru-RU" dirty="0" smtClean="0"/>
              <a:t>Теперь самое время обогатить костюмы персонажей деталями. Так для деда можно сшить шапку и меховую безрукавку, а мишку принарядить с помощью яркой жилетки на пуговичке. Чтобы дополнительные детали не падали и не затрудняли управление куклой, их необходимо несколькими стежками закрепить на костюме-основе. Шапку же можно просто приклеить к голове моментальным клеем.</a:t>
            </a:r>
          </a:p>
          <a:p>
            <a:r>
              <a:rPr lang="ru-RU" dirty="0" smtClean="0"/>
              <a:t> </a:t>
            </a:r>
          </a:p>
          <a:p>
            <a:endParaRPr lang="ru-RU" dirty="0"/>
          </a:p>
        </p:txBody>
      </p:sp>
      <p:pic>
        <p:nvPicPr>
          <p:cNvPr id="5" name="13" descr="Готовые куклы-перчатки. Дед и медвежонок Мишутка"/>
          <p:cNvPicPr>
            <a:picLocks noGrp="1"/>
          </p:cNvPicPr>
          <p:nvPr>
            <p:ph sz="half" idx="2"/>
          </p:nvPr>
        </p:nvPicPr>
        <p:blipFill>
          <a:blip r:embed="rId2" cstate="email"/>
          <a:stretch>
            <a:fillRect/>
          </a:stretch>
        </p:blipFill>
        <p:spPr bwMode="auto">
          <a:xfrm>
            <a:off x="4716016" y="1772816"/>
            <a:ext cx="4176464" cy="4608512"/>
          </a:xfrm>
          <a:prstGeom prst="rect">
            <a:avLst/>
          </a:prstGeom>
          <a:noFill/>
          <a:ln w="9525">
            <a:noFill/>
            <a:miter lim="800000"/>
            <a:headEnd/>
            <a:tailEnd/>
          </a:ln>
        </p:spPr>
      </p:pic>
    </p:spTree>
  </p:cSld>
  <p:clrMapOvr>
    <a:masterClrMapping/>
  </p:clrMapOvr>
  <p:transition spd="slow" advTm="4000">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C000"/>
                </a:solidFill>
              </a:rPr>
              <a:t>Подарите детям радость!</a:t>
            </a:r>
            <a:endParaRPr lang="ru-RU" dirty="0">
              <a:solidFill>
                <a:srgbClr val="FFC000"/>
              </a:solidFill>
            </a:endParaRPr>
          </a:p>
        </p:txBody>
      </p:sp>
      <p:pic>
        <p:nvPicPr>
          <p:cNvPr id="3" name="Рисунок 2" descr="Модели кукол-перчаток на основе стандартной выкройки"/>
          <p:cNvPicPr/>
          <p:nvPr/>
        </p:nvPicPr>
        <p:blipFill>
          <a:blip r:embed="rId3" cstate="email"/>
          <a:srcRect/>
          <a:stretch>
            <a:fillRect/>
          </a:stretch>
        </p:blipFill>
        <p:spPr bwMode="auto">
          <a:xfrm>
            <a:off x="1547665" y="1628800"/>
            <a:ext cx="5760640" cy="4752528"/>
          </a:xfrm>
          <a:prstGeom prst="rect">
            <a:avLst/>
          </a:prstGeom>
          <a:noFill/>
          <a:ln w="9525">
            <a:noFill/>
            <a:miter lim="800000"/>
            <a:headEnd/>
            <a:tailEnd/>
          </a:ln>
        </p:spPr>
      </p:pic>
    </p:spTree>
  </p:cSld>
  <p:clrMapOvr>
    <a:masterClrMapping/>
  </p:clrMapOvr>
  <p:transition spd="slow" advClick="0" advTm="4000">
    <p:split orient="vert"/>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iterate type="lt">
                                    <p:tmPct val="0"/>
                                  </p:iterate>
                                  <p:childTnLst>
                                    <p:set>
                                      <p:cBhvr>
                                        <p:cTn id="6" dur="1" fill="hold">
                                          <p:stCondLst>
                                            <p:cond delay="0"/>
                                          </p:stCondLst>
                                        </p:cTn>
                                        <p:tgtEl>
                                          <p:spTgt spid="3"/>
                                        </p:tgtEl>
                                        <p:attrNameLst>
                                          <p:attrName>style.visibility</p:attrName>
                                        </p:attrNameLst>
                                      </p:cBhvr>
                                      <p:to>
                                        <p:strVal val="visible"/>
                                      </p:to>
                                    </p:set>
                                    <p:animEffect transition="in" filter="wedge">
                                      <p:cBhvr>
                                        <p:cTn id="7" dur="3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iterate type="lt">
                                    <p:tmPct val="0"/>
                                  </p:iterate>
                                  <p:childTnLst>
                                    <p:animClr clrSpc="rgb">
                                      <p:cBhvr override="childStyle">
                                        <p:cTn id="11" dur="300" fill="hold"/>
                                        <p:tgtEl>
                                          <p:spTgt spid="3"/>
                                        </p:tgtEl>
                                        <p:attrNameLst>
                                          <p:attrName>style.color</p:attrName>
                                        </p:attrNameLst>
                                      </p:cBhvr>
                                      <p:to>
                                        <a:schemeClr val="bg2"/>
                                      </p:to>
                                    </p:animClr>
                                    <p:animClr clrSpc="rgb">
                                      <p:cBhvr>
                                        <p:cTn id="12" dur="300" fill="hold"/>
                                        <p:tgtEl>
                                          <p:spTgt spid="3"/>
                                        </p:tgtEl>
                                        <p:attrNameLst>
                                          <p:attrName>fillcolor</p:attrName>
                                        </p:attrNameLst>
                                      </p:cBhvr>
                                      <p:to>
                                        <a:schemeClr val="bg2"/>
                                      </p:to>
                                    </p:animClr>
                                    <p:set>
                                      <p:cBhvr>
                                        <p:cTn id="13" dur="300" fill="hold"/>
                                        <p:tgtEl>
                                          <p:spTgt spid="3"/>
                                        </p:tgtEl>
                                        <p:attrNameLst>
                                          <p:attrName>fill.type</p:attrName>
                                        </p:attrNameLst>
                                      </p:cBhvr>
                                      <p:to>
                                        <p:strVal val="solid"/>
                                      </p:to>
                                    </p:set>
                                    <p:set>
                                      <p:cBhvr>
                                        <p:cTn id="14" dur="300" fill="hold"/>
                                        <p:tgtEl>
                                          <p:spTgt spid="3"/>
                                        </p:tgtEl>
                                        <p:attrNameLst>
                                          <p:attrName>fill.on</p:attrName>
                                        </p:attrNameLst>
                                      </p:cBhvr>
                                      <p:to>
                                        <p:strVal val="true"/>
                                      </p:to>
                                    </p:set>
                                    <p:animRot by="120000">
                                      <p:cBhvr>
                                        <p:cTn id="15" dur="300" fill="hold">
                                          <p:stCondLst>
                                            <p:cond delay="0"/>
                                          </p:stCondLst>
                                        </p:cTn>
                                        <p:tgtEl>
                                          <p:spTgt spid="3"/>
                                        </p:tgtEl>
                                        <p:attrNameLst>
                                          <p:attrName>r</p:attrName>
                                        </p:attrNameLst>
                                      </p:cBhvr>
                                    </p:animRot>
                                    <p:animRot by="-240000">
                                      <p:cBhvr>
                                        <p:cTn id="16" dur="600" fill="hold">
                                          <p:stCondLst>
                                            <p:cond delay="600"/>
                                          </p:stCondLst>
                                        </p:cTn>
                                        <p:tgtEl>
                                          <p:spTgt spid="3"/>
                                        </p:tgtEl>
                                        <p:attrNameLst>
                                          <p:attrName>r</p:attrName>
                                        </p:attrNameLst>
                                      </p:cBhvr>
                                    </p:animRot>
                                    <p:animRot by="240000">
                                      <p:cBhvr>
                                        <p:cTn id="17" dur="600" fill="hold">
                                          <p:stCondLst>
                                            <p:cond delay="1200"/>
                                          </p:stCondLst>
                                        </p:cTn>
                                        <p:tgtEl>
                                          <p:spTgt spid="3"/>
                                        </p:tgtEl>
                                        <p:attrNameLst>
                                          <p:attrName>r</p:attrName>
                                        </p:attrNameLst>
                                      </p:cBhvr>
                                    </p:animRot>
                                    <p:animRot by="-240000">
                                      <p:cBhvr>
                                        <p:cTn id="18" dur="600" fill="hold">
                                          <p:stCondLst>
                                            <p:cond delay="1800"/>
                                          </p:stCondLst>
                                        </p:cTn>
                                        <p:tgtEl>
                                          <p:spTgt spid="3"/>
                                        </p:tgtEl>
                                        <p:attrNameLst>
                                          <p:attrName>r</p:attrName>
                                        </p:attrNameLst>
                                      </p:cBhvr>
                                    </p:animRot>
                                    <p:animRot by="120000">
                                      <p:cBhvr>
                                        <p:cTn id="19" dur="600" fill="hold">
                                          <p:stCondLst>
                                            <p:cond delay="2400"/>
                                          </p:stCondLst>
                                        </p:cTn>
                                        <p:tgtEl>
                                          <p:spTgt spid="3"/>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49" presetClass="exit" presetSubtype="0" accel="100000" fill="hold" nodeType="clickEffect">
                                  <p:stCondLst>
                                    <p:cond delay="0"/>
                                  </p:stCondLst>
                                  <p:iterate type="lt">
                                    <p:tmPct val="0"/>
                                  </p:iterate>
                                  <p:childTnLst>
                                    <p:anim calcmode="lin" valueType="num">
                                      <p:cBhvr>
                                        <p:cTn id="23" dur="3000"/>
                                        <p:tgtEl>
                                          <p:spTgt spid="3"/>
                                        </p:tgtEl>
                                        <p:attrNameLst>
                                          <p:attrName>ppt_w</p:attrName>
                                        </p:attrNameLst>
                                      </p:cBhvr>
                                      <p:tavLst>
                                        <p:tav tm="0">
                                          <p:val>
                                            <p:strVal val="ppt_w"/>
                                          </p:val>
                                        </p:tav>
                                        <p:tav tm="100000">
                                          <p:val>
                                            <p:fltVal val="0"/>
                                          </p:val>
                                        </p:tav>
                                      </p:tavLst>
                                    </p:anim>
                                    <p:anim calcmode="lin" valueType="num">
                                      <p:cBhvr>
                                        <p:cTn id="24" dur="3000"/>
                                        <p:tgtEl>
                                          <p:spTgt spid="3"/>
                                        </p:tgtEl>
                                        <p:attrNameLst>
                                          <p:attrName>ppt_h</p:attrName>
                                        </p:attrNameLst>
                                      </p:cBhvr>
                                      <p:tavLst>
                                        <p:tav tm="0">
                                          <p:val>
                                            <p:strVal val="ppt_h"/>
                                          </p:val>
                                        </p:tav>
                                        <p:tav tm="100000">
                                          <p:val>
                                            <p:fltVal val="0"/>
                                          </p:val>
                                        </p:tav>
                                      </p:tavLst>
                                    </p:anim>
                                    <p:anim calcmode="lin" valueType="num">
                                      <p:cBhvr>
                                        <p:cTn id="25" dur="3000"/>
                                        <p:tgtEl>
                                          <p:spTgt spid="3"/>
                                        </p:tgtEl>
                                        <p:attrNameLst>
                                          <p:attrName>style.rotation</p:attrName>
                                        </p:attrNameLst>
                                      </p:cBhvr>
                                      <p:tavLst>
                                        <p:tav tm="0">
                                          <p:val>
                                            <p:fltVal val="0"/>
                                          </p:val>
                                        </p:tav>
                                        <p:tav tm="100000">
                                          <p:val>
                                            <p:fltVal val="360"/>
                                          </p:val>
                                        </p:tav>
                                      </p:tavLst>
                                    </p:anim>
                                    <p:animEffect transition="out" filter="fade">
                                      <p:cBhvr>
                                        <p:cTn id="26" dur="3000"/>
                                        <p:tgtEl>
                                          <p:spTgt spid="3"/>
                                        </p:tgtEl>
                                      </p:cBhvr>
                                    </p:animEffect>
                                    <p:set>
                                      <p:cBhvr>
                                        <p:cTn id="27" dur="1" fill="hold">
                                          <p:stCondLst>
                                            <p:cond delay="2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solidFill>
                  <a:srgbClr val="FFC000"/>
                </a:solidFill>
              </a:rPr>
              <a:t>Содержание</a:t>
            </a:r>
            <a:endParaRPr lang="ru-RU" dirty="0">
              <a:solidFill>
                <a:srgbClr val="FFC000"/>
              </a:solidFill>
            </a:endParaRPr>
          </a:p>
        </p:txBody>
      </p:sp>
      <p:sp>
        <p:nvSpPr>
          <p:cNvPr id="3" name="Содержимое 2"/>
          <p:cNvSpPr>
            <a:spLocks noGrp="1"/>
          </p:cNvSpPr>
          <p:nvPr>
            <p:ph idx="1"/>
          </p:nvPr>
        </p:nvSpPr>
        <p:spPr>
          <a:xfrm>
            <a:off x="457200" y="1124744"/>
            <a:ext cx="8229600" cy="5184616"/>
          </a:xfrm>
        </p:spPr>
        <p:txBody>
          <a:bodyPr>
            <a:normAutofit fontScale="77500" lnSpcReduction="20000"/>
          </a:bodyPr>
          <a:lstStyle/>
          <a:p>
            <a:r>
              <a:rPr lang="ru-RU" dirty="0" smtClean="0"/>
              <a:t>1.      </a:t>
            </a:r>
            <a:r>
              <a:rPr lang="ru-RU" dirty="0" smtClean="0">
                <a:hlinkClick r:id="rId2" action="ppaction://hlinksldjump"/>
              </a:rPr>
              <a:t>Введение</a:t>
            </a:r>
            <a:endParaRPr lang="ru-RU" dirty="0" smtClean="0"/>
          </a:p>
          <a:p>
            <a:r>
              <a:rPr lang="ru-RU" dirty="0" smtClean="0"/>
              <a:t>2.      </a:t>
            </a:r>
            <a:r>
              <a:rPr lang="ru-RU" dirty="0" smtClean="0">
                <a:hlinkClick r:id="rId3" action="ppaction://hlinksldjump"/>
              </a:rPr>
              <a:t>Давайте познакомимся поближе…</a:t>
            </a:r>
            <a:endParaRPr lang="ru-RU" dirty="0" smtClean="0"/>
          </a:p>
          <a:p>
            <a:r>
              <a:rPr lang="ru-RU" dirty="0" smtClean="0"/>
              <a:t>3.	    </a:t>
            </a:r>
            <a:r>
              <a:rPr lang="ru-RU" dirty="0" smtClean="0">
                <a:hlinkClick r:id="rId4" action="ppaction://hlinksldjump"/>
              </a:rPr>
              <a:t>Шаг 1. Изготовление патронки</a:t>
            </a:r>
            <a:r>
              <a:rPr lang="ru-RU" dirty="0" smtClean="0"/>
              <a:t>	</a:t>
            </a:r>
          </a:p>
          <a:p>
            <a:r>
              <a:rPr lang="ru-RU" dirty="0" smtClean="0"/>
              <a:t>4.	    </a:t>
            </a:r>
            <a:r>
              <a:rPr lang="ru-RU" dirty="0" smtClean="0">
                <a:hlinkClick r:id="rId5" action="ppaction://hlinksldjump"/>
              </a:rPr>
              <a:t>Шаг 2. Изготовление основы</a:t>
            </a:r>
            <a:endParaRPr lang="ru-RU" dirty="0" smtClean="0"/>
          </a:p>
          <a:p>
            <a:r>
              <a:rPr lang="ru-RU" dirty="0" smtClean="0"/>
              <a:t>5.      </a:t>
            </a:r>
            <a:r>
              <a:rPr lang="ru-RU" dirty="0" smtClean="0">
                <a:hlinkClick r:id="rId6" action="ppaction://hlinksldjump"/>
              </a:rPr>
              <a:t>Шаг 3. Заготовка головы</a:t>
            </a:r>
            <a:endParaRPr lang="ru-RU" dirty="0" smtClean="0"/>
          </a:p>
          <a:p>
            <a:r>
              <a:rPr lang="ru-RU" dirty="0" smtClean="0"/>
              <a:t>6.      </a:t>
            </a:r>
            <a:r>
              <a:rPr lang="ru-RU" dirty="0" smtClean="0">
                <a:hlinkClick r:id="rId7" action="ppaction://hlinksldjump"/>
              </a:rPr>
              <a:t>Шаг 4. Формируем образ</a:t>
            </a:r>
            <a:endParaRPr lang="ru-RU" dirty="0" smtClean="0"/>
          </a:p>
          <a:p>
            <a:r>
              <a:rPr lang="ru-RU" dirty="0" smtClean="0"/>
              <a:t>7.      </a:t>
            </a:r>
            <a:r>
              <a:rPr lang="ru-RU" dirty="0" smtClean="0">
                <a:hlinkClick r:id="rId8" action="ppaction://hlinksldjump"/>
              </a:rPr>
              <a:t>Шаг 5. Создаем черты лица</a:t>
            </a:r>
            <a:endParaRPr lang="ru-RU" dirty="0" smtClean="0"/>
          </a:p>
          <a:p>
            <a:r>
              <a:rPr lang="ru-RU" dirty="0" smtClean="0"/>
              <a:t>8.      </a:t>
            </a:r>
            <a:r>
              <a:rPr lang="ru-RU" dirty="0" smtClean="0">
                <a:hlinkClick r:id="rId9" action="ppaction://hlinksldjump"/>
              </a:rPr>
              <a:t>Шаг 6. Покраска заготовки</a:t>
            </a:r>
            <a:endParaRPr lang="ru-RU" dirty="0" smtClean="0"/>
          </a:p>
          <a:p>
            <a:r>
              <a:rPr lang="ru-RU" dirty="0" smtClean="0"/>
              <a:t>9.      </a:t>
            </a:r>
            <a:r>
              <a:rPr lang="ru-RU" dirty="0" smtClean="0">
                <a:hlinkClick r:id="rId10" action="ppaction://hlinksldjump"/>
              </a:rPr>
              <a:t>Шаг 7. Делаем глазки</a:t>
            </a:r>
            <a:endParaRPr lang="ru-RU" dirty="0" smtClean="0"/>
          </a:p>
          <a:p>
            <a:pPr algn="just"/>
            <a:r>
              <a:rPr lang="ru-RU" dirty="0" smtClean="0"/>
              <a:t>10.    </a:t>
            </a:r>
            <a:r>
              <a:rPr lang="ru-RU" dirty="0" smtClean="0">
                <a:hlinkClick r:id="rId11" action="ppaction://hlinksldjump"/>
              </a:rPr>
              <a:t>Шаг 8. Оживление образа</a:t>
            </a:r>
            <a:endParaRPr lang="ru-RU" dirty="0" smtClean="0"/>
          </a:p>
          <a:p>
            <a:pPr algn="just"/>
            <a:r>
              <a:rPr lang="ru-RU" dirty="0" smtClean="0"/>
              <a:t>11.    </a:t>
            </a:r>
            <a:r>
              <a:rPr lang="ru-RU" dirty="0" smtClean="0">
                <a:hlinkClick r:id="rId12" action="ppaction://hlinksldjump"/>
              </a:rPr>
              <a:t>Шаг 9. Делаем выкройку перчатки</a:t>
            </a:r>
            <a:endParaRPr lang="ru-RU" dirty="0" smtClean="0"/>
          </a:p>
          <a:p>
            <a:pPr algn="just"/>
            <a:r>
              <a:rPr lang="ru-RU" dirty="0" smtClean="0"/>
              <a:t>12.    </a:t>
            </a:r>
            <a:r>
              <a:rPr lang="ru-RU" dirty="0" smtClean="0">
                <a:hlinkClick r:id="rId13" action="ppaction://hlinksldjump"/>
              </a:rPr>
              <a:t>Шаг 10. Шьем перчатку</a:t>
            </a:r>
            <a:endParaRPr lang="ru-RU" dirty="0" smtClean="0"/>
          </a:p>
          <a:p>
            <a:pPr algn="just"/>
            <a:r>
              <a:rPr lang="ru-RU" dirty="0" smtClean="0"/>
              <a:t>13.    </a:t>
            </a:r>
            <a:r>
              <a:rPr lang="ru-RU" dirty="0" smtClean="0">
                <a:hlinkClick r:id="rId14" action="ppaction://hlinksldjump"/>
              </a:rPr>
              <a:t>Шаг 11. Лапы и ладошки</a:t>
            </a:r>
            <a:endParaRPr lang="ru-RU" dirty="0" smtClean="0"/>
          </a:p>
          <a:p>
            <a:pPr algn="just"/>
            <a:r>
              <a:rPr lang="ru-RU" dirty="0" smtClean="0"/>
              <a:t>14.    </a:t>
            </a:r>
            <a:r>
              <a:rPr lang="ru-RU" dirty="0" smtClean="0">
                <a:hlinkClick r:id="rId15" action="ppaction://hlinksldjump"/>
              </a:rPr>
              <a:t>Шаг 12. Обогащаем костюм деталями</a:t>
            </a:r>
            <a:endParaRPr lang="ru-RU" dirty="0" smtClean="0"/>
          </a:p>
          <a:p>
            <a:pPr algn="just"/>
            <a:r>
              <a:rPr lang="ru-RU" dirty="0" smtClean="0"/>
              <a:t>15.    </a:t>
            </a:r>
            <a:r>
              <a:rPr lang="ru-RU" dirty="0" smtClean="0">
                <a:hlinkClick r:id="rId16" action="ppaction://hlinksldjump"/>
              </a:rPr>
              <a:t>Подарите детям  радость!</a:t>
            </a:r>
            <a:endParaRPr lang="ru-RU" dirty="0" smtClean="0"/>
          </a:p>
          <a:p>
            <a:endParaRPr lang="ru-RU" dirty="0"/>
          </a:p>
        </p:txBody>
      </p:sp>
    </p:spTree>
  </p:cSld>
  <p:clrMapOvr>
    <a:masterClrMapping/>
  </p:clrMapOvr>
  <p:transition spd="slow" advTm="4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C000"/>
                </a:solidFill>
              </a:rPr>
              <a:t>Введение</a:t>
            </a:r>
            <a:endParaRPr lang="ru-RU" dirty="0">
              <a:solidFill>
                <a:srgbClr val="FFC000"/>
              </a:solidFill>
            </a:endParaRPr>
          </a:p>
        </p:txBody>
      </p:sp>
      <p:sp>
        <p:nvSpPr>
          <p:cNvPr id="3" name="Содержимое 2"/>
          <p:cNvSpPr>
            <a:spLocks noGrp="1"/>
          </p:cNvSpPr>
          <p:nvPr>
            <p:ph idx="1"/>
          </p:nvPr>
        </p:nvSpPr>
        <p:spPr>
          <a:xfrm>
            <a:off x="457200" y="1196752"/>
            <a:ext cx="8229600" cy="5112608"/>
          </a:xfrm>
        </p:spPr>
        <p:txBody>
          <a:bodyPr>
            <a:normAutofit fontScale="85000" lnSpcReduction="20000"/>
          </a:bodyPr>
          <a:lstStyle/>
          <a:p>
            <a:r>
              <a:rPr lang="ru-RU" dirty="0" smtClean="0"/>
              <a:t>Кукла-перчатка  петрушечного  типа  или,  как  ее часто  называют,  кукла  на  руку,  самый распространенный  и  простой  в  управлении  тип кукол  для  домашнего  театра.  Такая  кукла  состоит из  двух  частей:  объемной  головы  с  полостью  для пальца  и  тряпичного  платьица-перчатки. </a:t>
            </a:r>
          </a:p>
          <a:p>
            <a:r>
              <a:rPr lang="ru-RU" dirty="0" smtClean="0"/>
              <a:t>Голова  куклы  создает  характер  персонажа  и поэтому  ей  всегда  уделяется  особое  внимание. Сделать  объемную  голову  для  куклы-перчатки можно  очень  многими  способами. </a:t>
            </a:r>
          </a:p>
          <a:p>
            <a:r>
              <a:rPr lang="ru-RU" dirty="0" smtClean="0"/>
              <a:t>Этот  мастер-класс  расскажет  вам,  как  своими руками  из  ваты  и  </a:t>
            </a:r>
            <a:r>
              <a:rPr lang="ru-RU" dirty="0" smtClean="0"/>
              <a:t>капроновых </a:t>
            </a:r>
            <a:r>
              <a:rPr lang="ru-RU" dirty="0" smtClean="0"/>
              <a:t>колготок  или  чулок сделать  удобную  и  легкую  в  управлении  голову куклы.  В  этой  технике  с  успехом  можно  делать головы  и  людей  и  животных. </a:t>
            </a:r>
          </a:p>
          <a:p>
            <a:endParaRPr lang="ru-RU" dirty="0"/>
          </a:p>
        </p:txBody>
      </p:sp>
    </p:spTree>
  </p:cSld>
  <p:clrMapOvr>
    <a:masterClrMapping/>
  </p:clrMapOvr>
  <p:transition spd="slow" advTm="4000">
    <p:split/>
    <p:sndAc>
      <p:stSnd>
        <p:snd r:embed="rId2" name="typ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923702"/>
          </a:xfrm>
        </p:spPr>
        <p:txBody>
          <a:bodyPr>
            <a:normAutofit fontScale="90000"/>
          </a:bodyPr>
          <a:lstStyle/>
          <a:p>
            <a:r>
              <a:rPr lang="ru-RU" dirty="0" smtClean="0">
                <a:solidFill>
                  <a:srgbClr val="FFFF00"/>
                </a:solidFill>
              </a:rPr>
              <a:t>Давайте познакомимся поближе…</a:t>
            </a:r>
            <a:endParaRPr lang="ru-RU" dirty="0">
              <a:solidFill>
                <a:srgbClr val="FFFF00"/>
              </a:solidFill>
            </a:endParaRPr>
          </a:p>
        </p:txBody>
      </p:sp>
      <p:sp>
        <p:nvSpPr>
          <p:cNvPr id="3" name="Текст 2"/>
          <p:cNvSpPr>
            <a:spLocks noGrp="1"/>
          </p:cNvSpPr>
          <p:nvPr>
            <p:ph type="body" idx="1"/>
          </p:nvPr>
        </p:nvSpPr>
        <p:spPr>
          <a:xfrm>
            <a:off x="457200" y="1268760"/>
            <a:ext cx="4040188" cy="1224136"/>
          </a:xfrm>
        </p:spPr>
        <p:txBody>
          <a:bodyPr>
            <a:normAutofit/>
          </a:bodyPr>
          <a:lstStyle/>
          <a:p>
            <a:endParaRPr lang="ru-RU" b="1" dirty="0" smtClean="0"/>
          </a:p>
          <a:p>
            <a:endParaRPr lang="ru-RU" dirty="0" smtClean="0"/>
          </a:p>
          <a:p>
            <a:endParaRPr lang="ru-RU" dirty="0"/>
          </a:p>
        </p:txBody>
      </p:sp>
      <p:pic>
        <p:nvPicPr>
          <p:cNvPr id="7" name="1" descr="Дед и Мишутка. Готовые куклы-перчатки"/>
          <p:cNvPicPr>
            <a:picLocks noGrp="1"/>
          </p:cNvPicPr>
          <p:nvPr>
            <p:ph sz="quarter" idx="2"/>
          </p:nvPr>
        </p:nvPicPr>
        <p:blipFill>
          <a:blip r:embed="rId3" cstate="email"/>
          <a:stretch>
            <a:fillRect/>
          </a:stretch>
        </p:blipFill>
        <p:spPr bwMode="auto">
          <a:xfrm>
            <a:off x="1619672" y="2492896"/>
            <a:ext cx="5904656" cy="4176463"/>
          </a:xfrm>
          <a:prstGeom prst="rect">
            <a:avLst/>
          </a:prstGeom>
          <a:noFill/>
          <a:ln w="9525">
            <a:noFill/>
            <a:miter lim="800000"/>
            <a:headEnd/>
            <a:tailEnd/>
          </a:ln>
        </p:spPr>
      </p:pic>
      <p:sp>
        <p:nvSpPr>
          <p:cNvPr id="10" name="Текст 3"/>
          <p:cNvSpPr txBox="1">
            <a:spLocks/>
          </p:cNvSpPr>
          <p:nvPr/>
        </p:nvSpPr>
        <p:spPr>
          <a:xfrm>
            <a:off x="763961" y="1196752"/>
            <a:ext cx="7840487" cy="1448544"/>
          </a:xfrm>
          <a:prstGeom prst="rect">
            <a:avLst/>
          </a:prstGeom>
        </p:spPr>
        <p:txBody>
          <a:bodyPr vert="horz" anchor="ctr">
            <a:normAutofit/>
          </a:bodyPr>
          <a:lstStyle/>
          <a:p>
            <a:pPr marL="0" marR="0" lvl="0" indent="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ru-RU" sz="2400" b="1" i="0" u="none" strike="noStrike" kern="1200" cap="all"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ru-RU" sz="2400" b="1" i="0" u="none" strike="noStrike" kern="1200" cap="all" spc="0" normalizeH="0" baseline="0" noProof="0" dirty="0" smtClean="0">
                <a:ln>
                  <a:noFill/>
                </a:ln>
                <a:solidFill>
                  <a:schemeClr val="tx1"/>
                </a:solidFill>
                <a:effectLst/>
                <a:uLnTx/>
                <a:uFillTx/>
                <a:latin typeface="+mn-lt"/>
                <a:ea typeface="+mn-ea"/>
                <a:cs typeface="+mn-cs"/>
              </a:rPr>
              <a:t>куклы-перчатки  </a:t>
            </a:r>
            <a:r>
              <a:rPr kumimoji="0" lang="ru-RU" sz="2400" b="1" i="0" u="none" strike="noStrike" kern="1200" cap="all" spc="0" normalizeH="0" baseline="0" noProof="0" dirty="0" smtClean="0">
                <a:ln>
                  <a:noFill/>
                </a:ln>
                <a:solidFill>
                  <a:schemeClr val="tx1"/>
                </a:solidFill>
                <a:effectLst/>
                <a:uLnTx/>
                <a:uFillTx/>
                <a:latin typeface="+mn-lt"/>
                <a:ea typeface="+mn-ea"/>
                <a:cs typeface="+mn-cs"/>
              </a:rPr>
              <a:t>петрушечного   типа   с объемной    головой    из   чулка    и   ваты</a:t>
            </a:r>
          </a:p>
          <a:p>
            <a:pPr marL="0" marR="0" lvl="0" indent="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ru-RU" sz="24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advTm="4000">
    <p:split orient="vert"/>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92088"/>
          </a:xfrm>
        </p:spPr>
        <p:txBody>
          <a:bodyPr>
            <a:normAutofit/>
          </a:bodyPr>
          <a:lstStyle/>
          <a:p>
            <a:r>
              <a:rPr lang="ru-RU" dirty="0" smtClean="0">
                <a:solidFill>
                  <a:srgbClr val="FFFF00"/>
                </a:solidFill>
              </a:rPr>
              <a:t>Шаг 1. Изготовление патронки</a:t>
            </a:r>
            <a:endParaRPr lang="ru-RU" dirty="0">
              <a:solidFill>
                <a:srgbClr val="FFFF00"/>
              </a:solidFill>
            </a:endParaRPr>
          </a:p>
        </p:txBody>
      </p:sp>
      <p:sp>
        <p:nvSpPr>
          <p:cNvPr id="3" name="Содержимое 2"/>
          <p:cNvSpPr>
            <a:spLocks noGrp="1"/>
          </p:cNvSpPr>
          <p:nvPr>
            <p:ph sz="half" idx="1"/>
          </p:nvPr>
        </p:nvSpPr>
        <p:spPr/>
        <p:txBody>
          <a:bodyPr>
            <a:normAutofit fontScale="62500" lnSpcReduction="20000"/>
          </a:bodyPr>
          <a:lstStyle/>
          <a:p>
            <a:endParaRPr lang="ru-RU" dirty="0" smtClean="0"/>
          </a:p>
          <a:p>
            <a:endParaRPr lang="ru-RU" dirty="0"/>
          </a:p>
        </p:txBody>
      </p:sp>
      <p:sp>
        <p:nvSpPr>
          <p:cNvPr id="8" name="Содержимое 7"/>
          <p:cNvSpPr>
            <a:spLocks noGrp="1"/>
          </p:cNvSpPr>
          <p:nvPr>
            <p:ph sz="half" idx="2"/>
          </p:nvPr>
        </p:nvSpPr>
        <p:spPr>
          <a:xfrm>
            <a:off x="3779912" y="1268760"/>
            <a:ext cx="5364088" cy="5589240"/>
          </a:xfrm>
        </p:spPr>
        <p:txBody>
          <a:bodyPr>
            <a:normAutofit fontScale="62500" lnSpcReduction="20000"/>
          </a:bodyPr>
          <a:lstStyle/>
          <a:p>
            <a:endParaRPr lang="ru-RU" dirty="0" smtClean="0"/>
          </a:p>
          <a:p>
            <a:r>
              <a:rPr lang="ru-RU" sz="3100" dirty="0" smtClean="0"/>
              <a:t>Начать нужно с изготовления ПАТРОНКИ. </a:t>
            </a:r>
          </a:p>
          <a:p>
            <a:pPr>
              <a:buNone/>
            </a:pPr>
            <a:r>
              <a:rPr lang="ru-RU" sz="3100" dirty="0" smtClean="0"/>
              <a:t>	Именно она надевается на палец актера и одновременно является шеей персонажа. </a:t>
            </a:r>
          </a:p>
          <a:p>
            <a:pPr>
              <a:buNone/>
            </a:pPr>
            <a:endParaRPr lang="ru-RU" sz="3100" dirty="0" smtClean="0"/>
          </a:p>
          <a:p>
            <a:r>
              <a:rPr lang="ru-RU" sz="3100" u="sng" dirty="0" smtClean="0"/>
              <a:t>Из толстой бумаги (ватмана) склейте длинную трубочку,</a:t>
            </a:r>
            <a:r>
              <a:rPr lang="ru-RU" sz="3100" dirty="0" smtClean="0"/>
              <a:t> плотно облегающую две верхних фаланги указательного пальца актера так, как показано на рисунке. </a:t>
            </a:r>
          </a:p>
          <a:p>
            <a:endParaRPr lang="ru-RU" sz="3100" dirty="0" smtClean="0"/>
          </a:p>
          <a:p>
            <a:r>
              <a:rPr lang="ru-RU" sz="3100" dirty="0" smtClean="0"/>
              <a:t>Палец должен плотно входить в отверстие и выниматься тоже без особого усилия. </a:t>
            </a:r>
            <a:r>
              <a:rPr lang="ru-RU" sz="3100" u="sng" dirty="0" smtClean="0"/>
              <a:t>Второй сустав пальца  должен оставаться свободным, поскольку именно он отвечает за наклон головы куклы</a:t>
            </a:r>
            <a:r>
              <a:rPr lang="ru-RU" sz="3100" dirty="0" smtClean="0"/>
              <a:t>. Длина этой патронки должна соответствовать планируемой высоте головы куклы вместе с шеей. </a:t>
            </a:r>
          </a:p>
          <a:p>
            <a:endParaRPr lang="ru-RU" sz="3100" dirty="0" smtClean="0"/>
          </a:p>
          <a:p>
            <a:r>
              <a:rPr lang="ru-RU" sz="3100" dirty="0" smtClean="0"/>
              <a:t>Чтобы кукла прослужила дольше, обклейте готовую патронку еще 2-3 слоями ватмана.</a:t>
            </a:r>
          </a:p>
          <a:p>
            <a:endParaRPr lang="ru-RU" dirty="0"/>
          </a:p>
        </p:txBody>
      </p:sp>
      <p:pic>
        <p:nvPicPr>
          <p:cNvPr id="10" name="2" descr="Патронка для головы куклы-перчатки на пальце"/>
          <p:cNvPicPr/>
          <p:nvPr/>
        </p:nvPicPr>
        <p:blipFill>
          <a:blip r:embed="rId2" cstate="email"/>
          <a:srcRect/>
          <a:stretch>
            <a:fillRect/>
          </a:stretch>
        </p:blipFill>
        <p:spPr bwMode="auto">
          <a:xfrm>
            <a:off x="323528" y="1556792"/>
            <a:ext cx="3456384" cy="4464496"/>
          </a:xfrm>
          <a:prstGeom prst="rect">
            <a:avLst/>
          </a:prstGeom>
          <a:noFill/>
          <a:ln w="9525">
            <a:noFill/>
            <a:miter lim="800000"/>
            <a:headEnd/>
            <a:tailEnd/>
          </a:ln>
        </p:spPr>
      </p:pic>
    </p:spTree>
  </p:cSld>
  <p:clrMapOvr>
    <a:masterClrMapping/>
  </p:clrMapOvr>
  <p:transition spd="slow" advTm="4000">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FF00"/>
                </a:solidFill>
              </a:rPr>
              <a:t>Шаг 2. Изготовление основы</a:t>
            </a:r>
            <a:endParaRPr lang="ru-RU" dirty="0">
              <a:solidFill>
                <a:srgbClr val="FFFF00"/>
              </a:solidFill>
            </a:endParaRPr>
          </a:p>
        </p:txBody>
      </p:sp>
      <p:sp>
        <p:nvSpPr>
          <p:cNvPr id="3" name="Содержимое 2"/>
          <p:cNvSpPr>
            <a:spLocks noGrp="1"/>
          </p:cNvSpPr>
          <p:nvPr>
            <p:ph sz="half" idx="1"/>
          </p:nvPr>
        </p:nvSpPr>
        <p:spPr>
          <a:xfrm>
            <a:off x="0" y="1600200"/>
            <a:ext cx="4716016" cy="4525963"/>
          </a:xfrm>
        </p:spPr>
        <p:txBody>
          <a:bodyPr>
            <a:normAutofit fontScale="85000" lnSpcReduction="20000"/>
          </a:bodyPr>
          <a:lstStyle/>
          <a:p>
            <a:r>
              <a:rPr lang="ru-RU" dirty="0" smtClean="0"/>
              <a:t>Возьмите старые эластичные колготки или кусок тонкого трикотажа и </a:t>
            </a:r>
            <a:r>
              <a:rPr lang="ru-RU" u="sng" dirty="0" smtClean="0"/>
              <a:t>отрежьте кусочек чуть длиннее высоты головы.</a:t>
            </a:r>
            <a:r>
              <a:rPr lang="ru-RU" dirty="0" smtClean="0"/>
              <a:t> </a:t>
            </a:r>
          </a:p>
          <a:p>
            <a:r>
              <a:rPr lang="ru-RU" dirty="0" smtClean="0"/>
              <a:t>Зашейте один из концов так, чтобы получился МЕШОЧЕК, и выверните его наизнанку. </a:t>
            </a:r>
          </a:p>
          <a:p>
            <a:pPr>
              <a:buNone/>
            </a:pPr>
            <a:r>
              <a:rPr lang="ru-RU" dirty="0" smtClean="0"/>
              <a:t>	Вставьте в мешочек патронку и равномерно окружите ее ВАТОЙ  ИЛИ  СИНТЕПОНОМ. </a:t>
            </a:r>
          </a:p>
          <a:p>
            <a:pPr>
              <a:buNone/>
            </a:pPr>
            <a:r>
              <a:rPr lang="ru-RU" dirty="0" smtClean="0"/>
              <a:t>	При набивании старайтесь </a:t>
            </a:r>
            <a:r>
              <a:rPr lang="ru-RU" u="sng" dirty="0" smtClean="0"/>
              <a:t>избегать образования комков</a:t>
            </a:r>
            <a:r>
              <a:rPr lang="ru-RU" dirty="0" smtClean="0"/>
              <a:t>, иначе поверхность заготовки при натягивании ткани может пойти буграми. </a:t>
            </a:r>
          </a:p>
          <a:p>
            <a:endParaRPr lang="ru-RU" dirty="0"/>
          </a:p>
        </p:txBody>
      </p:sp>
      <p:pic>
        <p:nvPicPr>
          <p:cNvPr id="5" name="3" descr="Вставка патронки в заготовку головы куклы-перчатки из чулка"/>
          <p:cNvPicPr>
            <a:picLocks noGrp="1"/>
          </p:cNvPicPr>
          <p:nvPr>
            <p:ph sz="half" idx="2"/>
          </p:nvPr>
        </p:nvPicPr>
        <p:blipFill>
          <a:blip r:embed="rId2" cstate="email"/>
          <a:stretch>
            <a:fillRect/>
          </a:stretch>
        </p:blipFill>
        <p:spPr bwMode="auto">
          <a:xfrm>
            <a:off x="4860032" y="1484784"/>
            <a:ext cx="3960440" cy="4896544"/>
          </a:xfrm>
          <a:prstGeom prst="rect">
            <a:avLst/>
          </a:prstGeom>
          <a:noFill/>
          <a:ln w="9525">
            <a:noFill/>
            <a:miter lim="800000"/>
            <a:headEnd/>
            <a:tailEnd/>
          </a:ln>
        </p:spPr>
      </p:pic>
    </p:spTree>
  </p:cSld>
  <p:clrMapOvr>
    <a:masterClrMapping/>
  </p:clrMapOvr>
  <p:transition spd="slow" advTm="400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rgbClr val="FFFF00"/>
                </a:solidFill>
              </a:rPr>
              <a:t>Шаг 3. Заготовка головы</a:t>
            </a:r>
            <a:endParaRPr lang="ru-RU" dirty="0">
              <a:solidFill>
                <a:srgbClr val="FFFF00"/>
              </a:solidFill>
            </a:endParaRPr>
          </a:p>
        </p:txBody>
      </p:sp>
      <p:pic>
        <p:nvPicPr>
          <p:cNvPr id="5" name="4" descr="Основа для головы куклы-перчатки из чулка"/>
          <p:cNvPicPr>
            <a:picLocks noGrp="1"/>
          </p:cNvPicPr>
          <p:nvPr>
            <p:ph sz="half" idx="1"/>
          </p:nvPr>
        </p:nvPicPr>
        <p:blipFill>
          <a:blip r:embed="rId2" cstate="email"/>
          <a:srcRect/>
          <a:stretch>
            <a:fillRect/>
          </a:stretch>
        </p:blipFill>
        <p:spPr bwMode="auto">
          <a:xfrm>
            <a:off x="755576" y="1628800"/>
            <a:ext cx="3528392" cy="4176464"/>
          </a:xfrm>
          <a:prstGeom prst="rect">
            <a:avLst/>
          </a:prstGeom>
          <a:noFill/>
          <a:ln w="9525">
            <a:noFill/>
            <a:miter lim="800000"/>
            <a:headEnd/>
            <a:tailEnd/>
          </a:ln>
        </p:spPr>
      </p:pic>
      <p:sp>
        <p:nvSpPr>
          <p:cNvPr id="4" name="Содержимое 3"/>
          <p:cNvSpPr>
            <a:spLocks noGrp="1"/>
          </p:cNvSpPr>
          <p:nvPr>
            <p:ph sz="half" idx="2"/>
          </p:nvPr>
        </p:nvSpPr>
        <p:spPr/>
        <p:txBody>
          <a:bodyPr>
            <a:normAutofit fontScale="85000" lnSpcReduction="20000"/>
          </a:bodyPr>
          <a:lstStyle/>
          <a:p>
            <a:r>
              <a:rPr lang="ru-RU" dirty="0" smtClean="0"/>
              <a:t>Доведя размер до нужного объема, с помощью нитки и иголки </a:t>
            </a:r>
            <a:r>
              <a:rPr lang="ru-RU" u="sng" dirty="0" smtClean="0"/>
              <a:t>стяните нижний конец мешочка вокруг патронки.</a:t>
            </a:r>
            <a:r>
              <a:rPr lang="ru-RU" dirty="0" smtClean="0"/>
              <a:t> </a:t>
            </a:r>
          </a:p>
          <a:p>
            <a:pPr>
              <a:buNone/>
            </a:pPr>
            <a:r>
              <a:rPr lang="ru-RU" dirty="0" smtClean="0"/>
              <a:t>	Итак, основа готова. На следующем этапе, собственно, и начинается создание образа. Именно сейчас начнут появляться подбородок, щеки, рот, нос, уши, брови и другие выпуклости, делающие безликий шар конкретным героем. </a:t>
            </a:r>
            <a:endParaRPr lang="ru-RU" dirty="0"/>
          </a:p>
        </p:txBody>
      </p:sp>
    </p:spTree>
  </p:cSld>
  <p:clrMapOvr>
    <a:masterClrMapping/>
  </p:clrMapOvr>
  <p:transition spd="slow" advTm="4000">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dirty="0" smtClean="0">
                <a:solidFill>
                  <a:srgbClr val="FFFF00"/>
                </a:solidFill>
              </a:rPr>
              <a:t>Шаг 4. Формируем образ</a:t>
            </a:r>
            <a:endParaRPr lang="ru-RU" sz="4400" dirty="0">
              <a:solidFill>
                <a:srgbClr val="FFFF00"/>
              </a:solidFill>
            </a:endParaRPr>
          </a:p>
        </p:txBody>
      </p:sp>
      <p:pic>
        <p:nvPicPr>
          <p:cNvPr id="5" name="5" descr="Формирование деталей головы куклы-перчатки из чулка"/>
          <p:cNvPicPr>
            <a:picLocks noGrp="1"/>
          </p:cNvPicPr>
          <p:nvPr>
            <p:ph sz="half" idx="1"/>
          </p:nvPr>
        </p:nvPicPr>
        <p:blipFill>
          <a:blip r:embed="rId2" cstate="email"/>
          <a:srcRect/>
          <a:stretch>
            <a:fillRect/>
          </a:stretch>
        </p:blipFill>
        <p:spPr bwMode="auto">
          <a:xfrm>
            <a:off x="3995936" y="1844824"/>
            <a:ext cx="4932040" cy="4032448"/>
          </a:xfrm>
          <a:prstGeom prst="rect">
            <a:avLst/>
          </a:prstGeom>
          <a:noFill/>
          <a:ln w="9525">
            <a:noFill/>
            <a:miter lim="800000"/>
            <a:headEnd/>
            <a:tailEnd/>
          </a:ln>
        </p:spPr>
      </p:pic>
      <p:sp>
        <p:nvSpPr>
          <p:cNvPr id="4" name="Содержимое 3"/>
          <p:cNvSpPr>
            <a:spLocks noGrp="1"/>
          </p:cNvSpPr>
          <p:nvPr>
            <p:ph sz="half" idx="2"/>
          </p:nvPr>
        </p:nvSpPr>
        <p:spPr>
          <a:xfrm>
            <a:off x="0" y="1412776"/>
            <a:ext cx="4038600" cy="4525963"/>
          </a:xfrm>
        </p:spPr>
        <p:txBody>
          <a:bodyPr>
            <a:normAutofit fontScale="77500" lnSpcReduction="20000"/>
          </a:bodyPr>
          <a:lstStyle/>
          <a:p>
            <a:r>
              <a:rPr lang="ru-RU" dirty="0" smtClean="0"/>
              <a:t>Отрежьте еще один кусок чулка для верности в </a:t>
            </a:r>
            <a:r>
              <a:rPr lang="ru-RU" u="sng" dirty="0" smtClean="0"/>
              <a:t>полтора раза длиннее предыдущего. </a:t>
            </a:r>
            <a:r>
              <a:rPr lang="ru-RU" dirty="0" smtClean="0"/>
              <a:t>Зашейте один из его концов, выверните наизнанку и наденьте на заготовку. </a:t>
            </a:r>
          </a:p>
          <a:p>
            <a:r>
              <a:rPr lang="ru-RU" dirty="0" smtClean="0"/>
              <a:t>После этого </a:t>
            </a:r>
            <a:r>
              <a:rPr lang="ru-RU" u="sng" dirty="0" smtClean="0"/>
              <a:t>начинайте подпихивать под верхний мешочек в нужных местах кусочки ваты или </a:t>
            </a:r>
            <a:r>
              <a:rPr lang="ru-RU" u="sng" dirty="0" err="1" smtClean="0"/>
              <a:t>синтепона</a:t>
            </a:r>
            <a:r>
              <a:rPr lang="ru-RU" dirty="0" smtClean="0"/>
              <a:t>, формируя черты лица. </a:t>
            </a:r>
          </a:p>
          <a:p>
            <a:r>
              <a:rPr lang="ru-RU" dirty="0" smtClean="0"/>
              <a:t>Начинать нужно с верхней части головы, постоянно натягивая верхний мешочек, чтобы между объемными деталями не образовывались складки и пузыри. </a:t>
            </a:r>
          </a:p>
          <a:p>
            <a:endParaRPr lang="ru-RU" dirty="0"/>
          </a:p>
        </p:txBody>
      </p:sp>
    </p:spTree>
  </p:cSld>
  <p:clrMapOvr>
    <a:masterClrMapping/>
  </p:clrMapOvr>
  <p:transition spd="slow" advTm="4000">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rgbClr val="FFFF00"/>
                </a:solidFill>
              </a:rPr>
              <a:t>Шаг 5. Создаем черты лица</a:t>
            </a:r>
            <a:endParaRPr lang="ru-RU" dirty="0">
              <a:solidFill>
                <a:srgbClr val="FFFF00"/>
              </a:solidFill>
            </a:endParaRPr>
          </a:p>
        </p:txBody>
      </p:sp>
      <p:sp>
        <p:nvSpPr>
          <p:cNvPr id="3" name="Содержимое 2"/>
          <p:cNvSpPr>
            <a:spLocks noGrp="1"/>
          </p:cNvSpPr>
          <p:nvPr>
            <p:ph sz="half" idx="1"/>
          </p:nvPr>
        </p:nvSpPr>
        <p:spPr>
          <a:xfrm>
            <a:off x="4716016" y="1556792"/>
            <a:ext cx="3888432" cy="4569371"/>
          </a:xfrm>
        </p:spPr>
        <p:txBody>
          <a:bodyPr>
            <a:normAutofit fontScale="77500" lnSpcReduction="20000"/>
          </a:bodyPr>
          <a:lstStyle/>
          <a:p>
            <a:r>
              <a:rPr lang="ru-RU" dirty="0" smtClean="0"/>
              <a:t>Чтобы черты не расплывались, </a:t>
            </a:r>
            <a:r>
              <a:rPr lang="ru-RU" u="sng" dirty="0" smtClean="0"/>
              <a:t>зафиксируйте вату на нужных местах</a:t>
            </a:r>
            <a:r>
              <a:rPr lang="ru-RU" dirty="0" smtClean="0"/>
              <a:t>, пришивая верхний мешочек к нижнему, плотно обтягивая набитую ватой выпуклость. Благодаря эластичности материала колготок придать форму лицу куклы очень легко. Глаза можно сформировать либо на этом этапе, либо приклеить их потом. Закончив с деталями, натяните верхний чулок и стяните его вокруг патронки так же, как первый. Лишнее отрежьте. </a:t>
            </a:r>
            <a:endParaRPr lang="ru-RU" dirty="0"/>
          </a:p>
        </p:txBody>
      </p:sp>
      <p:pic>
        <p:nvPicPr>
          <p:cNvPr id="5" name="6" descr="Фиксация сформированных деталей головы куклы-перчатки из чулка с помощью швов"/>
          <p:cNvPicPr>
            <a:picLocks noGrp="1"/>
          </p:cNvPicPr>
          <p:nvPr>
            <p:ph sz="half" idx="2"/>
          </p:nvPr>
        </p:nvPicPr>
        <p:blipFill>
          <a:blip r:embed="rId2" cstate="email"/>
          <a:srcRect/>
          <a:stretch>
            <a:fillRect/>
          </a:stretch>
        </p:blipFill>
        <p:spPr bwMode="auto">
          <a:xfrm>
            <a:off x="179512" y="2204864"/>
            <a:ext cx="4608512" cy="3384376"/>
          </a:xfrm>
          <a:prstGeom prst="rect">
            <a:avLst/>
          </a:prstGeom>
          <a:noFill/>
          <a:ln w="9525">
            <a:noFill/>
            <a:miter lim="800000"/>
            <a:headEnd/>
            <a:tailEnd/>
          </a:ln>
        </p:spPr>
      </p:pic>
    </p:spTree>
  </p:cSld>
  <p:clrMapOvr>
    <a:masterClrMapping/>
  </p:clrMapOvr>
  <p:transition spd="slow" advClick="0" advTm="4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TotalTime>
  <Words>1001</Words>
  <Application>Microsoft Office PowerPoint</Application>
  <PresentationFormat>Экран (4:3)</PresentationFormat>
  <Paragraphs>79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Апекс</vt:lpstr>
      <vt:lpstr>     Подарите детям радость!  кукольный  театр  дома</vt:lpstr>
      <vt:lpstr>Содержание</vt:lpstr>
      <vt:lpstr>Введение</vt:lpstr>
      <vt:lpstr>Давайте познакомимся поближе…</vt:lpstr>
      <vt:lpstr>Шаг 1. Изготовление патронки</vt:lpstr>
      <vt:lpstr>Шаг 2. Изготовление основы</vt:lpstr>
      <vt:lpstr>Шаг 3. Заготовка головы</vt:lpstr>
      <vt:lpstr>Шаг 4. Формируем образ</vt:lpstr>
      <vt:lpstr>Шаг 5. Создаем черты лица</vt:lpstr>
      <vt:lpstr>Шаг 6. Покраска заготовки</vt:lpstr>
      <vt:lpstr>Шаг 7. Делаем глазки</vt:lpstr>
      <vt:lpstr>Шаг 8. Оживление образа</vt:lpstr>
      <vt:lpstr>Шаг 9. Делаем выкройку</vt:lpstr>
      <vt:lpstr>Шаг 10. Шьем перчатку</vt:lpstr>
      <vt:lpstr>Шаг 11. Лапы и ладошки</vt:lpstr>
      <vt:lpstr>Шаг 12. Обогащаем костюм деталями</vt:lpstr>
      <vt:lpstr>Подарите детям радость!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Владелец</dc:creator>
  <cp:lastModifiedBy>Владелец</cp:lastModifiedBy>
  <cp:revision>35</cp:revision>
  <dcterms:modified xsi:type="dcterms:W3CDTF">2014-12-21T04:02:56Z</dcterms:modified>
</cp:coreProperties>
</file>