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9456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76" autoAdjust="0"/>
    <p:restoredTop sz="94660"/>
  </p:normalViewPr>
  <p:slideViewPr>
    <p:cSldViewPr>
      <p:cViewPr>
        <p:scale>
          <a:sx n="48" d="100"/>
          <a:sy n="48" d="100"/>
        </p:scale>
        <p:origin x="-1296" y="-1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39F63F-A354-4196-946A-941259ECCB87}" type="datetimeFigureOut">
              <a:rPr lang="ru-RU" smtClean="0"/>
              <a:pPr/>
              <a:t>01.04.2013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A189E3-4BD5-42F4-82A3-9D48150D85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572157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A189E3-4BD5-42F4-82A3-9D48150D8521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209373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2292D-C48D-469D-820A-843A05B0B9AD}" type="datetimeFigureOut">
              <a:rPr lang="ru-RU" smtClean="0"/>
              <a:pPr/>
              <a:t>01.04.2013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DA55D-C9E2-4286-BF8B-6C9D2A848B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98267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2292D-C48D-469D-820A-843A05B0B9AD}" type="datetimeFigureOut">
              <a:rPr lang="ru-RU" smtClean="0"/>
              <a:pPr/>
              <a:t>01.04.2013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DA55D-C9E2-4286-BF8B-6C9D2A848B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18780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2292D-C48D-469D-820A-843A05B0B9AD}" type="datetimeFigureOut">
              <a:rPr lang="ru-RU" smtClean="0"/>
              <a:pPr/>
              <a:t>01.04.2013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DA55D-C9E2-4286-BF8B-6C9D2A848B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78173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2292D-C48D-469D-820A-843A05B0B9AD}" type="datetimeFigureOut">
              <a:rPr lang="ru-RU" smtClean="0"/>
              <a:pPr/>
              <a:t>01.04.2013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DA55D-C9E2-4286-BF8B-6C9D2A848B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36936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2292D-C48D-469D-820A-843A05B0B9AD}" type="datetimeFigureOut">
              <a:rPr lang="ru-RU" smtClean="0"/>
              <a:pPr/>
              <a:t>01.04.2013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DA55D-C9E2-4286-BF8B-6C9D2A848B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7598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2292D-C48D-469D-820A-843A05B0B9AD}" type="datetimeFigureOut">
              <a:rPr lang="ru-RU" smtClean="0"/>
              <a:pPr/>
              <a:t>01.04.2013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DA55D-C9E2-4286-BF8B-6C9D2A848B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26095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2292D-C48D-469D-820A-843A05B0B9AD}" type="datetimeFigureOut">
              <a:rPr lang="ru-RU" smtClean="0"/>
              <a:pPr/>
              <a:t>01.04.2013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DA55D-C9E2-4286-BF8B-6C9D2A848B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41433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2292D-C48D-469D-820A-843A05B0B9AD}" type="datetimeFigureOut">
              <a:rPr lang="ru-RU" smtClean="0"/>
              <a:pPr/>
              <a:t>01.04.2013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DA55D-C9E2-4286-BF8B-6C9D2A848B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50616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2292D-C48D-469D-820A-843A05B0B9AD}" type="datetimeFigureOut">
              <a:rPr lang="ru-RU" smtClean="0"/>
              <a:pPr/>
              <a:t>01.04.2013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DA55D-C9E2-4286-BF8B-6C9D2A848B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64566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2292D-C48D-469D-820A-843A05B0B9AD}" type="datetimeFigureOut">
              <a:rPr lang="ru-RU" smtClean="0"/>
              <a:pPr/>
              <a:t>01.04.2013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DA55D-C9E2-4286-BF8B-6C9D2A848B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65977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2292D-C48D-469D-820A-843A05B0B9AD}" type="datetimeFigureOut">
              <a:rPr lang="ru-RU" smtClean="0"/>
              <a:pPr/>
              <a:t>01.04.2013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DA55D-C9E2-4286-BF8B-6C9D2A848B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99453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C2292D-C48D-469D-820A-843A05B0B9AD}" type="datetimeFigureOut">
              <a:rPr lang="ru-RU" smtClean="0"/>
              <a:pPr/>
              <a:t>01.04.2013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9DA55D-C9E2-4286-BF8B-6C9D2A848B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67194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7" Type="http://schemas.openxmlformats.org/officeDocument/2006/relationships/image" Target="../media/image24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jpeg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8.jpeg"/><Relationship Id="rId5" Type="http://schemas.openxmlformats.org/officeDocument/2006/relationships/image" Target="../media/image27.jpeg"/><Relationship Id="rId4" Type="http://schemas.openxmlformats.org/officeDocument/2006/relationships/image" Target="../media/image26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7" Type="http://schemas.openxmlformats.org/officeDocument/2006/relationships/image" Target="../media/image15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11560" y="2060575"/>
            <a:ext cx="7920880" cy="2089150"/>
          </a:xfrm>
        </p:spPr>
        <p:txBody>
          <a:bodyPr/>
          <a:lstStyle/>
          <a:p>
            <a:r>
              <a:rPr lang="ru-RU" dirty="0" smtClean="0"/>
              <a:t>Жизнь дана на добрые дела!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ru-RU" sz="2400" dirty="0" smtClean="0"/>
              <a:t>«Путешествие в волшебную страну сказок»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627784" y="4797152"/>
            <a:ext cx="619268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800" dirty="0" smtClean="0"/>
              <a:t>Авторы: </a:t>
            </a:r>
            <a:r>
              <a:rPr lang="ru-RU" sz="2400" i="1" dirty="0" smtClean="0"/>
              <a:t>Боброва В. Е.-логопед </a:t>
            </a:r>
            <a:r>
              <a:rPr lang="ru-RU" sz="2400" i="1" dirty="0" err="1" smtClean="0"/>
              <a:t>высш.кат</a:t>
            </a:r>
            <a:r>
              <a:rPr lang="ru-RU" sz="2400" i="1" dirty="0" smtClean="0"/>
              <a:t>.   </a:t>
            </a:r>
          </a:p>
          <a:p>
            <a:pPr algn="r"/>
            <a:r>
              <a:rPr lang="ru-RU" sz="2400" i="1" dirty="0"/>
              <a:t> </a:t>
            </a:r>
            <a:r>
              <a:rPr lang="ru-RU" sz="2400" i="1" dirty="0" smtClean="0"/>
              <a:t>                   </a:t>
            </a:r>
            <a:r>
              <a:rPr lang="ru-RU" sz="2400" i="1" dirty="0" err="1" smtClean="0"/>
              <a:t>Махова</a:t>
            </a:r>
            <a:r>
              <a:rPr lang="ru-RU" sz="2400" i="1" dirty="0" smtClean="0"/>
              <a:t> Л. Ф.-Воспитатель 1 кат. </a:t>
            </a: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683568" y="620688"/>
            <a:ext cx="81369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Использование инновационных технологий в работе с</a:t>
            </a:r>
          </a:p>
          <a:p>
            <a:pPr algn="ctr"/>
            <a:r>
              <a:rPr lang="ru-RU" sz="2400" dirty="0" smtClean="0"/>
              <a:t>Детьми – логопатами среднего возраста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2771800" y="6165304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Санкт – Петербург  2013 год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6115438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046" y="358428"/>
            <a:ext cx="2150777" cy="1702420"/>
          </a:xfrm>
          <a:prstGeom prst="round2DiagRect">
            <a:avLst>
              <a:gd name="adj1" fmla="val 16667"/>
              <a:gd name="adj2" fmla="val 0"/>
            </a:avLst>
          </a:prstGeom>
          <a:ln w="19050" cap="sq">
            <a:solidFill>
              <a:srgbClr val="00B0F0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8599" y="458362"/>
            <a:ext cx="1995325" cy="1553096"/>
          </a:xfrm>
          <a:prstGeom prst="round2DiagRect">
            <a:avLst>
              <a:gd name="adj1" fmla="val 16667"/>
              <a:gd name="adj2" fmla="val 0"/>
            </a:avLst>
          </a:prstGeom>
          <a:ln w="19050" cap="sq">
            <a:solidFill>
              <a:srgbClr val="00B0F0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00712">
            <a:off x="1214383" y="2490333"/>
            <a:ext cx="2261712" cy="1704983"/>
          </a:xfrm>
          <a:prstGeom prst="round2DiagRect">
            <a:avLst>
              <a:gd name="adj1" fmla="val 16667"/>
              <a:gd name="adj2" fmla="val 0"/>
            </a:avLst>
          </a:prstGeom>
          <a:ln w="19050" cap="sq">
            <a:solidFill>
              <a:srgbClr val="0070C0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1754845">
            <a:off x="618089" y="4613072"/>
            <a:ext cx="1888287" cy="1676648"/>
          </a:xfrm>
          <a:prstGeom prst="round2DiagRect">
            <a:avLst>
              <a:gd name="adj1" fmla="val 16667"/>
              <a:gd name="adj2" fmla="val 0"/>
            </a:avLst>
          </a:prstGeom>
          <a:ln w="19050" cap="sq">
            <a:solidFill>
              <a:srgbClr val="00B0F0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4288" y="3077671"/>
            <a:ext cx="2030841" cy="1519740"/>
          </a:xfrm>
          <a:prstGeom prst="round2DiagRect">
            <a:avLst>
              <a:gd name="adj1" fmla="val 16667"/>
              <a:gd name="adj2" fmla="val 0"/>
            </a:avLst>
          </a:prstGeom>
          <a:ln w="19050" cap="sq">
            <a:solidFill>
              <a:srgbClr val="00B0F0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20563576">
            <a:off x="2997901" y="4739015"/>
            <a:ext cx="2111267" cy="1683245"/>
          </a:xfrm>
          <a:prstGeom prst="round2DiagRect">
            <a:avLst>
              <a:gd name="adj1" fmla="val 16667"/>
              <a:gd name="adj2" fmla="val 0"/>
            </a:avLst>
          </a:prstGeom>
          <a:ln w="19050" cap="sq">
            <a:solidFill>
              <a:srgbClr val="00B0F0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10" name="TextBox 9"/>
          <p:cNvSpPr txBox="1"/>
          <p:nvPr/>
        </p:nvSpPr>
        <p:spPr>
          <a:xfrm rot="10800000" flipV="1">
            <a:off x="3587568" y="1217969"/>
            <a:ext cx="2153608" cy="3385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Танец « Улыбка»</a:t>
            </a:r>
            <a:endParaRPr lang="ru-RU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3779912" y="2780928"/>
            <a:ext cx="4191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3779912" y="2200326"/>
            <a:ext cx="4968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Марья</a:t>
            </a:r>
            <a:r>
              <a:rPr lang="en-US" sz="1600" dirty="0" smtClean="0"/>
              <a:t> </a:t>
            </a:r>
            <a:r>
              <a:rPr lang="ru-RU" sz="1600" dirty="0" smtClean="0"/>
              <a:t>: Какие вы умные и знающие дети. Спасибо за помощь. Навели порядок в волшебной стране сказок.</a:t>
            </a:r>
            <a:endParaRPr lang="ru-RU" sz="1600" dirty="0"/>
          </a:p>
        </p:txBody>
      </p:sp>
      <p:sp>
        <p:nvSpPr>
          <p:cNvPr id="2" name="TextBox 1"/>
          <p:cNvSpPr txBox="1"/>
          <p:nvPr/>
        </p:nvSpPr>
        <p:spPr>
          <a:xfrm>
            <a:off x="5174288" y="4719977"/>
            <a:ext cx="37181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Пора домой . Давайте заглянем  в копилку добрых дел.(Дети вспоминают добрые дела и показывают символы)</a:t>
            </a:r>
            <a:endParaRPr lang="ru-RU" sz="1600" dirty="0"/>
          </a:p>
        </p:txBody>
      </p:sp>
      <p:sp>
        <p:nvSpPr>
          <p:cNvPr id="4" name="TextBox 3"/>
          <p:cNvSpPr txBox="1"/>
          <p:nvPr/>
        </p:nvSpPr>
        <p:spPr>
          <a:xfrm>
            <a:off x="5580112" y="5877272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Прощаемся с гостями.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8682301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7624" y="764704"/>
            <a:ext cx="72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Декорации</a:t>
            </a:r>
            <a:endParaRPr lang="ru-RU" sz="2400" b="1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563240"/>
            <a:ext cx="2664296" cy="18111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563239"/>
            <a:ext cx="2558876" cy="18111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4251784"/>
            <a:ext cx="2664296" cy="208584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4251784"/>
            <a:ext cx="2558876" cy="208823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0436" y="2374403"/>
            <a:ext cx="2913732" cy="167689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="" xmlns:p14="http://schemas.microsoft.com/office/powerpoint/2010/main" val="37654833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528" y="577239"/>
            <a:ext cx="8568952" cy="643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Цель: </a:t>
            </a:r>
            <a:endParaRPr lang="ru-RU" sz="2800" dirty="0" smtClean="0"/>
          </a:p>
          <a:p>
            <a:r>
              <a:rPr lang="ru-RU" sz="2400" dirty="0" smtClean="0"/>
              <a:t>Развивать коммуникативные умения на основе народного  творчества с использованием инновационных технологий:</a:t>
            </a:r>
          </a:p>
          <a:p>
            <a:r>
              <a:rPr lang="ru-RU" sz="2400" dirty="0" smtClean="0"/>
              <a:t>-</a:t>
            </a:r>
            <a:r>
              <a:rPr lang="ru-RU" sz="2400" dirty="0" err="1" smtClean="0"/>
              <a:t>сказкотерапии</a:t>
            </a:r>
            <a:endParaRPr lang="ru-RU" sz="2400" dirty="0" smtClean="0"/>
          </a:p>
          <a:p>
            <a:r>
              <a:rPr lang="ru-RU" sz="2400" dirty="0" smtClean="0"/>
              <a:t>-технологии невербального общения</a:t>
            </a:r>
          </a:p>
          <a:p>
            <a:r>
              <a:rPr lang="ru-RU" sz="2400" dirty="0" smtClean="0"/>
              <a:t>-артикуляционной гимнастики с </a:t>
            </a:r>
            <a:r>
              <a:rPr lang="ru-RU" sz="2400" dirty="0" err="1" smtClean="0"/>
              <a:t>биоэнергопластикой</a:t>
            </a:r>
            <a:endParaRPr lang="ru-RU" sz="2400" dirty="0" smtClean="0"/>
          </a:p>
          <a:p>
            <a:r>
              <a:rPr lang="ru-RU" sz="2400" dirty="0" smtClean="0"/>
              <a:t>-</a:t>
            </a:r>
            <a:r>
              <a:rPr lang="en-US" sz="2400" dirty="0" smtClean="0"/>
              <a:t>c</a:t>
            </a:r>
            <a:r>
              <a:rPr lang="ru-RU" sz="2400" dirty="0" err="1" smtClean="0"/>
              <a:t>амомассажа</a:t>
            </a:r>
            <a:endParaRPr lang="ru-RU" sz="2400" dirty="0" smtClean="0"/>
          </a:p>
          <a:p>
            <a:r>
              <a:rPr lang="ru-RU" sz="2400" dirty="0" smtClean="0"/>
              <a:t>-ОБЖ</a:t>
            </a:r>
          </a:p>
          <a:p>
            <a:endParaRPr lang="ru-RU" sz="2400" dirty="0" smtClean="0"/>
          </a:p>
          <a:p>
            <a:r>
              <a:rPr lang="ru-RU" sz="2800" b="1" dirty="0" smtClean="0"/>
              <a:t>Задачи:</a:t>
            </a:r>
            <a:endParaRPr lang="ru-RU" sz="2000" dirty="0" smtClean="0"/>
          </a:p>
          <a:p>
            <a:r>
              <a:rPr lang="ru-RU" sz="2400" b="1" dirty="0" smtClean="0"/>
              <a:t>Коррекционно-обучающие и развивающие:</a:t>
            </a:r>
          </a:p>
          <a:p>
            <a:r>
              <a:rPr lang="ru-RU" sz="2000" dirty="0" smtClean="0"/>
              <a:t>-Расширение активного и пассивного словарей по теме «Русские народные сказки о животных»</a:t>
            </a:r>
          </a:p>
          <a:p>
            <a:r>
              <a:rPr lang="ru-RU" sz="2000" dirty="0" smtClean="0"/>
              <a:t>-развитие диалогической и монологической речи </a:t>
            </a:r>
          </a:p>
          <a:p>
            <a:r>
              <a:rPr lang="ru-RU" sz="2000" dirty="0" smtClean="0"/>
              <a:t>-формирование умения пользоваться неречевыми способами общения</a:t>
            </a:r>
          </a:p>
          <a:p>
            <a:r>
              <a:rPr lang="ru-RU" sz="2000" dirty="0" smtClean="0"/>
              <a:t>-обучение интонационной выразительности</a:t>
            </a:r>
          </a:p>
          <a:p>
            <a:endParaRPr lang="ru-RU" sz="2000" dirty="0" smtClean="0"/>
          </a:p>
          <a:p>
            <a:endParaRPr lang="ru-RU" sz="2000" dirty="0"/>
          </a:p>
        </p:txBody>
      </p:sp>
    </p:spTree>
    <p:extLst>
      <p:ext uri="{BB962C8B-B14F-4D97-AF65-F5344CB8AC3E}">
        <p14:creationId xmlns="" xmlns:p14="http://schemas.microsoft.com/office/powerpoint/2010/main" val="14512992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9552" y="692696"/>
            <a:ext cx="8136904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-развитие тактильно – </a:t>
            </a:r>
            <a:r>
              <a:rPr lang="ru-RU" sz="2000" dirty="0" err="1" smtClean="0"/>
              <a:t>кинестезических</a:t>
            </a:r>
            <a:r>
              <a:rPr lang="ru-RU" sz="2000" dirty="0" smtClean="0"/>
              <a:t>  и темпо – </a:t>
            </a:r>
            <a:r>
              <a:rPr lang="ru-RU" sz="2000" dirty="0" err="1" smtClean="0"/>
              <a:t>ретмических</a:t>
            </a:r>
            <a:r>
              <a:rPr lang="ru-RU" sz="2000" dirty="0" smtClean="0"/>
              <a:t> компонентов речи</a:t>
            </a:r>
          </a:p>
          <a:p>
            <a:r>
              <a:rPr lang="ru-RU" sz="2000" dirty="0" smtClean="0"/>
              <a:t>-развитие и совершенствование фонематического анализа и синтеза</a:t>
            </a:r>
          </a:p>
          <a:p>
            <a:r>
              <a:rPr lang="ru-RU" sz="2000" dirty="0" smtClean="0"/>
              <a:t>-активизация </a:t>
            </a:r>
            <a:r>
              <a:rPr lang="ru-RU" sz="2000" dirty="0" err="1" smtClean="0"/>
              <a:t>слухо</a:t>
            </a:r>
            <a:r>
              <a:rPr lang="ru-RU" sz="2000" dirty="0" smtClean="0"/>
              <a:t> – речевой и зрительной памяти</a:t>
            </a:r>
          </a:p>
          <a:p>
            <a:r>
              <a:rPr lang="ru-RU" sz="2000" dirty="0" smtClean="0"/>
              <a:t>-развитие общей и мелкой моторики</a:t>
            </a:r>
          </a:p>
          <a:p>
            <a:r>
              <a:rPr lang="ru-RU" sz="2000" dirty="0" smtClean="0"/>
              <a:t>-закрепление представлений о сенсорных эталонах</a:t>
            </a:r>
          </a:p>
          <a:p>
            <a:r>
              <a:rPr lang="ru-RU" sz="2000" dirty="0" smtClean="0"/>
              <a:t>-формирование произвольного внимания</a:t>
            </a:r>
          </a:p>
          <a:p>
            <a:r>
              <a:rPr lang="ru-RU" sz="2000" dirty="0" smtClean="0"/>
              <a:t>-развитие </a:t>
            </a:r>
            <a:r>
              <a:rPr lang="ru-RU" sz="2000" dirty="0" err="1" smtClean="0"/>
              <a:t>аналитико</a:t>
            </a:r>
            <a:r>
              <a:rPr lang="ru-RU" sz="2000" dirty="0" smtClean="0"/>
              <a:t> – </a:t>
            </a:r>
            <a:r>
              <a:rPr lang="ru-RU" sz="2000" dirty="0" err="1" smtClean="0"/>
              <a:t>синнтетической</a:t>
            </a:r>
            <a:r>
              <a:rPr lang="ru-RU" sz="2000" dirty="0" smtClean="0"/>
              <a:t> деятельности, воображения, памяти</a:t>
            </a:r>
          </a:p>
          <a:p>
            <a:endParaRPr lang="ru-RU" sz="2000" dirty="0" smtClean="0"/>
          </a:p>
          <a:p>
            <a:r>
              <a:rPr lang="ru-RU" sz="2400" b="1" dirty="0" err="1" smtClean="0"/>
              <a:t>Коррекционно</a:t>
            </a:r>
            <a:r>
              <a:rPr lang="ru-RU" sz="2400" b="1" dirty="0" smtClean="0"/>
              <a:t> – воспитательные:</a:t>
            </a:r>
          </a:p>
          <a:p>
            <a:r>
              <a:rPr lang="ru-RU" sz="2000" dirty="0" smtClean="0"/>
              <a:t>-воспитание интереса к русским народным сказкам о животных</a:t>
            </a:r>
          </a:p>
          <a:p>
            <a:r>
              <a:rPr lang="ru-RU" sz="2000" dirty="0" smtClean="0"/>
              <a:t>-формирование навыков взаимодействия и сотрудничества</a:t>
            </a:r>
          </a:p>
          <a:p>
            <a:r>
              <a:rPr lang="ru-RU" sz="2000" dirty="0" smtClean="0"/>
              <a:t>-воспитание игровой мотивации детской речи</a:t>
            </a:r>
          </a:p>
          <a:p>
            <a:r>
              <a:rPr lang="ru-RU" sz="2000" dirty="0" smtClean="0"/>
              <a:t>-донесение общечеловеческих нравственных ценностей</a:t>
            </a:r>
          </a:p>
          <a:p>
            <a:r>
              <a:rPr lang="ru-RU" sz="2000" dirty="0" smtClean="0"/>
              <a:t>-формирование умения пользоваться полученными знаниями и навыками в </a:t>
            </a:r>
            <a:r>
              <a:rPr lang="ru-RU" sz="2000" smtClean="0"/>
              <a:t>жизненных ситуациях</a:t>
            </a:r>
          </a:p>
          <a:p>
            <a:endParaRPr lang="ru-RU" sz="2000" dirty="0" err="1"/>
          </a:p>
        </p:txBody>
      </p:sp>
    </p:spTree>
    <p:extLst>
      <p:ext uri="{BB962C8B-B14F-4D97-AF65-F5344CB8AC3E}">
        <p14:creationId xmlns="" xmlns:p14="http://schemas.microsoft.com/office/powerpoint/2010/main" val="7847874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476671"/>
            <a:ext cx="8208912" cy="66787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Предварительная работа:</a:t>
            </a:r>
          </a:p>
          <a:p>
            <a:r>
              <a:rPr lang="ru-RU" sz="2000" dirty="0" smtClean="0"/>
              <a:t>Чтение, пересказ, инсценировка сказок « Маша и  медведь» , « Колобок»,</a:t>
            </a:r>
          </a:p>
          <a:p>
            <a:r>
              <a:rPr lang="ru-RU" sz="2000" dirty="0" smtClean="0"/>
              <a:t>« Теремок.</a:t>
            </a:r>
          </a:p>
          <a:p>
            <a:r>
              <a:rPr lang="ru-RU" sz="2000" dirty="0" smtClean="0"/>
              <a:t>Обучение невербальным средствам коммуникации .</a:t>
            </a:r>
          </a:p>
          <a:p>
            <a:r>
              <a:rPr lang="ru-RU" sz="2000" dirty="0" smtClean="0"/>
              <a:t>Разучивание комплексов артикуляционной гимнастики с </a:t>
            </a:r>
            <a:r>
              <a:rPr lang="ru-RU" sz="2000" dirty="0" err="1" smtClean="0"/>
              <a:t>биоэнерго</a:t>
            </a:r>
            <a:r>
              <a:rPr lang="ru-RU" sz="2000" dirty="0" smtClean="0"/>
              <a:t>-пластикой.</a:t>
            </a:r>
          </a:p>
          <a:p>
            <a:r>
              <a:rPr lang="ru-RU" sz="2000" dirty="0" smtClean="0"/>
              <a:t>Разучивание комплексов самомассажа.</a:t>
            </a:r>
          </a:p>
          <a:p>
            <a:r>
              <a:rPr lang="ru-RU" sz="2000" dirty="0" smtClean="0"/>
              <a:t>Изготовление масок для инсценировок сказок детьми совместно с родителями.</a:t>
            </a:r>
          </a:p>
          <a:p>
            <a:r>
              <a:rPr lang="ru-RU" sz="2000" dirty="0" smtClean="0"/>
              <a:t>Рисование и лепка к русским народным сказкам о животных.</a:t>
            </a:r>
          </a:p>
          <a:p>
            <a:endParaRPr lang="ru-RU" sz="2000" dirty="0"/>
          </a:p>
          <a:p>
            <a:r>
              <a:rPr lang="ru-RU" sz="2400" b="1" dirty="0" smtClean="0"/>
              <a:t>Оборудование:</a:t>
            </a:r>
          </a:p>
          <a:p>
            <a:r>
              <a:rPr lang="ru-RU" sz="2000" dirty="0" smtClean="0"/>
              <a:t>Декорация к сказке «Маша и медведь»</a:t>
            </a:r>
          </a:p>
          <a:p>
            <a:r>
              <a:rPr lang="ru-RU" sz="2000" dirty="0" smtClean="0"/>
              <a:t>Театр «Теремок»</a:t>
            </a:r>
          </a:p>
          <a:p>
            <a:r>
              <a:rPr lang="ru-RU" sz="2000" dirty="0" smtClean="0"/>
              <a:t>Сухой бассейн</a:t>
            </a:r>
          </a:p>
          <a:p>
            <a:r>
              <a:rPr lang="ru-RU" sz="2000" dirty="0" smtClean="0"/>
              <a:t>Маски к сказке «Колобок»</a:t>
            </a:r>
          </a:p>
          <a:p>
            <a:r>
              <a:rPr lang="ru-RU" sz="2000" dirty="0" smtClean="0"/>
              <a:t>Магнитные буквы</a:t>
            </a:r>
          </a:p>
          <a:p>
            <a:r>
              <a:rPr lang="ru-RU" sz="2000" dirty="0" smtClean="0"/>
              <a:t>Таблица по </a:t>
            </a:r>
            <a:r>
              <a:rPr lang="ru-RU" sz="2000" dirty="0" err="1" smtClean="0"/>
              <a:t>ТРИЗу</a:t>
            </a:r>
            <a:r>
              <a:rPr lang="ru-RU" sz="2000" dirty="0" smtClean="0"/>
              <a:t> «Заяц»</a:t>
            </a:r>
          </a:p>
          <a:p>
            <a:r>
              <a:rPr lang="ru-RU" sz="2000" dirty="0" smtClean="0"/>
              <a:t>Геометрические формы для составления зайца</a:t>
            </a:r>
          </a:p>
          <a:p>
            <a:endParaRPr lang="ru-RU" sz="2000" dirty="0" smtClean="0"/>
          </a:p>
          <a:p>
            <a:endParaRPr lang="ru-RU" sz="2000" dirty="0"/>
          </a:p>
        </p:txBody>
      </p:sp>
    </p:spTree>
    <p:extLst>
      <p:ext uri="{BB962C8B-B14F-4D97-AF65-F5344CB8AC3E}">
        <p14:creationId xmlns="" xmlns:p14="http://schemas.microsoft.com/office/powerpoint/2010/main" val="29992753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11560" y="836712"/>
            <a:ext cx="799288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Массажные коврики</a:t>
            </a:r>
          </a:p>
          <a:p>
            <a:r>
              <a:rPr lang="ru-RU" sz="2000" dirty="0" smtClean="0"/>
              <a:t>Игрушка « Лисичка</a:t>
            </a:r>
          </a:p>
          <a:p>
            <a:r>
              <a:rPr lang="ru-RU" sz="2000" dirty="0" smtClean="0"/>
              <a:t>Зрительные ориентиры – символы.</a:t>
            </a:r>
          </a:p>
          <a:p>
            <a:r>
              <a:rPr lang="ru-RU" sz="2000" dirty="0" smtClean="0"/>
              <a:t>« Копилка добрых дел»</a:t>
            </a:r>
          </a:p>
          <a:p>
            <a:r>
              <a:rPr lang="ru-RU" sz="2000" dirty="0" smtClean="0"/>
              <a:t>Символы: Мишка, Теремок, Мостик, Зайка, Лисичка.</a:t>
            </a:r>
          </a:p>
          <a:p>
            <a:r>
              <a:rPr lang="ru-RU" sz="2000" dirty="0" smtClean="0"/>
              <a:t>Цветные фломастеры, бумага для </a:t>
            </a:r>
            <a:r>
              <a:rPr lang="ru-RU" sz="2000" smtClean="0"/>
              <a:t>рисования теремка.</a:t>
            </a:r>
            <a:endParaRPr lang="ru-RU" sz="2000" dirty="0"/>
          </a:p>
        </p:txBody>
      </p:sp>
    </p:spTree>
    <p:extLst>
      <p:ext uri="{BB962C8B-B14F-4D97-AF65-F5344CB8AC3E}">
        <p14:creationId xmlns="" xmlns:p14="http://schemas.microsoft.com/office/powerpoint/2010/main" val="42938115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620688"/>
            <a:ext cx="7848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«Путешествие в волшебную страну сказок»</a:t>
            </a:r>
            <a:endParaRPr lang="ru-RU" sz="2400" b="1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648" y="1219148"/>
            <a:ext cx="2443088" cy="1913736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1219147"/>
            <a:ext cx="2592288" cy="1991367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8744" y="3210514"/>
            <a:ext cx="2069720" cy="2018685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9" name="TextBox 8"/>
          <p:cNvSpPr txBox="1"/>
          <p:nvPr/>
        </p:nvSpPr>
        <p:spPr>
          <a:xfrm>
            <a:off x="467544" y="3501008"/>
            <a:ext cx="32403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Дети входят в зал. Поздороваются с      гостями   и садятся  на места.</a:t>
            </a:r>
          </a:p>
          <a:p>
            <a:endParaRPr lang="ru-RU" sz="1400" dirty="0" smtClean="0"/>
          </a:p>
          <a:p>
            <a:endParaRPr lang="ru-RU" sz="1400" dirty="0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800" y="4455115"/>
            <a:ext cx="2443088" cy="1820664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11" name="TextBox 10"/>
          <p:cNvSpPr txBox="1"/>
          <p:nvPr/>
        </p:nvSpPr>
        <p:spPr>
          <a:xfrm>
            <a:off x="7164288" y="1412776"/>
            <a:ext cx="1800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Входит Марья</a:t>
            </a:r>
            <a:endParaRPr lang="ru-RU" sz="1400" dirty="0"/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2244" y="4653136"/>
            <a:ext cx="1881924" cy="1671176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15" name="TextBox 14"/>
          <p:cNvSpPr txBox="1"/>
          <p:nvPr/>
        </p:nvSpPr>
        <p:spPr>
          <a:xfrm>
            <a:off x="4067944" y="3717032"/>
            <a:ext cx="24482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Я Марья – сказочница из волшебной страны сказок.</a:t>
            </a:r>
            <a:endParaRPr lang="ru-RU" sz="1600" dirty="0"/>
          </a:p>
        </p:txBody>
      </p:sp>
      <p:sp>
        <p:nvSpPr>
          <p:cNvPr id="16" name="TextBox 15"/>
          <p:cNvSpPr txBox="1"/>
          <p:nvPr/>
        </p:nvSpPr>
        <p:spPr>
          <a:xfrm>
            <a:off x="6228184" y="5488724"/>
            <a:ext cx="27363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Готовимся к далёкому путешествию.</a:t>
            </a:r>
          </a:p>
          <a:p>
            <a:r>
              <a:rPr lang="ru-RU" sz="1600" dirty="0" smtClean="0"/>
              <a:t>Самомассаж лица.</a:t>
            </a:r>
          </a:p>
        </p:txBody>
      </p:sp>
    </p:spTree>
    <p:extLst>
      <p:ext uri="{BB962C8B-B14F-4D97-AF65-F5344CB8AC3E}">
        <p14:creationId xmlns="" xmlns:p14="http://schemas.microsoft.com/office/powerpoint/2010/main" val="986555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4267324"/>
            <a:ext cx="2044144" cy="1676648"/>
          </a:xfrm>
          <a:prstGeom prst="round2DiagRect">
            <a:avLst>
              <a:gd name="adj1" fmla="val 16667"/>
              <a:gd name="adj2" fmla="val 0"/>
            </a:avLst>
          </a:prstGeom>
          <a:ln w="1905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936" y="1772816"/>
            <a:ext cx="2371080" cy="1872208"/>
          </a:xfrm>
          <a:prstGeom prst="round2DiagRect">
            <a:avLst>
              <a:gd name="adj1" fmla="val 16667"/>
              <a:gd name="adj2" fmla="val 0"/>
            </a:avLst>
          </a:prstGeom>
          <a:ln w="1905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3212976"/>
            <a:ext cx="2520280" cy="2108696"/>
          </a:xfrm>
          <a:prstGeom prst="round2DiagRect">
            <a:avLst>
              <a:gd name="adj1" fmla="val 16667"/>
              <a:gd name="adj2" fmla="val 0"/>
            </a:avLst>
          </a:prstGeom>
          <a:ln w="1905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404664"/>
            <a:ext cx="2005996" cy="1779736"/>
          </a:xfrm>
          <a:prstGeom prst="round2DiagRect">
            <a:avLst>
              <a:gd name="adj1" fmla="val 16667"/>
              <a:gd name="adj2" fmla="val 0"/>
            </a:avLst>
          </a:prstGeom>
          <a:ln w="19050" cap="sq">
            <a:solidFill>
              <a:schemeClr val="bg1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2699792" y="764704"/>
            <a:ext cx="29523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Щёчки растираем, чтобы надувались, губки растираем,</a:t>
            </a:r>
          </a:p>
          <a:p>
            <a:r>
              <a:rPr lang="ru-RU" sz="1600" dirty="0" smtClean="0"/>
              <a:t>Чтобы улыбались.</a:t>
            </a:r>
            <a:endParaRPr lang="ru-RU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6588224" y="1916832"/>
            <a:ext cx="23042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Тренируем ножки.</a:t>
            </a:r>
          </a:p>
          <a:p>
            <a:r>
              <a:rPr lang="ru-RU" sz="1600" dirty="0" smtClean="0"/>
              <a:t>Большие ноги идут по дороге</a:t>
            </a:r>
          </a:p>
          <a:p>
            <a:endParaRPr lang="ru-RU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611560" y="5805264"/>
            <a:ext cx="32403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Маленькие ножки бегут по дорожке, ножками топ – топ, ручками хлоп-хлоп.</a:t>
            </a:r>
            <a:endParaRPr lang="ru-RU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6588224" y="4437112"/>
            <a:ext cx="23042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Вот мы и готовы к далёкому путешествию.</a:t>
            </a:r>
          </a:p>
          <a:p>
            <a:r>
              <a:rPr lang="ru-RU" sz="1600" dirty="0" smtClean="0"/>
              <a:t>Марья: Я дарю вам копилку для добрых дел.</a:t>
            </a:r>
            <a:endParaRPr lang="ru-RU" sz="1600" dirty="0"/>
          </a:p>
        </p:txBody>
      </p:sp>
    </p:spTree>
    <p:extLst>
      <p:ext uri="{BB962C8B-B14F-4D97-AF65-F5344CB8AC3E}">
        <p14:creationId xmlns="" xmlns:p14="http://schemas.microsoft.com/office/powerpoint/2010/main" val="280191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60120"/>
            <a:ext cx="2232248" cy="187220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2852936"/>
            <a:ext cx="2299072" cy="19442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1076" y="422666"/>
            <a:ext cx="2697708" cy="198022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TextBox 6"/>
          <p:cNvSpPr txBox="1"/>
          <p:nvPr/>
        </p:nvSpPr>
        <p:spPr>
          <a:xfrm>
            <a:off x="2982640" y="764704"/>
            <a:ext cx="26694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Марья: смотрите, что это лежит на траве? Это узелок с пирожком. Возьмём его с собой.</a:t>
            </a:r>
          </a:p>
          <a:p>
            <a:r>
              <a:rPr lang="ru-RU" sz="1600" dirty="0" smtClean="0"/>
              <a:t>Сказка « Маша и медведь»</a:t>
            </a:r>
            <a:endParaRPr lang="ru-RU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5148064" y="2852936"/>
            <a:ext cx="36207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Мишке отдали пирожок, а он оставил волшебный короб . Освободили героев сказки « Теремок». Сделали два добрых дела ,положили в копилку.</a:t>
            </a:r>
            <a:endParaRPr lang="ru-RU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395536" y="5229200"/>
            <a:ext cx="352839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Нарисовали лесным жителям новый</a:t>
            </a:r>
          </a:p>
          <a:p>
            <a:r>
              <a:rPr lang="ru-RU" sz="1600" dirty="0" smtClean="0"/>
              <a:t>Теремок . Ещё одно доброе дело положили в копилку добрых дел.</a:t>
            </a:r>
          </a:p>
          <a:p>
            <a:r>
              <a:rPr lang="ru-RU" sz="1600" dirty="0" smtClean="0"/>
              <a:t>Пора нам в путь веди нас Марья.</a:t>
            </a:r>
            <a:endParaRPr lang="ru-RU" sz="1600" dirty="0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6500" y="3930154"/>
            <a:ext cx="2049636" cy="165908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4318868"/>
            <a:ext cx="2399516" cy="153263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4" name="TextBox 13"/>
          <p:cNvSpPr txBox="1"/>
          <p:nvPr/>
        </p:nvSpPr>
        <p:spPr>
          <a:xfrm>
            <a:off x="3746500" y="5767809"/>
            <a:ext cx="27697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Нам через мост ,а он сломан . Давайте новый построим.</a:t>
            </a:r>
            <a:endParaRPr lang="ru-RU" sz="1600" dirty="0"/>
          </a:p>
        </p:txBody>
      </p:sp>
      <p:sp>
        <p:nvSpPr>
          <p:cNvPr id="16" name="TextBox 15"/>
          <p:cNvSpPr txBox="1"/>
          <p:nvPr/>
        </p:nvSpPr>
        <p:spPr>
          <a:xfrm>
            <a:off x="6516216" y="6060196"/>
            <a:ext cx="23995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Вот и ещё одно доброе дело в вашу копилку.</a:t>
            </a:r>
            <a:endParaRPr lang="ru-RU" sz="1600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2204864"/>
            <a:ext cx="2016224" cy="14401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="" xmlns:p14="http://schemas.microsoft.com/office/powerpoint/2010/main" val="246844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843975"/>
            <a:ext cx="2390184" cy="1964680"/>
          </a:xfrm>
          <a:prstGeom prst="cloud">
            <a:avLst/>
          </a:prstGeom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2571" y="2905754"/>
            <a:ext cx="2096661" cy="1828367"/>
          </a:xfrm>
          <a:prstGeom prst="cloud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1536" y="4734121"/>
            <a:ext cx="2592288" cy="1894678"/>
          </a:xfrm>
          <a:prstGeom prst="cloud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485383"/>
            <a:ext cx="2520280" cy="2016224"/>
          </a:xfrm>
          <a:prstGeom prst="cloud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pic>
      <p:sp>
        <p:nvSpPr>
          <p:cNvPr id="7" name="TextBox 6"/>
          <p:cNvSpPr txBox="1"/>
          <p:nvPr/>
        </p:nvSpPr>
        <p:spPr>
          <a:xfrm>
            <a:off x="3059832" y="908720"/>
            <a:ext cx="25202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Мост построили. А какая</a:t>
            </a:r>
          </a:p>
          <a:p>
            <a:r>
              <a:rPr lang="ru-RU" sz="1600" dirty="0"/>
              <a:t>с</a:t>
            </a:r>
            <a:r>
              <a:rPr lang="ru-RU" sz="1600" dirty="0" smtClean="0"/>
              <a:t>казка нас  встречает?</a:t>
            </a:r>
            <a:endParaRPr lang="ru-RU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6228184" y="3121052"/>
            <a:ext cx="266429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Это сказка « Колобок» Сказку по новому рассказали. Колобка спасли . лиса не съела  Колобка.</a:t>
            </a:r>
            <a:endParaRPr lang="ru-RU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107504" y="4198271"/>
            <a:ext cx="46417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Вот и ещё одно доброе </a:t>
            </a:r>
          </a:p>
          <a:p>
            <a:r>
              <a:rPr lang="ru-RU" sz="1600" dirty="0" smtClean="0"/>
              <a:t>Дело сделали! Пора</a:t>
            </a:r>
          </a:p>
          <a:p>
            <a:r>
              <a:rPr lang="ru-RU" sz="1600" dirty="0" smtClean="0"/>
              <a:t>Колобка домой возвращать!</a:t>
            </a:r>
          </a:p>
          <a:p>
            <a:r>
              <a:rPr lang="ru-RU" sz="1600" dirty="0" smtClean="0"/>
              <a:t>Надо сначала гимнастику для язычка  сделать.</a:t>
            </a:r>
            <a:endParaRPr lang="ru-RU" sz="1600" dirty="0"/>
          </a:p>
        </p:txBody>
      </p:sp>
    </p:spTree>
    <p:extLst>
      <p:ext uri="{BB962C8B-B14F-4D97-AF65-F5344CB8AC3E}">
        <p14:creationId xmlns="" xmlns:p14="http://schemas.microsoft.com/office/powerpoint/2010/main" val="2186301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710</TotalTime>
  <Words>614</Words>
  <Application>Microsoft Office PowerPoint</Application>
  <PresentationFormat>Экран (4:3)</PresentationFormat>
  <Paragraphs>91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Жизнь дана на добрые дела! «Путешествие в волшебную страну сказок»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Rimma</dc:creator>
  <cp:lastModifiedBy>Rimma</cp:lastModifiedBy>
  <cp:revision>66</cp:revision>
  <cp:lastPrinted>2013-03-30T08:08:45Z</cp:lastPrinted>
  <dcterms:created xsi:type="dcterms:W3CDTF">2013-03-28T17:12:23Z</dcterms:created>
  <dcterms:modified xsi:type="dcterms:W3CDTF">2013-04-01T06:18:46Z</dcterms:modified>
</cp:coreProperties>
</file>