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714488"/>
            <a:ext cx="9144000" cy="31700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/>
                </a:solidFill>
              </a:rPr>
              <a:t>Логопедическое </a:t>
            </a:r>
            <a:r>
              <a:rPr lang="ru-RU" sz="4000" b="1" dirty="0" smtClean="0">
                <a:solidFill>
                  <a:schemeClr val="tx2"/>
                </a:solidFill>
              </a:rPr>
              <a:t>обследование</a:t>
            </a:r>
          </a:p>
          <a:p>
            <a:pPr algn="ctr"/>
            <a:r>
              <a:rPr lang="ru-RU" sz="4000" dirty="0" smtClean="0">
                <a:solidFill>
                  <a:schemeClr val="tx2"/>
                </a:solidFill>
              </a:rPr>
              <a:t>дошкольников</a:t>
            </a:r>
            <a:r>
              <a:rPr lang="ru-RU" sz="4000" b="1" dirty="0" smtClean="0">
                <a:solidFill>
                  <a:schemeClr val="tx2"/>
                </a:solidFill>
              </a:rPr>
              <a:t> </a:t>
            </a:r>
            <a:endParaRPr lang="ru-RU" sz="4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4000" dirty="0" smtClean="0">
                <a:solidFill>
                  <a:schemeClr val="tx2"/>
                </a:solidFill>
              </a:rPr>
              <a:t>на основе </a:t>
            </a:r>
          </a:p>
          <a:p>
            <a:pPr algn="ctr"/>
            <a:r>
              <a:rPr lang="ru-RU" sz="4000" dirty="0" smtClean="0">
                <a:solidFill>
                  <a:schemeClr val="tx2"/>
                </a:solidFill>
              </a:rPr>
              <a:t>лингвистического материала, содержащего звуки Х и Х</a:t>
            </a:r>
            <a:r>
              <a:rPr lang="en-US" sz="4000" dirty="0" smtClean="0">
                <a:solidFill>
                  <a:schemeClr val="tx2"/>
                </a:solidFill>
              </a:rPr>
              <a:t>’</a:t>
            </a:r>
            <a:endParaRPr lang="ru-RU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Обследование фонематических процессов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214422"/>
            <a:ext cx="7215238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AutoNum type="arabicPeriod"/>
            </a:pPr>
            <a:r>
              <a:rPr lang="ru-RU" sz="2000" dirty="0" smtClean="0">
                <a:solidFill>
                  <a:srgbClr val="C00000"/>
                </a:solidFill>
              </a:rPr>
              <a:t>Обследование фонематического восприятия.</a:t>
            </a:r>
          </a:p>
          <a:p>
            <a:pPr marL="457200" indent="-457200">
              <a:spcAft>
                <a:spcPts val="600"/>
              </a:spcAft>
            </a:pPr>
            <a:endParaRPr lang="ru-RU" sz="2000" dirty="0" smtClean="0">
              <a:solidFill>
                <a:srgbClr val="C00000"/>
              </a:solidFill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Правильно ли я сказала? </a:t>
            </a:r>
            <a:r>
              <a:rPr lang="ru-RU" sz="2000" b="1" i="1" dirty="0" smtClean="0"/>
              <a:t>Мы кушали вкусный </a:t>
            </a:r>
            <a:r>
              <a:rPr lang="ru-RU" sz="2000" b="1" i="1" dirty="0" err="1" smtClean="0"/>
              <a:t>клеб</a:t>
            </a:r>
            <a:r>
              <a:rPr lang="ru-RU" sz="2000" dirty="0" smtClean="0"/>
              <a:t>.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Покажи, где  </a:t>
            </a:r>
            <a:r>
              <a:rPr lang="ru-RU" sz="2000" b="1" i="1" dirty="0" smtClean="0"/>
              <a:t>халат</a:t>
            </a:r>
            <a:r>
              <a:rPr lang="ru-RU" sz="2000" dirty="0" smtClean="0"/>
              <a:t>, а где </a:t>
            </a:r>
            <a:r>
              <a:rPr lang="ru-RU" sz="2000" b="1" i="1" dirty="0" smtClean="0"/>
              <a:t>салат</a:t>
            </a:r>
            <a:r>
              <a:rPr lang="ru-RU" sz="2000" dirty="0" smtClean="0"/>
              <a:t>?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Хлопни в ладоши, если услышишь звук </a:t>
            </a:r>
            <a:r>
              <a:rPr lang="ru-RU" sz="2000" b="1" dirty="0" smtClean="0"/>
              <a:t>Х</a:t>
            </a:r>
          </a:p>
          <a:p>
            <a:pPr marL="355600">
              <a:spcAft>
                <a:spcPts val="600"/>
              </a:spcAft>
              <a:buFontTx/>
              <a:buChar char="-"/>
            </a:pPr>
            <a:r>
              <a:rPr lang="ru-RU" sz="2000" b="1" dirty="0" smtClean="0"/>
              <a:t>В ряду слов: </a:t>
            </a:r>
            <a:r>
              <a:rPr lang="ru-RU" sz="2000" dirty="0" smtClean="0"/>
              <a:t>хата, фото, хлеб, мох, нос, пух, дух, лось, монах,</a:t>
            </a:r>
            <a:r>
              <a:rPr lang="ru-RU" sz="2000" b="1" dirty="0" smtClean="0"/>
              <a:t> </a:t>
            </a:r>
            <a:r>
              <a:rPr lang="ru-RU" sz="2000" dirty="0" smtClean="0"/>
              <a:t>пешеход, оса, кухня, ольха, поток, уха.</a:t>
            </a:r>
          </a:p>
          <a:p>
            <a:pPr marL="355600">
              <a:spcAft>
                <a:spcPts val="600"/>
              </a:spcAft>
              <a:buFontTx/>
              <a:buChar char="-"/>
            </a:pPr>
            <a:r>
              <a:rPr lang="ru-RU" sz="2000" dirty="0" smtClean="0"/>
              <a:t> </a:t>
            </a:r>
            <a:r>
              <a:rPr lang="ru-RU" sz="2000" b="1" dirty="0" smtClean="0"/>
              <a:t>В ряду слогов: </a:t>
            </a:r>
            <a:r>
              <a:rPr lang="ru-RU" sz="2000" dirty="0" smtClean="0"/>
              <a:t>АП, АХ, АФ, АС, АХ, ДА, ХА, ВА, СА, ХА, ВО, ЫТЫ, ОМО, ОХО</a:t>
            </a:r>
            <a:endParaRPr lang="ru-RU" sz="2000" b="1" dirty="0" smtClean="0"/>
          </a:p>
          <a:p>
            <a:pPr marL="355600">
              <a:spcAft>
                <a:spcPts val="600"/>
              </a:spcAft>
              <a:buFontTx/>
              <a:buChar char="-"/>
            </a:pPr>
            <a:r>
              <a:rPr lang="ru-RU" sz="2000" b="1" dirty="0" smtClean="0"/>
              <a:t> В ряду звуков: </a:t>
            </a:r>
            <a:r>
              <a:rPr lang="ru-RU" sz="2000" dirty="0" smtClean="0"/>
              <a:t>А, Х, Д, Ы, Й, К</a:t>
            </a:r>
            <a:r>
              <a:rPr lang="en-US" sz="2000" dirty="0" smtClean="0"/>
              <a:t>’</a:t>
            </a:r>
            <a:r>
              <a:rPr lang="ru-RU" sz="2000" dirty="0" smtClean="0"/>
              <a:t>, Х, В, Н, Х, П, Д</a:t>
            </a:r>
            <a:r>
              <a:rPr lang="en-US" sz="2000" dirty="0" smtClean="0"/>
              <a:t>’</a:t>
            </a:r>
            <a:r>
              <a:rPr lang="ru-RU" sz="2000" dirty="0" smtClean="0"/>
              <a:t>, Ж, Х, Ф, С, Х, Е</a:t>
            </a:r>
            <a:endParaRPr lang="ru-RU" sz="2000" b="1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b="1" dirty="0" smtClean="0"/>
              <a:t> </a:t>
            </a:r>
            <a:r>
              <a:rPr lang="ru-RU" sz="2000" dirty="0" smtClean="0"/>
              <a:t>Если услышишь звук Х, подними синий квадрат. Если услышишь звук К, подними красный квадрат.</a:t>
            </a:r>
          </a:p>
          <a:p>
            <a:pPr>
              <a:buFontTx/>
              <a:buChar char="-"/>
            </a:pPr>
            <a:endParaRPr lang="ru-RU" b="1" dirty="0" smtClean="0"/>
          </a:p>
          <a:p>
            <a:pPr>
              <a:buFont typeface="Arial" pitchFamily="34" charset="0"/>
              <a:buChar char="•"/>
            </a:pPr>
            <a:endParaRPr lang="ru-RU" b="1" dirty="0"/>
          </a:p>
        </p:txBody>
      </p:sp>
      <p:pic>
        <p:nvPicPr>
          <p:cNvPr id="4" name="Picture 2" descr="http://s50.radikal.ru/i128/1202/28/bc79626ae5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643182"/>
            <a:ext cx="1500166" cy="1668178"/>
          </a:xfrm>
          <a:prstGeom prst="rect">
            <a:avLst/>
          </a:prstGeom>
          <a:noFill/>
        </p:spPr>
      </p:pic>
      <p:pic>
        <p:nvPicPr>
          <p:cNvPr id="1026" name="Picture 2" descr="http://sovetadieta.ru/wp-content/uploads/2011/12/Russian-Salad-12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1142984"/>
            <a:ext cx="1500198" cy="15097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571480"/>
            <a:ext cx="785818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2. Обследование операций фонематического  анализа.</a:t>
            </a:r>
          </a:p>
          <a:p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Выделение на слух первого ударного гласного звука в начале слова. </a:t>
            </a:r>
            <a:r>
              <a:rPr lang="ru-RU" sz="2000" b="1" i="1" dirty="0" smtClean="0"/>
              <a:t>Назови первый звук в словах: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Выделение на слух последнего звука в слове. </a:t>
            </a:r>
            <a:r>
              <a:rPr lang="ru-RU" sz="2000" b="1" i="1" dirty="0" smtClean="0"/>
              <a:t>Назови последний звук в словах:</a:t>
            </a:r>
          </a:p>
          <a:p>
            <a:endParaRPr lang="ru-RU" sz="2000" b="1" i="1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28660" y="1928802"/>
          <a:ext cx="7429556" cy="14630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57389"/>
                <a:gridCol w="1857389"/>
                <a:gridCol w="1857389"/>
                <a:gridCol w="1857389"/>
              </a:tblGrid>
              <a:tr h="30361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Слова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1-й звук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Слова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1-й звук</a:t>
                      </a:r>
                      <a:endParaRPr lang="ru-RU" dirty="0"/>
                    </a:p>
                  </a:txBody>
                  <a:tcPr/>
                </a:tc>
              </a:tr>
              <a:tr h="30361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апельсин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30361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ухо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0361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юла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индюк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28660" y="4714884"/>
          <a:ext cx="7429556" cy="14630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57389"/>
                <a:gridCol w="1857389"/>
                <a:gridCol w="1857389"/>
                <a:gridCol w="1857389"/>
              </a:tblGrid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Слова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Последний звук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Слова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Последний звук</a:t>
                      </a:r>
                      <a:endParaRPr lang="ru-RU" dirty="0"/>
                    </a:p>
                  </a:txBody>
                  <a:tcPr/>
                </a:tc>
              </a:tr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пух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окно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нос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потолок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33933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коза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зубы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642918"/>
            <a:ext cx="742955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3. Обследование операций фонематического синтеза:</a:t>
            </a:r>
          </a:p>
          <a:p>
            <a:endParaRPr lang="ru-RU" sz="2000" dirty="0" smtClean="0"/>
          </a:p>
          <a:p>
            <a:pPr marL="269875">
              <a:buFont typeface="Arial" pitchFamily="34" charset="0"/>
              <a:buChar char="•"/>
            </a:pPr>
            <a:r>
              <a:rPr lang="ru-RU" sz="2000" dirty="0" smtClean="0"/>
              <a:t>Какое слово получится из звуков У, Х, О?</a:t>
            </a:r>
          </a:p>
          <a:p>
            <a:pPr marL="269875">
              <a:buFont typeface="Arial" pitchFamily="34" charset="0"/>
              <a:buChar char="•"/>
            </a:pPr>
            <a:r>
              <a:rPr lang="ru-RU" sz="2000" dirty="0" smtClean="0"/>
              <a:t>Какое слово получится из звуков: первый звук – У, второй     звук – Х, третий звук – О?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r>
              <a:rPr lang="ru-RU" sz="2000" dirty="0" smtClean="0">
                <a:solidFill>
                  <a:srgbClr val="C00000"/>
                </a:solidFill>
              </a:rPr>
              <a:t>4. Обследование фонематических представлений: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Выбери из набора картинок те, в названии которых есть звук Х.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Вспомни слово со звуком Х.</a:t>
            </a:r>
          </a:p>
          <a:p>
            <a:endParaRPr lang="ru-RU" dirty="0"/>
          </a:p>
        </p:txBody>
      </p:sp>
      <p:pic>
        <p:nvPicPr>
          <p:cNvPr id="3" name="Picture 2" descr="http://img-fotki.yandex.ru/get/5309/119528728.cfb/0_a20c4_976aad66_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500438"/>
            <a:ext cx="1406246" cy="1143008"/>
          </a:xfrm>
          <a:prstGeom prst="rect">
            <a:avLst/>
          </a:prstGeom>
          <a:noFill/>
        </p:spPr>
      </p:pic>
      <p:pic>
        <p:nvPicPr>
          <p:cNvPr id="76802" name="Picture 2" descr="http://byaki.net/uploads/posts/2009-09/1253727301_1253686040_1253622650_01_kitte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3500438"/>
            <a:ext cx="1785950" cy="1342439"/>
          </a:xfrm>
          <a:prstGeom prst="rect">
            <a:avLst/>
          </a:prstGeom>
          <a:noFill/>
        </p:spPr>
      </p:pic>
      <p:pic>
        <p:nvPicPr>
          <p:cNvPr id="76804" name="Picture 4" descr="http://img12.nnm.ru/b/8/1/8/9/1323adfcc4c131eb90c7c977a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3571876"/>
            <a:ext cx="2200978" cy="1104891"/>
          </a:xfrm>
          <a:prstGeom prst="rect">
            <a:avLst/>
          </a:prstGeom>
          <a:noFill/>
        </p:spPr>
      </p:pic>
      <p:pic>
        <p:nvPicPr>
          <p:cNvPr id="7" name="Picture 16" descr="http://papa-vlad.narod.ru/data/chelovek/_CHasti-tela.files/0007-031-Ukh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3500438"/>
            <a:ext cx="1214446" cy="1454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642918"/>
            <a:ext cx="6643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Обследование звукопроизношения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1571612"/>
            <a:ext cx="678661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 Спонтанное и изолированное произношение.</a:t>
            </a:r>
          </a:p>
          <a:p>
            <a:r>
              <a:rPr lang="ru-RU" sz="2400" dirty="0" smtClean="0"/>
              <a:t>Назови слова по картинкам: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Дифференциация звуков в спонтанной речи:</a:t>
            </a:r>
          </a:p>
          <a:p>
            <a:r>
              <a:rPr lang="ru-RU" sz="2400" i="1" dirty="0" smtClean="0"/>
              <a:t>Повтори за мной: </a:t>
            </a:r>
            <a:r>
              <a:rPr lang="ru-RU" sz="2400" dirty="0" smtClean="0"/>
              <a:t>«В воздухе запах меха и мха»</a:t>
            </a:r>
            <a:endParaRPr lang="ru-RU" sz="2400" dirty="0"/>
          </a:p>
        </p:txBody>
      </p:sp>
      <p:pic>
        <p:nvPicPr>
          <p:cNvPr id="4" name="Picture 4" descr="http://img.dailymail.co.uk/i/pix/2007/09_03/HamsterREX_468x3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857496"/>
            <a:ext cx="1714512" cy="1326182"/>
          </a:xfrm>
          <a:prstGeom prst="rect">
            <a:avLst/>
          </a:prstGeom>
          <a:noFill/>
        </p:spPr>
      </p:pic>
      <p:pic>
        <p:nvPicPr>
          <p:cNvPr id="6" name="Picture 6" descr="http://1.imimg.com/data/X/I/MY-969614/childerns_125x1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2786058"/>
            <a:ext cx="1428760" cy="1428760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7" name="Picture 18" descr="http://www.proza.ru/pics/2011/09/15/58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2857496"/>
            <a:ext cx="1827350" cy="16811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357166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Обследование слоговой структуры слова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1000108"/>
            <a:ext cx="67866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Воспроизведение слоговой структуры слова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Называние картинок и отраженное проговаривание слов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1538" y="2071678"/>
          <a:ext cx="6858048" cy="426586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16"/>
                <a:gridCol w="2286016"/>
                <a:gridCol w="2286016"/>
              </a:tblGrid>
              <a:tr h="3878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Слова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Называние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Повторение</a:t>
                      </a:r>
                      <a:endParaRPr lang="ru-RU" dirty="0"/>
                    </a:p>
                  </a:txBody>
                  <a:tcPr/>
                </a:tc>
              </a:tr>
              <a:tr h="387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хамелеон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87806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чертополох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87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буханка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87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верхушка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87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хвастун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87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хлопушка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87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хирургия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87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химчистка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87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восхищение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87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бронхи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428736"/>
            <a:ext cx="728667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Отраженное проговаривание предложений (2-3 раза подряд):</a:t>
            </a:r>
          </a:p>
          <a:p>
            <a:pPr>
              <a:buFont typeface="Arial" pitchFamily="34" charset="0"/>
              <a:buChar char="•"/>
            </a:pPr>
            <a:endParaRPr lang="ru-RU" sz="2400" dirty="0" smtClean="0"/>
          </a:p>
          <a:p>
            <a:r>
              <a:rPr lang="ru-RU" sz="2400" dirty="0" smtClean="0"/>
              <a:t>Хвостатый петух любит петь. </a:t>
            </a:r>
          </a:p>
          <a:p>
            <a:r>
              <a:rPr lang="ru-RU" sz="2400" dirty="0" smtClean="0"/>
              <a:t>Монах и конюх боялись смеха. </a:t>
            </a:r>
          </a:p>
          <a:p>
            <a:r>
              <a:rPr lang="ru-RU" sz="2400" dirty="0" smtClean="0"/>
              <a:t>Новая кухня – это находка. </a:t>
            </a:r>
          </a:p>
          <a:p>
            <a:r>
              <a:rPr lang="ru-RU" sz="2400" dirty="0" smtClean="0"/>
              <a:t>Худой хомяк ходит на кухне. </a:t>
            </a:r>
          </a:p>
          <a:p>
            <a:r>
              <a:rPr lang="ru-RU" sz="2400" dirty="0" smtClean="0"/>
              <a:t>Муха кусает в ухо хулигана.</a:t>
            </a:r>
          </a:p>
          <a:p>
            <a:pPr>
              <a:buFont typeface="Arial" pitchFamily="34" charset="0"/>
              <a:buChar char="•"/>
            </a:pP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14480" y="2357430"/>
            <a:ext cx="6572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tx2"/>
                </a:solidFill>
              </a:rPr>
              <a:t>СПАСИБО ЗА ВНИМАНИЕ!</a:t>
            </a:r>
            <a:endParaRPr lang="ru-RU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283</Words>
  <PresentationFormat>Экран (4:3)</PresentationFormat>
  <Paragraphs>97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</dc:creator>
  <cp:lastModifiedBy>Надюха</cp:lastModifiedBy>
  <cp:revision>5</cp:revision>
  <dcterms:created xsi:type="dcterms:W3CDTF">2013-11-02T12:13:00Z</dcterms:created>
  <dcterms:modified xsi:type="dcterms:W3CDTF">2013-11-02T13:13:08Z</dcterms:modified>
</cp:coreProperties>
</file>