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3" r:id="rId3"/>
    <p:sldId id="257" r:id="rId4"/>
    <p:sldId id="277" r:id="rId5"/>
    <p:sldId id="278" r:id="rId6"/>
    <p:sldId id="258" r:id="rId7"/>
    <p:sldId id="259" r:id="rId8"/>
    <p:sldId id="274" r:id="rId9"/>
    <p:sldId id="275" r:id="rId10"/>
    <p:sldId id="260" r:id="rId11"/>
    <p:sldId id="262" r:id="rId12"/>
    <p:sldId id="263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5A40-CACC-4D9A-849F-741235C08B7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34CC-4EB3-4638-AE50-FDF4402DF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C4EB-E2EB-4914-AB75-83CA7A1BA59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C29E-5FEF-487F-B28E-735BB0CDB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C4BA-A4B0-4431-B749-5AD32DA061E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CA7F-6FEE-4847-AAFA-21F2B932C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04F7-2F03-42F6-A3A7-30C6F3B0C28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A49F-12EA-4CB3-A522-A6330B4ED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FE17-9028-4FA7-BBB2-DEF39361F88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5A0F-D4B3-4CD2-B2F5-17E8BB7FE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1031-9EFC-40E5-A23C-F36124A3B6E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ED2A-C207-4FDF-AA09-D2D20BB41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13B5-136F-4F76-A433-0DD40793F1A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FD2C-6906-4813-A90A-63278A78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0DFE-BB38-476F-8E12-7C1D3A1CCA6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44A0-1BD3-44EB-B30E-BFF77862E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D13C-3689-4A6B-82AB-EA6F7149599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364E-0ED8-4912-BFF5-B253B0B7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756D-EBCD-4F85-9098-1C39E2A7716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DCFD-1221-4A6C-AE33-44A8EA54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D1A5-0335-413D-B37A-34152EE3EC2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F5DB-136C-4AD3-95E5-C97AEF321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42405-121B-4322-8BE5-DA1BAEB8C90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F8F88-DB7B-40C9-907D-317D83DFD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5" r:id="rId4"/>
    <p:sldLayoutId id="2147484059" r:id="rId5"/>
    <p:sldLayoutId id="2147484054" r:id="rId6"/>
    <p:sldLayoutId id="2147484060" r:id="rId7"/>
    <p:sldLayoutId id="2147484061" r:id="rId8"/>
    <p:sldLayoutId id="2147484062" r:id="rId9"/>
    <p:sldLayoutId id="2147484053" r:id="rId10"/>
    <p:sldLayoutId id="21474840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71500"/>
            <a:ext cx="7143750" cy="5067300"/>
          </a:xfrm>
          <a:ln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Опыт работы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« </a:t>
            </a:r>
            <a:r>
              <a:rPr lang="ru-RU" sz="4000" b="1" i="1" dirty="0">
                <a:solidFill>
                  <a:schemeClr val="tx1"/>
                </a:solidFill>
              </a:rPr>
              <a:t>Развитие эстетического восприятия дошкольников посредством декоративного рисования</a:t>
            </a:r>
            <a:r>
              <a:rPr lang="ru-RU" sz="4000" b="1" i="1" dirty="0" smtClean="0">
                <a:solidFill>
                  <a:schemeClr val="tx1"/>
                </a:solidFill>
              </a:rPr>
              <a:t>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МБДОУ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д</a:t>
            </a:r>
            <a:r>
              <a:rPr lang="ru-RU" sz="3200" b="1" i="1" dirty="0" smtClean="0">
                <a:solidFill>
                  <a:schemeClr val="tx1"/>
                </a:solidFill>
              </a:rPr>
              <a:t>/с №19 «Казачок»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Воспитатель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err="1" smtClean="0">
                <a:solidFill>
                  <a:schemeClr val="tx1"/>
                </a:solidFill>
              </a:rPr>
              <a:t>Гилязова</a:t>
            </a:r>
            <a:r>
              <a:rPr lang="ru-RU" sz="3200" b="1" i="1" dirty="0" smtClean="0">
                <a:solidFill>
                  <a:schemeClr val="tx1"/>
                </a:solidFill>
              </a:rPr>
              <a:t> Вера </a:t>
            </a:r>
            <a:r>
              <a:rPr lang="ru-RU" sz="3200" b="1" i="1" dirty="0" err="1" smtClean="0">
                <a:solidFill>
                  <a:schemeClr val="tx1"/>
                </a:solidFill>
              </a:rPr>
              <a:t>Хабибовна</a:t>
            </a:r>
            <a:endParaRPr lang="ru-RU" sz="3200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42938"/>
            <a:ext cx="65008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71500" y="5000625"/>
            <a:ext cx="7929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cs typeface="Times New Roman" pitchFamily="18" charset="0"/>
              </a:rPr>
              <a:t>В творческой  мастерской кипит работа.</a:t>
            </a:r>
          </a:p>
          <a:p>
            <a:r>
              <a:rPr lang="ru-RU" sz="2000" b="1">
                <a:cs typeface="Times New Roman" pitchFamily="18" charset="0"/>
              </a:rPr>
              <a:t>	Славилась Россия чудо мастерами,</a:t>
            </a:r>
          </a:p>
          <a:p>
            <a:r>
              <a:rPr lang="ru-RU" sz="2000" b="1">
                <a:cs typeface="Times New Roman" pitchFamily="18" charset="0"/>
              </a:rPr>
              <a:t>	Дерево и глину в сказку превращали.</a:t>
            </a:r>
          </a:p>
          <a:p>
            <a:r>
              <a:rPr lang="ru-RU" sz="2000" b="1">
                <a:cs typeface="Times New Roman" pitchFamily="18" charset="0"/>
              </a:rPr>
              <a:t>	Красками и кистью красоту творили, </a:t>
            </a:r>
          </a:p>
          <a:p>
            <a:r>
              <a:rPr lang="ru-RU" sz="2000" b="1">
                <a:cs typeface="Times New Roman" pitchFamily="18" charset="0"/>
              </a:rPr>
              <a:t>	Своему искусству молодых учили.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71500"/>
            <a:ext cx="6643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28688" y="4500563"/>
            <a:ext cx="7358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cs typeface="Times New Roman" pitchFamily="18" charset="0"/>
              </a:rPr>
              <a:t>   Расписывая изделия, дети проявили свою фантазию, воплощали мечты о сказочной красоте в реальность.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Золотые листья,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узорная кайма,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Радует глаза нам  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золотая Хохлома.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Распишу ей ложку, 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распишу лоток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милой бабушке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шелковый платок.</a:t>
            </a:r>
          </a:p>
        </p:txBody>
      </p:sp>
      <p:pic>
        <p:nvPicPr>
          <p:cNvPr id="24578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7638" y="1071563"/>
            <a:ext cx="4346575" cy="379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500063"/>
            <a:ext cx="66436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714500" y="5357813"/>
            <a:ext cx="514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Кому посуда для кашки, окрошки?</a:t>
            </a:r>
          </a:p>
          <a:p>
            <a:r>
              <a:rPr lang="ru-RU" sz="2000" b="1">
                <a:cs typeface="Times New Roman" pitchFamily="18" charset="0"/>
              </a:rPr>
              <a:t>Чудо-блюдо да  чашки, ложки?</a:t>
            </a:r>
          </a:p>
          <a:p>
            <a:r>
              <a:rPr lang="ru-RU" sz="2000" b="1">
                <a:cs typeface="Times New Roman" pitchFamily="18" charset="0"/>
              </a:rPr>
              <a:t>Откуда посуда?</a:t>
            </a:r>
          </a:p>
          <a:p>
            <a:r>
              <a:rPr lang="ru-RU" sz="2000" b="1">
                <a:cs typeface="Times New Roman" pitchFamily="18" charset="0"/>
              </a:rPr>
              <a:t>К нам приехала сама Золотая Хохлома!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71500"/>
            <a:ext cx="65008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000125" y="5072063"/>
            <a:ext cx="7000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cs typeface="Times New Roman" pitchFamily="18" charset="0"/>
              </a:rPr>
              <a:t>Приглашаем в гости к нам – </a:t>
            </a:r>
          </a:p>
          <a:p>
            <a:pPr algn="ctr"/>
            <a:r>
              <a:rPr lang="ru-RU" sz="3200" b="1">
                <a:cs typeface="Times New Roman" pitchFamily="18" charset="0"/>
              </a:rPr>
              <a:t>Будем рады мы гостям!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00063"/>
            <a:ext cx="70723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714375" y="4786313"/>
            <a:ext cx="7786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Игра на музыкальных инструментах, расписанные своими руками. Познавая красоту народного творчества, дети  испытывают положительные эмоции, на основе которых возникают чувства радости, восхищения, восторга.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642938"/>
            <a:ext cx="6643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85813" y="5072063"/>
            <a:ext cx="7786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cs typeface="Times New Roman" pitchFamily="18" charset="0"/>
              </a:rPr>
              <a:t>В течение года дети совершали путешествия в мир красоты, добра, в мир удивительных творений народных умельцев.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000500"/>
            <a:ext cx="6762750" cy="230028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800" b="1" dirty="0" smtClean="0">
                <a:solidFill>
                  <a:schemeClr val="tx1"/>
                </a:solidFill>
                <a:latin typeface="Comic Sans MS" pitchFamily="66" charset="0"/>
              </a:rPr>
              <a:t>Спасибо за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800" b="1" dirty="0" smtClean="0">
                <a:solidFill>
                  <a:schemeClr val="tx1"/>
                </a:solidFill>
                <a:latin typeface="Comic Sans MS" pitchFamily="66" charset="0"/>
              </a:rPr>
              <a:t>	       внимание!</a:t>
            </a:r>
            <a:endParaRPr lang="ru-RU" sz="5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9698" name="Picture 6" descr="C:\Users\Алексей\Desktop\иллюстрации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8"/>
            <a:ext cx="3429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143000" y="857250"/>
            <a:ext cx="67865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ea typeface="PMingLiU" pitchFamily="18" charset="-120"/>
                <a:cs typeface="Times New Roman" pitchFamily="18" charset="0"/>
              </a:rPr>
              <a:t> </a:t>
            </a:r>
            <a:r>
              <a:rPr lang="ru-RU" sz="1600" b="1" i="1">
                <a:latin typeface="Arial Unicode MS" pitchFamily="34" charset="-128"/>
                <a:ea typeface="PMingLiU" pitchFamily="18" charset="-120"/>
                <a:cs typeface="Times New Roman" pitchFamily="18" charset="0"/>
              </a:rPr>
              <a:t>«Получить в детстве начало эстетического воспитания – значит на всю жизнь приобрести чувства прекрасного, умение понимать и ценить произведения искусства, приобщаться к художественному творчеству».	 		</a:t>
            </a:r>
          </a:p>
          <a:p>
            <a:r>
              <a:rPr lang="ru-RU" sz="1600" b="1" i="1">
                <a:latin typeface="Arial Unicode MS" pitchFamily="34" charset="-128"/>
                <a:ea typeface="PMingLiU" pitchFamily="18" charset="-120"/>
                <a:cs typeface="Times New Roman" pitchFamily="18" charset="0"/>
              </a:rPr>
              <a:t>                                                                       </a:t>
            </a:r>
            <a:r>
              <a:rPr lang="ru-RU" b="1" i="1">
                <a:latin typeface="Arial Unicode MS" pitchFamily="34" charset="-128"/>
                <a:ea typeface="PMingLiU" pitchFamily="18" charset="-120"/>
                <a:cs typeface="Times New Roman" pitchFamily="18" charset="0"/>
              </a:rPr>
              <a:t>Н.А.Ветлугина</a:t>
            </a:r>
          </a:p>
        </p:txBody>
      </p:sp>
      <p:pic>
        <p:nvPicPr>
          <p:cNvPr id="14338" name="Picture 7" descr="Depositphotos_8691810_s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4900"/>
            <a:ext cx="37449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72866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		</a:t>
            </a:r>
          </a:p>
          <a:p>
            <a:r>
              <a:rPr lang="ru-RU" sz="2000" b="1">
                <a:cs typeface="Times New Roman" pitchFamily="18" charset="0"/>
              </a:rPr>
              <a:t>	 </a:t>
            </a:r>
            <a:r>
              <a:rPr lang="ru-RU" sz="2400" b="1">
                <a:cs typeface="Times New Roman" pitchFamily="18" charset="0"/>
              </a:rPr>
              <a:t>Огромное значение в воспитании ребенка имеет художественно – эстетическое направление. Азы художественно-эстетического воспитания закладываются при участии взрослых уже сразу после рождения ребенка и продолжают свое становление долгие годы, поэтому родителям и воспитателям надо постараться создать такую атмосферу, чтобы у ребенка быстрее развились такие эстетические чувства, как чувство прекрасного, художественный вкус, творческие умения. Не каждый ребенок приходит в мир, чтобы стать художником, но верно и то, что определенным потенциалом художественного развития обладает каждый вступающий в мир ребенок, и этот потенциал надо раскрыть. </a:t>
            </a:r>
          </a:p>
          <a:p>
            <a:pPr algn="ctr"/>
            <a:endParaRPr lang="ru-RU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2"/>
          <p:cNvSpPr>
            <a:spLocks noChangeArrowheads="1"/>
          </p:cNvSpPr>
          <p:nvPr/>
        </p:nvSpPr>
        <p:spPr bwMode="auto">
          <a:xfrm>
            <a:off x="1071563" y="785813"/>
            <a:ext cx="7072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      Большое значение в художественно-эстетическом воспитании детей дошкольного возраста имеет народное декоративно-прикладное искусство.</a:t>
            </a:r>
            <a:r>
              <a:rPr lang="ru-RU" sz="2400">
                <a:latin typeface="Franklin Gothic Book" pitchFamily="34" charset="0"/>
              </a:rPr>
              <a:t> </a:t>
            </a:r>
            <a:r>
              <a:rPr lang="ru-RU" sz="2400" b="1">
                <a:cs typeface="Times New Roman" pitchFamily="18" charset="0"/>
              </a:rPr>
              <a:t>Посредством общения с народным искусством происходит обогащение души ребенка, прививается любовь к своему краю. Народное искусство хранит и передает новым поколениям национальные традиции и выработанные народом формы эстетического отношения к миру. Искусство народных мастеров помогает раскрыть детям мир прекрасного, развивать у них художественный вкус.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1071563" y="981075"/>
            <a:ext cx="7143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cs typeface="Times New Roman" pitchFamily="18" charset="0"/>
              </a:rPr>
              <a:t>Главной задачей педагога  является </a:t>
            </a:r>
          </a:p>
          <a:p>
            <a:r>
              <a:rPr lang="ru-RU" sz="2800" b="1">
                <a:cs typeface="Times New Roman" pitchFamily="18" charset="0"/>
              </a:rPr>
              <a:t> умение заинтересовать детей, </a:t>
            </a:r>
          </a:p>
          <a:p>
            <a:r>
              <a:rPr lang="ru-RU" sz="2800" b="1">
                <a:cs typeface="Times New Roman" pitchFamily="18" charset="0"/>
              </a:rPr>
              <a:t>зажечь их сердца, развивать  в них творческую активность, не навязывая собственных мнений  и вкусов. Педагог должен пробудить в ребенке веру в его творческие способности, индивидуальность, неповторимость, веру в то, что творить добро и красоту, приносит людям радость</a:t>
            </a:r>
            <a:r>
              <a:rPr lang="ru-RU" sz="280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071563" y="571500"/>
            <a:ext cx="69294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3200" b="1">
                <a:cs typeface="Times New Roman" pitchFamily="18" charset="0"/>
              </a:rPr>
              <a:t>познакомить с историей народного творчества,</a:t>
            </a:r>
          </a:p>
          <a:p>
            <a:pPr algn="ctr"/>
            <a:r>
              <a:rPr lang="ru-RU" sz="3200" b="1">
                <a:cs typeface="Times New Roman" pitchFamily="18" charset="0"/>
              </a:rPr>
              <a:t> привить  интерес к народному искусству, предметам быта, ознакомить с элементами росписи, </a:t>
            </a:r>
          </a:p>
          <a:p>
            <a:pPr algn="ctr"/>
            <a:r>
              <a:rPr lang="ru-RU" sz="3200" b="1">
                <a:cs typeface="Times New Roman" pitchFamily="18" charset="0"/>
              </a:rPr>
              <a:t>помочь детям уметь видеть красоту в итоге своей работы,</a:t>
            </a:r>
          </a:p>
          <a:p>
            <a:pPr algn="ctr"/>
            <a:r>
              <a:rPr lang="ru-RU" sz="3200" b="1">
                <a:cs typeface="Times New Roman" pitchFamily="18" charset="0"/>
              </a:rPr>
              <a:t> подарить детям радость творчества.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857250" y="642938"/>
            <a:ext cx="7500938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		</a:t>
            </a:r>
            <a:r>
              <a:rPr lang="ru-RU" sz="2400" b="1" u="sng">
                <a:cs typeface="Times New Roman" pitchFamily="18" charset="0"/>
              </a:rPr>
              <a:t>Предметно-развивающая среда:</a:t>
            </a:r>
          </a:p>
          <a:p>
            <a:r>
              <a:rPr lang="ru-RU" sz="2400" b="1">
                <a:cs typeface="Times New Roman" pitchFamily="18" charset="0"/>
              </a:rPr>
              <a:t> 1.Дидактические и развивающие игры: «Узнай элементы узора», «Лото», «Найди пару», «Составь узор», «Разрезные картинки», «Обведи рисунок», «Дорисуй рисунок», «Собери целое», «Продолжи ряд» и т.д.</a:t>
            </a:r>
          </a:p>
          <a:p>
            <a:r>
              <a:rPr lang="ru-RU" sz="2400" b="1">
                <a:cs typeface="Times New Roman" pitchFamily="18" charset="0"/>
              </a:rPr>
              <a:t>2.Альбомы с картинками хохломской, гжельской, дымковской росписи, иллюстрации. </a:t>
            </a:r>
          </a:p>
          <a:p>
            <a:r>
              <a:rPr lang="ru-RU" sz="2400" b="1">
                <a:cs typeface="Times New Roman" pitchFamily="18" charset="0"/>
              </a:rPr>
              <a:t> 3.Предметы быта из папье - маше : посуда, самовар, кувшин;  ковер самолет «Хохлома» и т. д. </a:t>
            </a:r>
          </a:p>
          <a:p>
            <a:r>
              <a:rPr lang="ru-RU" sz="2400" b="1">
                <a:cs typeface="Times New Roman" pitchFamily="18" charset="0"/>
              </a:rPr>
              <a:t>4.Музыкальные инструменты (маракасы, балалайки, ложки).</a:t>
            </a:r>
          </a:p>
          <a:p>
            <a:r>
              <a:rPr lang="ru-RU" sz="2400" b="1">
                <a:cs typeface="Times New Roman" pitchFamily="18" charset="0"/>
              </a:rPr>
              <a:t>5.Атрибуты к сюжетно-ролевым играм.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сад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28625"/>
            <a:ext cx="3500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71500" y="571500"/>
            <a:ext cx="30003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Нас окружает прекрасный мир природы с безграничным богатством явлений, с неисчерпаемой красотой. Мы рассматривали, любовались тем, что дает нам природа и передавали увиденную красоту в своих работах.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детей с историей народных промыслов проводила Марья-искусница, которая в доступной для детей форме рассказала об истории возникновения промысла, особен-ностях предметов, специфике цвета и формы.</a:t>
            </a:r>
            <a:endParaRPr lang="ru-RU" sz="2400" smtClean="0"/>
          </a:p>
        </p:txBody>
      </p:sp>
      <p:pic>
        <p:nvPicPr>
          <p:cNvPr id="21506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785813"/>
            <a:ext cx="4071937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484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PMingLiU</vt:lpstr>
      <vt:lpstr>Arial Unicode MS</vt:lpstr>
      <vt:lpstr>Comic Sans MS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прииветтт</cp:lastModifiedBy>
  <cp:revision>35</cp:revision>
  <dcterms:created xsi:type="dcterms:W3CDTF">2012-01-25T17:04:51Z</dcterms:created>
  <dcterms:modified xsi:type="dcterms:W3CDTF">2014-06-04T14:02:22Z</dcterms:modified>
</cp:coreProperties>
</file>