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9144000" cy="70215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87086" autoAdjust="0"/>
  </p:normalViewPr>
  <p:slideViewPr>
    <p:cSldViewPr>
      <p:cViewPr varScale="1">
        <p:scale>
          <a:sx n="63" d="100"/>
          <a:sy n="63" d="100"/>
        </p:scale>
        <p:origin x="-1620" y="-114"/>
      </p:cViewPr>
      <p:guideLst>
        <p:guide orient="horz" pos="2212"/>
        <p:guide pos="2880"/>
      </p:guideLst>
    </p:cSldViewPr>
  </p:slideViewPr>
  <p:outlineViewPr>
    <p:cViewPr>
      <p:scale>
        <a:sx n="33" d="100"/>
        <a:sy n="33" d="100"/>
      </p:scale>
      <p:origin x="0" y="38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86B3-EF34-4880-9E71-1D9EE502A0A6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BAB0D-F287-4D7D-A048-94E4DE11F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87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96959-4317-4D79-AA59-050F212429F5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85800"/>
            <a:ext cx="446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2198D-3EF7-403C-9859-4FD1BF8A3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4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404303"/>
            <a:ext cx="8229600" cy="1872403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411134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1187"/>
            <a:ext cx="2057400" cy="599104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1187"/>
            <a:ext cx="6019800" cy="599104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24135"/>
            <a:ext cx="7086600" cy="187240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67578"/>
            <a:ext cx="7086600" cy="1545708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569666"/>
            <a:ext cx="762000" cy="373831"/>
          </a:xfrm>
        </p:spPr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38354"/>
            <a:ext cx="4038600" cy="463387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38354"/>
            <a:ext cx="4038600" cy="463387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560"/>
            <a:ext cx="8229600" cy="11702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714"/>
            <a:ext cx="4040188" cy="768790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71714"/>
            <a:ext cx="4041775" cy="768790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18522"/>
            <a:ext cx="4040188" cy="38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418522"/>
            <a:ext cx="4041775" cy="38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3008313" cy="1189756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60337"/>
            <a:ext cx="3008313" cy="4711891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9561"/>
            <a:ext cx="5111750" cy="599266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24134"/>
            <a:ext cx="5486400" cy="534741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75654"/>
            <a:ext cx="5486400" cy="4056874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94606"/>
            <a:ext cx="5486400" cy="542997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81186"/>
            <a:ext cx="8229600" cy="117025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38353"/>
            <a:ext cx="8229600" cy="482143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569666"/>
            <a:ext cx="2133600" cy="37383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569666"/>
            <a:ext cx="2895600" cy="37383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569666"/>
            <a:ext cx="762000" cy="37383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3139"/>
            <a:ext cx="7486600" cy="33896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МОСКВЫ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СЕВЕРО-ВОСТОЧНый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административный округ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ДЕТСКИЙ САД № 2710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42805"/>
            <a:ext cx="6368752" cy="28855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«Комплекс артикуляционной гимнастики для постановки звуков»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	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Пономаренко Наталия Алексеевна</a:t>
            </a:r>
          </a:p>
          <a:p>
            <a:pPr algn="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Москва 2013год.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14413"/>
            <a:ext cx="8229600" cy="201622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Комплекс упражнений для звука Р</a:t>
            </a:r>
            <a:endParaRPr lang="ru-RU" sz="4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50716"/>
            <a:ext cx="6400800" cy="198279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Кончик языка и его передняя часть подняты к альвеолам, напряжены, кончик языка вибрирует в проходящей воздушной струе. Средняя часть языка опущена, его боковые края прижаты к верхним коренным зубам; выдыхаемая воздушная струя должна быть сильной, направленной.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8219255" cy="8549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Почистим верхние зубки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350517"/>
            <a:ext cx="4114799" cy="492171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</a:rPr>
              <a:t>Вырабатывать подъем языка вверх и умение владеть языком.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Описание</a:t>
            </a:r>
            <a:r>
              <a:rPr lang="ru-RU" sz="1800" dirty="0" smtClean="0">
                <a:solidFill>
                  <a:srgbClr val="002060"/>
                </a:solidFill>
              </a:rPr>
              <a:t>: Приоткрыть рот и кончиком языка «почистить» верхние зубы с внутренней стороны , делая движения языком из стороны в сторону.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Методические указания: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1). Губы в легкой улыбке, верхние и нижние зубы видны.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2). Следить, чтобы кончик языка не высовывался, не загибался внутрь, а находился у корней верхних зубов.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3). Нижняя челюсть неподвижна, работает только язык.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94532"/>
            <a:ext cx="4114800" cy="3086100"/>
          </a:xfrm>
        </p:spPr>
      </p:pic>
    </p:spTree>
    <p:extLst>
      <p:ext uri="{BB962C8B-B14F-4D97-AF65-F5344CB8AC3E}">
        <p14:creationId xmlns:p14="http://schemas.microsoft.com/office/powerpoint/2010/main" val="4046819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8147247" cy="7829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Маляр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350517"/>
            <a:ext cx="3970783" cy="453650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</a:rPr>
              <a:t>Отрабатывать движения языка вверх и его подвижность.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Описание</a:t>
            </a:r>
            <a:r>
              <a:rPr lang="ru-RU" sz="1800" dirty="0" smtClean="0">
                <a:solidFill>
                  <a:srgbClr val="002060"/>
                </a:solidFill>
              </a:rPr>
              <a:t>: Улыбнуться, открыть рот и «погладить» кончиком языка твердое  небо, делая движения языком вперед-назад.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Методические указания: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1). Губы и нижняя челюсть должны быть неподвижны.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2) Следить, чтобы кончик языка доходил до внутренней поверхности верхних зубов, когда он продвигается вперед, и не высовывался изо рта.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22524"/>
            <a:ext cx="3504000" cy="2628000"/>
          </a:xfrm>
        </p:spPr>
      </p:pic>
    </p:spTree>
    <p:extLst>
      <p:ext uri="{BB962C8B-B14F-4D97-AF65-F5344CB8AC3E}">
        <p14:creationId xmlns:p14="http://schemas.microsoft.com/office/powerpoint/2010/main" val="2584680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Кто дальше загонит мяч?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Вырабатывать плавную, длительную, непрерывную воздушную струю, идущую посередине языка.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улыбнуться, положить широкий передний края языка на нижнюю губу и, как бы произнося длительно звук ф, сдуть ватку на противоположный край стола.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указания: 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Нижняя губа не должна натягиваться на нижние зубы.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Нельзя надувать щеки.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3). Следить, чтобы дети произносили звук ф, а не звук х, т.е. чтобы воздушная струя была узкая, а не рассеянная.</a:t>
            </a:r>
          </a:p>
          <a:p>
            <a:endParaRPr lang="ru-RU" dirty="0"/>
          </a:p>
        </p:txBody>
      </p:sp>
      <p:pic>
        <p:nvPicPr>
          <p:cNvPr id="7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82564"/>
            <a:ext cx="4038600" cy="2873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450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Пощелкать кончиком языка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Цель: </a:t>
            </a:r>
            <a:r>
              <a:rPr lang="ru-RU" sz="1800" dirty="0">
                <a:solidFill>
                  <a:srgbClr val="002060"/>
                </a:solidFill>
              </a:rPr>
              <a:t>Вырабатывать движение языка вверх и помочь ребенку определить  место языка при произнесении звука </a:t>
            </a:r>
            <a:r>
              <a:rPr lang="ru-RU" sz="1800" b="1" dirty="0" smtClean="0">
                <a:solidFill>
                  <a:srgbClr val="002060"/>
                </a:solidFill>
              </a:rPr>
              <a:t>Р.</a:t>
            </a:r>
            <a:endParaRPr lang="ru-RU" sz="1800" b="1" dirty="0">
              <a:solidFill>
                <a:srgbClr val="002060"/>
              </a:solidFill>
            </a:endParaRP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Описание: </a:t>
            </a:r>
            <a:r>
              <a:rPr lang="ru-RU" sz="1800" dirty="0">
                <a:solidFill>
                  <a:srgbClr val="002060"/>
                </a:solidFill>
              </a:rPr>
              <a:t>Ребенок должен производить те же движения языком, как и при выполнении упражнения «Лошадка», только беззвучно.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Методические указания: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1). Следить, чтобы  нижняя челюсть и губы были неподвижны: упражнение выполняет только язык.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2). Кончик языка не должен загибаться внутрь.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3). Кончик языка упирается в небо за верхними зубами, а не высовывается изо рта.</a:t>
            </a:r>
          </a:p>
        </p:txBody>
      </p:sp>
      <p:pic>
        <p:nvPicPr>
          <p:cNvPr id="7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10556"/>
            <a:ext cx="3753196" cy="2813858"/>
          </a:xfrm>
        </p:spPr>
      </p:pic>
    </p:spTree>
    <p:extLst>
      <p:ext uri="{BB962C8B-B14F-4D97-AF65-F5344CB8AC3E}">
        <p14:creationId xmlns:p14="http://schemas.microsoft.com/office/powerpoint/2010/main" val="1207310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Вкусное варенье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78509"/>
            <a:ext cx="5698976" cy="5544616"/>
          </a:xfrm>
        </p:spPr>
        <p:txBody>
          <a:bodyPr>
            <a:noAutofit/>
          </a:bodyPr>
          <a:lstStyle/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Цель: </a:t>
            </a:r>
            <a:r>
              <a:rPr lang="ru-RU" sz="1800" dirty="0">
                <a:solidFill>
                  <a:srgbClr val="002060"/>
                </a:solidFill>
              </a:rPr>
              <a:t>Вырабатывать движение широкой передней части языка вверх и положение языка,  близкое к форме чашечки.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Описание: </a:t>
            </a:r>
            <a:r>
              <a:rPr lang="ru-RU" sz="1800" dirty="0">
                <a:solidFill>
                  <a:srgbClr val="002060"/>
                </a:solidFill>
              </a:rPr>
              <a:t>Слегка приоткрыть рот и широким передним краем языка облизать верхнюю губу, делая движение языком сверху вниз, но не из стороны в сторону.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Методические указания: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1). Следить, чтобы работал только язык, а нижняя челюсть не помогала «подсаживать» язык наверх – она должна быть неподвижной (можно придерживать ее пальцем).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2). Язык должен быть широким, боковые края его касаются углов рта.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800" dirty="0">
                <a:solidFill>
                  <a:srgbClr val="002060"/>
                </a:solidFill>
              </a:rPr>
              <a:t>3). Если упражнение не получается, нужно вернуться к упражнению «Наказать непослушный язык». Как только язык станет распластанным и спокойно ляжет на нижней губе, его надо шпателем поднять наверх и завернуть за верхнюю губу.</a:t>
            </a:r>
          </a:p>
          <a:p>
            <a:endParaRPr lang="ru-RU" sz="1800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22524"/>
            <a:ext cx="2386012" cy="1786970"/>
          </a:xfrm>
        </p:spPr>
      </p:pic>
    </p:spTree>
    <p:extLst>
      <p:ext uri="{BB962C8B-B14F-4D97-AF65-F5344CB8AC3E}">
        <p14:creationId xmlns:p14="http://schemas.microsoft.com/office/powerpoint/2010/main" val="895768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Индюк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422524"/>
            <a:ext cx="4402832" cy="5328592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b="1" dirty="0">
                <a:solidFill>
                  <a:srgbClr val="002060"/>
                </a:solidFill>
              </a:rPr>
              <a:t>Цель</a:t>
            </a:r>
            <a:r>
              <a:rPr lang="ru-RU" sz="1900" dirty="0">
                <a:solidFill>
                  <a:srgbClr val="002060"/>
                </a:solidFill>
              </a:rPr>
              <a:t>: Вырабатывать подъем языка вверх, подвижность его передней части.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b="1" dirty="0">
                <a:solidFill>
                  <a:srgbClr val="002060"/>
                </a:solidFill>
              </a:rPr>
              <a:t>Описание: </a:t>
            </a:r>
            <a:r>
              <a:rPr lang="ru-RU" sz="1900" dirty="0">
                <a:solidFill>
                  <a:srgbClr val="002060"/>
                </a:solidFill>
              </a:rPr>
              <a:t>Приоткрыть рот, положить язык на верхнюю губу и производить движения широким  передним краем языка по верхней губе вперед и назад, стараясь не отрывать язык от губы – словно поглаживая ее. Сначала производить медленные движения, потом ускорить темп и добавить голос, пока не послышится </a:t>
            </a:r>
            <a:r>
              <a:rPr lang="ru-RU" sz="1900" b="1" dirty="0" err="1">
                <a:solidFill>
                  <a:srgbClr val="002060"/>
                </a:solidFill>
              </a:rPr>
              <a:t>бл-бл</a:t>
            </a:r>
            <a:r>
              <a:rPr lang="ru-RU" sz="1900" dirty="0">
                <a:solidFill>
                  <a:srgbClr val="002060"/>
                </a:solidFill>
              </a:rPr>
              <a:t> (как индюк </a:t>
            </a:r>
            <a:r>
              <a:rPr lang="ru-RU" sz="1900" dirty="0" err="1">
                <a:solidFill>
                  <a:srgbClr val="002060"/>
                </a:solidFill>
              </a:rPr>
              <a:t>болбочет</a:t>
            </a:r>
            <a:r>
              <a:rPr lang="ru-RU" sz="1900" dirty="0">
                <a:solidFill>
                  <a:srgbClr val="002060"/>
                </a:solidFill>
              </a:rPr>
              <a:t>).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b="1" dirty="0">
                <a:solidFill>
                  <a:srgbClr val="002060"/>
                </a:solidFill>
              </a:rPr>
              <a:t>Методические указания: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dirty="0">
                <a:solidFill>
                  <a:srgbClr val="002060"/>
                </a:solidFill>
              </a:rPr>
              <a:t>1). Следить, чтобы язык был широким и не сужался.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dirty="0">
                <a:solidFill>
                  <a:srgbClr val="002060"/>
                </a:solidFill>
              </a:rPr>
              <a:t>2). Чтобы движения языка были вперед-назад, а не из стороны в сторону.</a:t>
            </a:r>
          </a:p>
          <a:p>
            <a:pPr marL="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dirty="0">
                <a:solidFill>
                  <a:srgbClr val="002060"/>
                </a:solidFill>
              </a:rPr>
              <a:t>3). Язык должен «облизывать» верхнюю губу, а не выбрасываться вперед.</a:t>
            </a:r>
          </a:p>
          <a:p>
            <a:endParaRPr lang="ru-RU" dirty="0"/>
          </a:p>
        </p:txBody>
      </p:sp>
      <p:pic>
        <p:nvPicPr>
          <p:cNvPr id="7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94532"/>
            <a:ext cx="3412375" cy="256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4305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8363271" cy="8549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Барабанщики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422524"/>
            <a:ext cx="5328592" cy="532859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</a:rPr>
              <a:t>Укреплять мышцы кончика языка, вырабатывать подъем языка вверх и умение делать кончик языка напряженным.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Описание: Улыбнуться, открыть рот и постучать кончиком языка за верхними зубами, многократно и отчетливо произнося звук </a:t>
            </a:r>
            <a:r>
              <a:rPr lang="ru-RU" sz="1800" b="1" dirty="0" smtClean="0">
                <a:solidFill>
                  <a:srgbClr val="002060"/>
                </a:solidFill>
              </a:rPr>
              <a:t>Д :д-д-д-д. </a:t>
            </a:r>
            <a:r>
              <a:rPr lang="ru-RU" sz="1800" dirty="0" smtClean="0">
                <a:solidFill>
                  <a:srgbClr val="002060"/>
                </a:solidFill>
              </a:rPr>
              <a:t>Сначала звук </a:t>
            </a:r>
            <a:r>
              <a:rPr lang="ru-RU" sz="1800" b="1" dirty="0" smtClean="0">
                <a:solidFill>
                  <a:srgbClr val="002060"/>
                </a:solidFill>
              </a:rPr>
              <a:t>Д</a:t>
            </a:r>
            <a:r>
              <a:rPr lang="ru-RU" sz="1800" dirty="0" smtClean="0">
                <a:solidFill>
                  <a:srgbClr val="002060"/>
                </a:solidFill>
              </a:rPr>
              <a:t> произносить медленно, затем ускорить темп.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Методические указания: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1). Рот  должен быть все время открыт, губы в улыбке, нижняя челюсть неподвижна; работает только язык.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2). Следить чтобы звук</a:t>
            </a:r>
            <a:r>
              <a:rPr lang="ru-RU" sz="1800" b="1" dirty="0" smtClean="0">
                <a:solidFill>
                  <a:srgbClr val="002060"/>
                </a:solidFill>
              </a:rPr>
              <a:t> Д </a:t>
            </a:r>
            <a:r>
              <a:rPr lang="ru-RU" sz="1800" dirty="0" smtClean="0">
                <a:solidFill>
                  <a:srgbClr val="002060"/>
                </a:solidFill>
              </a:rPr>
              <a:t>носил характер четкого удара – не был хлюпающим.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3). Кончик языка не должен подворачиваться.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4). Звук </a:t>
            </a:r>
            <a:r>
              <a:rPr lang="ru-RU" sz="1800" b="1" dirty="0" smtClean="0">
                <a:solidFill>
                  <a:srgbClr val="002060"/>
                </a:solidFill>
              </a:rPr>
              <a:t>Д </a:t>
            </a:r>
            <a:r>
              <a:rPr lang="ru-RU" sz="1800" dirty="0" smtClean="0">
                <a:solidFill>
                  <a:srgbClr val="002060"/>
                </a:solidFill>
              </a:rPr>
              <a:t>нужно произносить так, чтобы ощущалась выдыхаемая струя. Для этого надо поднести ко рту полоску бумаги. При правильном выполнении упражнения она будет отклоняться.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94532"/>
            <a:ext cx="3024000" cy="2268000"/>
          </a:xfrm>
        </p:spPr>
      </p:pic>
    </p:spTree>
    <p:extLst>
      <p:ext uri="{BB962C8B-B14F-4D97-AF65-F5344CB8AC3E}">
        <p14:creationId xmlns:p14="http://schemas.microsoft.com/office/powerpoint/2010/main" val="3273621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810</TotalTime>
  <Words>770</Words>
  <Application>Microsoft Office PowerPoint</Application>
  <PresentationFormat>Произвольный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ДЕПАРТАМЕНТ ОБРАЗОВАНИЯ  ГОРОДА МОСКВЫ  СЕВЕРО-ВОСТОЧНый административный округ ГОСУДАРСТВЕННОЕ БЮДЖЕТНОЕ ОБРАЗОВАТЕЛЬНОЕ УЧРЕЖДЕНИЕ ДЕТСКИЙ САД № 2710</vt:lpstr>
      <vt:lpstr>Комплекс упражнений для звука Р</vt:lpstr>
      <vt:lpstr>Почистим верхние зубки</vt:lpstr>
      <vt:lpstr>Маляр</vt:lpstr>
      <vt:lpstr>Кто дальше загонит мяч?</vt:lpstr>
      <vt:lpstr>Пощелкать кончиком языка</vt:lpstr>
      <vt:lpstr>Вкусное варенье</vt:lpstr>
      <vt:lpstr>Индюк</vt:lpstr>
      <vt:lpstr>Барабанщики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СЕВЕРО-ВОСТОЧНОГО ОКРУГА ГОРОДА МОСКВЫ ГОСУДАРСТВЕННОЕ БЮДЖЕТНОЕ ОБРАЗОВАТЕЛЬНОЕ УЧРЕЖДЕНИЕ ДЕТСКИЙ САД № 2710</dc:title>
  <dc:creator>Сергей</dc:creator>
  <cp:lastModifiedBy>Сергей</cp:lastModifiedBy>
  <cp:revision>55</cp:revision>
  <dcterms:created xsi:type="dcterms:W3CDTF">2013-03-24T11:37:19Z</dcterms:created>
  <dcterms:modified xsi:type="dcterms:W3CDTF">2013-06-23T10:21:49Z</dcterms:modified>
</cp:coreProperties>
</file>