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1"/>
  </p:notesMasterIdLst>
  <p:handoutMasterIdLst>
    <p:handoutMasterId r:id="rId12"/>
  </p:handoutMasterIdLst>
  <p:sldIdLst>
    <p:sldId id="256" r:id="rId2"/>
    <p:sldId id="280" r:id="rId3"/>
    <p:sldId id="281" r:id="rId4"/>
    <p:sldId id="282" r:id="rId5"/>
    <p:sldId id="283" r:id="rId6"/>
    <p:sldId id="284" r:id="rId7"/>
    <p:sldId id="285" r:id="rId8"/>
    <p:sldId id="286" r:id="rId9"/>
    <p:sldId id="287" r:id="rId10"/>
  </p:sldIdLst>
  <p:sldSz cx="9144000" cy="702151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26" autoAdjust="0"/>
    <p:restoredTop sz="87086" autoAdjust="0"/>
  </p:normalViewPr>
  <p:slideViewPr>
    <p:cSldViewPr>
      <p:cViewPr varScale="1">
        <p:scale>
          <a:sx n="63" d="100"/>
          <a:sy n="63" d="100"/>
        </p:scale>
        <p:origin x="-1620" y="-114"/>
      </p:cViewPr>
      <p:guideLst>
        <p:guide orient="horz" pos="2212"/>
        <p:guide pos="2880"/>
      </p:guideLst>
    </p:cSldViewPr>
  </p:slideViewPr>
  <p:outlineViewPr>
    <p:cViewPr>
      <p:scale>
        <a:sx n="33" d="100"/>
        <a:sy n="33" d="100"/>
      </p:scale>
      <p:origin x="0" y="3890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41" d="100"/>
        <a:sy n="41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2814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3786B3-EF34-4880-9E71-1D9EE502A0A6}" type="datetimeFigureOut">
              <a:rPr lang="ru-RU" smtClean="0"/>
              <a:t>23.06.2013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1BAB0D-F287-4D7D-A048-94E4DE11FE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3870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696959-4317-4D79-AA59-050F212429F5}" type="datetimeFigureOut">
              <a:rPr lang="ru-RU" smtClean="0"/>
              <a:t>23.06.2013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685800"/>
            <a:ext cx="44640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32198D-3EF7-403C-9859-4FD1BF8A3F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19470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404303"/>
            <a:ext cx="8229600" cy="1872403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BF5EF-7007-40B4-BBC6-C7CB64387DDA}" type="datetimeFigureOut">
              <a:rPr lang="ru-RU" smtClean="0"/>
              <a:t>23.06.2013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0AEF5-9562-4772-B280-9E106D68A547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411134"/>
            <a:ext cx="6400800" cy="179438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BF5EF-7007-40B4-BBC6-C7CB64387DDA}" type="datetimeFigureOut">
              <a:rPr lang="ru-RU" smtClean="0"/>
              <a:t>23.06.2013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0AEF5-9562-4772-B280-9E106D68A5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81187"/>
            <a:ext cx="2057400" cy="5991041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81187"/>
            <a:ext cx="6019800" cy="5991041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BF5EF-7007-40B4-BBC6-C7CB64387DDA}" type="datetimeFigureOut">
              <a:rPr lang="ru-RU" smtClean="0"/>
              <a:t>23.06.2013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0AEF5-9562-4772-B280-9E106D68A5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BF5EF-7007-40B4-BBC6-C7CB64387DDA}" type="datetimeFigureOut">
              <a:rPr lang="ru-RU" smtClean="0"/>
              <a:t>23.06.2013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0AEF5-9562-4772-B280-9E106D68A5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24135"/>
            <a:ext cx="7086600" cy="1872403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67578"/>
            <a:ext cx="7086600" cy="1545708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BF5EF-7007-40B4-BBC6-C7CB64387DDA}" type="datetimeFigureOut">
              <a:rPr lang="ru-RU" smtClean="0"/>
              <a:t>23.06.2013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569666"/>
            <a:ext cx="762000" cy="373831"/>
          </a:xfrm>
        </p:spPr>
        <p:txBody>
          <a:bodyPr/>
          <a:lstStyle/>
          <a:p>
            <a:fld id="{1BB0AEF5-9562-4772-B280-9E106D68A54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38354"/>
            <a:ext cx="4038600" cy="4633874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38354"/>
            <a:ext cx="4038600" cy="4633874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BF5EF-7007-40B4-BBC6-C7CB64387DDA}" type="datetimeFigureOut">
              <a:rPr lang="ru-RU" smtClean="0"/>
              <a:t>23.06.2013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0AEF5-9562-4772-B280-9E106D68A5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9560"/>
            <a:ext cx="8229600" cy="1170252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71714"/>
            <a:ext cx="4040188" cy="768790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1571714"/>
            <a:ext cx="4041775" cy="768790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418522"/>
            <a:ext cx="4040188" cy="385370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2418522"/>
            <a:ext cx="4041775" cy="385370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BF5EF-7007-40B4-BBC6-C7CB64387DDA}" type="datetimeFigureOut">
              <a:rPr lang="ru-RU" smtClean="0"/>
              <a:t>23.06.2013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0AEF5-9562-4772-B280-9E106D68A5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BF5EF-7007-40B4-BBC6-C7CB64387DDA}" type="datetimeFigureOut">
              <a:rPr lang="ru-RU" smtClean="0"/>
              <a:t>23.06.2013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0AEF5-9562-4772-B280-9E106D68A5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BF5EF-7007-40B4-BBC6-C7CB64387DDA}" type="datetimeFigureOut">
              <a:rPr lang="ru-RU" smtClean="0"/>
              <a:t>23.06.2013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0AEF5-9562-4772-B280-9E106D68A5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9560"/>
            <a:ext cx="3008313" cy="1189756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1" y="1560337"/>
            <a:ext cx="3008313" cy="4711891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9561"/>
            <a:ext cx="5111750" cy="5992667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BF5EF-7007-40B4-BBC6-C7CB64387DDA}" type="datetimeFigureOut">
              <a:rPr lang="ru-RU" smtClean="0"/>
              <a:t>23.06.2013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0AEF5-9562-4772-B280-9E106D68A5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24134"/>
            <a:ext cx="5486400" cy="534741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75654"/>
            <a:ext cx="5486400" cy="4056874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94606"/>
            <a:ext cx="5486400" cy="542997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BF5EF-7007-40B4-BBC6-C7CB64387DDA}" type="datetimeFigureOut">
              <a:rPr lang="ru-RU" smtClean="0"/>
              <a:t>23.06.2013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0AEF5-9562-4772-B280-9E106D68A5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81186"/>
            <a:ext cx="8229600" cy="1170252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38353"/>
            <a:ext cx="8229600" cy="4821439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569666"/>
            <a:ext cx="2133600" cy="373831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4CBF5EF-7007-40B4-BBC6-C7CB64387DDA}" type="datetimeFigureOut">
              <a:rPr lang="ru-RU" smtClean="0"/>
              <a:t>23.06.2013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569666"/>
            <a:ext cx="2895600" cy="373831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569666"/>
            <a:ext cx="762000" cy="373831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BB0AEF5-9562-4772-B280-9E106D68A547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93139"/>
            <a:ext cx="7486600" cy="3389625"/>
          </a:xfrm>
        </p:spPr>
        <p:txBody>
          <a:bodyPr>
            <a:normAutofit fontScale="90000"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ДЕПАРТАМЕНТ ОБРАЗОВАНИЯ</a:t>
            </a:r>
            <a:b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ГОРОДА 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МОСКВЫ</a:t>
            </a:r>
            <a:b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СЕВЕРО-ВОСТОЧНый</a:t>
            </a:r>
            <a:r>
              <a:rPr lang="ru-RU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административный округ</a:t>
            </a:r>
            <a:b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ГОСУДАРСТВЕННОЕ БЮДЖЕТНОЕ ОБРАЗОВАТЕЛЬНОЕ УЧРЕЖДЕНИЕ ДЕТСКИЙ САД № 2710</a:t>
            </a:r>
            <a:endParaRPr lang="ru-RU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942805"/>
            <a:ext cx="6368752" cy="288557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«Комплекс артикуляционной гимнастики для постановки звуков»</a:t>
            </a:r>
          </a:p>
          <a:p>
            <a:pPr algn="r"/>
            <a:r>
              <a:rPr lang="ru-RU" sz="2400" dirty="0" smtClean="0">
                <a:solidFill>
                  <a:srgbClr val="002060"/>
                </a:solidFill>
              </a:rPr>
              <a:t>		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Подготовила: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Учитель-логопед </a:t>
            </a:r>
          </a:p>
          <a:p>
            <a:pPr algn="r"/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 Пономаренко Наталия Алексеевна</a:t>
            </a:r>
          </a:p>
          <a:p>
            <a:pPr algn="r"/>
            <a:endParaRPr lang="ru-RU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Москва 2013год.</a:t>
            </a:r>
            <a:endParaRPr lang="ru-RU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5268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030" y="414413"/>
            <a:ext cx="8229600" cy="2016224"/>
          </a:xfrm>
        </p:spPr>
        <p:txBody>
          <a:bodyPr>
            <a:normAutofit/>
          </a:bodyPr>
          <a:lstStyle/>
          <a:p>
            <a:r>
              <a:rPr lang="ru-RU" sz="4400" dirty="0" smtClean="0">
                <a:solidFill>
                  <a:srgbClr val="002060"/>
                </a:solidFill>
                <a:latin typeface="+mn-lt"/>
              </a:rPr>
              <a:t>Комплекс упражнений для звука Р</a:t>
            </a:r>
            <a:endParaRPr lang="ru-RU" sz="44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3150716"/>
            <a:ext cx="6400800" cy="1982797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rgbClr val="002060"/>
                </a:solidFill>
              </a:rPr>
              <a:t>Кончик языка и его передняя часть подняты к альвеолам, напряжены, кончик языка вибрирует в проходящей воздушной струе. Средняя часть языка опущена, его боковые края прижаты к верхним коренным зубам; выдыхаемая воздушная струя должна быть сильной, направленной.</a:t>
            </a:r>
            <a:endParaRPr lang="ru-RU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692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9560"/>
            <a:ext cx="8219255" cy="854932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 smtClean="0">
                <a:solidFill>
                  <a:srgbClr val="002060"/>
                </a:solidFill>
                <a:latin typeface="+mn-lt"/>
              </a:rPr>
              <a:t>Почистим верхние зубки</a:t>
            </a:r>
            <a:endParaRPr lang="ru-RU" sz="44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1" y="1350517"/>
            <a:ext cx="4114799" cy="4921712"/>
          </a:xfrm>
        </p:spPr>
        <p:txBody>
          <a:bodyPr>
            <a:noAutofit/>
          </a:bodyPr>
          <a:lstStyle/>
          <a:p>
            <a:r>
              <a:rPr lang="ru-RU" sz="1800" b="1" dirty="0" smtClean="0">
                <a:solidFill>
                  <a:srgbClr val="002060"/>
                </a:solidFill>
              </a:rPr>
              <a:t>Цель: </a:t>
            </a:r>
            <a:r>
              <a:rPr lang="ru-RU" sz="1800" dirty="0" smtClean="0">
                <a:solidFill>
                  <a:srgbClr val="002060"/>
                </a:solidFill>
              </a:rPr>
              <a:t>Вырабатывать подъем языка вверх и умение владеть языком.</a:t>
            </a:r>
          </a:p>
          <a:p>
            <a:r>
              <a:rPr lang="ru-RU" sz="1800" b="1" dirty="0" smtClean="0">
                <a:solidFill>
                  <a:srgbClr val="002060"/>
                </a:solidFill>
              </a:rPr>
              <a:t>Описание</a:t>
            </a:r>
            <a:r>
              <a:rPr lang="ru-RU" sz="1800" dirty="0" smtClean="0">
                <a:solidFill>
                  <a:srgbClr val="002060"/>
                </a:solidFill>
              </a:rPr>
              <a:t>: Приоткрыть рот и кончиком языка «почистить» верхние зубы с внутренней стороны , делая движения языком из стороны в сторону.</a:t>
            </a:r>
          </a:p>
          <a:p>
            <a:r>
              <a:rPr lang="ru-RU" sz="1800" b="1" dirty="0" smtClean="0">
                <a:solidFill>
                  <a:srgbClr val="002060"/>
                </a:solidFill>
              </a:rPr>
              <a:t>Методические указания:</a:t>
            </a:r>
          </a:p>
          <a:p>
            <a:r>
              <a:rPr lang="ru-RU" sz="1800" dirty="0" smtClean="0">
                <a:solidFill>
                  <a:srgbClr val="002060"/>
                </a:solidFill>
              </a:rPr>
              <a:t>1). Губы в легкой улыбке, верхние и нижние зубы видны.</a:t>
            </a:r>
          </a:p>
          <a:p>
            <a:r>
              <a:rPr lang="ru-RU" sz="1800" dirty="0" smtClean="0">
                <a:solidFill>
                  <a:srgbClr val="002060"/>
                </a:solidFill>
              </a:rPr>
              <a:t>2). Следить, чтобы кончик языка не высовывался, не загибался внутрь, а находился у корней верхних зубов.</a:t>
            </a:r>
          </a:p>
          <a:p>
            <a:r>
              <a:rPr lang="ru-RU" sz="1800" dirty="0" smtClean="0">
                <a:solidFill>
                  <a:srgbClr val="002060"/>
                </a:solidFill>
              </a:rPr>
              <a:t>3). Нижняя челюсть неподвижна, работает только язык.</a:t>
            </a:r>
            <a:endParaRPr lang="ru-RU" sz="1800" dirty="0">
              <a:solidFill>
                <a:srgbClr val="002060"/>
              </a:solidFill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1494532"/>
            <a:ext cx="4114800" cy="3086100"/>
          </a:xfrm>
        </p:spPr>
      </p:pic>
    </p:spTree>
    <p:extLst>
      <p:ext uri="{BB962C8B-B14F-4D97-AF65-F5344CB8AC3E}">
        <p14:creationId xmlns:p14="http://schemas.microsoft.com/office/powerpoint/2010/main" val="404681933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9560"/>
            <a:ext cx="8147247" cy="782924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 smtClean="0">
                <a:solidFill>
                  <a:srgbClr val="002060"/>
                </a:solidFill>
                <a:latin typeface="+mn-lt"/>
              </a:rPr>
              <a:t>Маляр</a:t>
            </a:r>
            <a:endParaRPr lang="ru-RU" sz="44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1" y="1350517"/>
            <a:ext cx="3970783" cy="4536503"/>
          </a:xfrm>
        </p:spPr>
        <p:txBody>
          <a:bodyPr>
            <a:normAutofit/>
          </a:bodyPr>
          <a:lstStyle/>
          <a:p>
            <a:r>
              <a:rPr lang="ru-RU" sz="1800" b="1" dirty="0" smtClean="0">
                <a:solidFill>
                  <a:srgbClr val="002060"/>
                </a:solidFill>
              </a:rPr>
              <a:t>Цель: </a:t>
            </a:r>
            <a:r>
              <a:rPr lang="ru-RU" sz="1800" dirty="0" smtClean="0">
                <a:solidFill>
                  <a:srgbClr val="002060"/>
                </a:solidFill>
              </a:rPr>
              <a:t>Отрабатывать движения языка вверх и его подвижность.</a:t>
            </a:r>
          </a:p>
          <a:p>
            <a:r>
              <a:rPr lang="ru-RU" sz="1800" b="1" dirty="0" smtClean="0">
                <a:solidFill>
                  <a:srgbClr val="002060"/>
                </a:solidFill>
              </a:rPr>
              <a:t>Описание</a:t>
            </a:r>
            <a:r>
              <a:rPr lang="ru-RU" sz="1800" dirty="0" smtClean="0">
                <a:solidFill>
                  <a:srgbClr val="002060"/>
                </a:solidFill>
              </a:rPr>
              <a:t>: Улыбнуться, открыть рот и «погладить» кончиком языка твердое  небо, делая движения языком вперед-назад.</a:t>
            </a:r>
          </a:p>
          <a:p>
            <a:r>
              <a:rPr lang="ru-RU" sz="1800" b="1" dirty="0" smtClean="0">
                <a:solidFill>
                  <a:srgbClr val="002060"/>
                </a:solidFill>
              </a:rPr>
              <a:t>Методические указания:</a:t>
            </a:r>
          </a:p>
          <a:p>
            <a:r>
              <a:rPr lang="ru-RU" sz="1800" dirty="0" smtClean="0">
                <a:solidFill>
                  <a:srgbClr val="002060"/>
                </a:solidFill>
              </a:rPr>
              <a:t>1). Губы и нижняя челюсть должны быть неподвижны.</a:t>
            </a:r>
          </a:p>
          <a:p>
            <a:r>
              <a:rPr lang="ru-RU" sz="1800" dirty="0" smtClean="0">
                <a:solidFill>
                  <a:srgbClr val="002060"/>
                </a:solidFill>
              </a:rPr>
              <a:t>2) Следить, чтобы кончик языка доходил до внутренней поверхности верхних зубов, когда он продвигается вперед, и не высовывался изо рта.</a:t>
            </a:r>
            <a:endParaRPr lang="ru-RU" sz="1800" dirty="0">
              <a:solidFill>
                <a:srgbClr val="002060"/>
              </a:solidFill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1422524"/>
            <a:ext cx="3504000" cy="2628000"/>
          </a:xfrm>
        </p:spPr>
      </p:pic>
    </p:spTree>
    <p:extLst>
      <p:ext uri="{BB962C8B-B14F-4D97-AF65-F5344CB8AC3E}">
        <p14:creationId xmlns:p14="http://schemas.microsoft.com/office/powerpoint/2010/main" val="258468003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b="1" dirty="0" smtClean="0">
                <a:solidFill>
                  <a:srgbClr val="002060"/>
                </a:solidFill>
                <a:latin typeface="+mn-lt"/>
              </a:rPr>
              <a:t>Кто дальше загонит мяч?</a:t>
            </a:r>
            <a:endParaRPr lang="ru-RU" sz="44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lvl="0" indent="0">
              <a:buClr>
                <a:prstClr val="white">
                  <a:shade val="95000"/>
                </a:prstClr>
              </a:buClr>
              <a:buNone/>
            </a:pPr>
            <a:r>
              <a:rPr lang="ru-RU" sz="1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Цель: </a:t>
            </a:r>
            <a:r>
              <a:rPr lang="ru-RU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Вырабатывать плавную, длительную, непрерывную воздушную струю, идущую посередине языка.</a:t>
            </a:r>
          </a:p>
          <a:p>
            <a:pPr marL="0" lvl="0" indent="0">
              <a:buClr>
                <a:prstClr val="white">
                  <a:shade val="95000"/>
                </a:prstClr>
              </a:buClr>
              <a:buNone/>
            </a:pPr>
            <a:r>
              <a:rPr lang="ru-RU" sz="1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Описание: </a:t>
            </a:r>
            <a:r>
              <a:rPr lang="ru-RU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улыбнуться, положить широкий передний края языка на нижнюю губу и, как бы произнося длительно звук ф, сдуть ватку на противоположный край стола.</a:t>
            </a:r>
          </a:p>
          <a:p>
            <a:pPr marL="0" lvl="0" indent="0">
              <a:buClr>
                <a:prstClr val="white">
                  <a:shade val="95000"/>
                </a:prstClr>
              </a:buClr>
              <a:buNone/>
            </a:pPr>
            <a:r>
              <a:rPr lang="ru-RU" sz="1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Методические указания: </a:t>
            </a:r>
          </a:p>
          <a:p>
            <a:pPr marL="0" lvl="0" indent="0">
              <a:buClr>
                <a:prstClr val="white">
                  <a:shade val="95000"/>
                </a:prstClr>
              </a:buClr>
              <a:buNone/>
            </a:pPr>
            <a:r>
              <a:rPr lang="ru-RU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1). Нижняя губа не должна натягиваться на нижние зубы.</a:t>
            </a:r>
          </a:p>
          <a:p>
            <a:pPr marL="0" lvl="0" indent="0">
              <a:buClr>
                <a:prstClr val="white">
                  <a:shade val="95000"/>
                </a:prstClr>
              </a:buClr>
              <a:buNone/>
            </a:pPr>
            <a:r>
              <a:rPr lang="ru-RU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2). Нельзя надувать щеки.</a:t>
            </a:r>
          </a:p>
          <a:p>
            <a:pPr marL="0" lvl="0" indent="0">
              <a:buClr>
                <a:prstClr val="white">
                  <a:shade val="95000"/>
                </a:prstClr>
              </a:buClr>
              <a:buNone/>
            </a:pPr>
            <a:r>
              <a:rPr lang="ru-RU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3). Следить, чтобы дети произносили звук ф, а не звук х, т.е. чтобы воздушная струя была узкая, а не рассеянная.</a:t>
            </a:r>
          </a:p>
          <a:p>
            <a:endParaRPr lang="ru-RU" dirty="0"/>
          </a:p>
        </p:txBody>
      </p:sp>
      <p:pic>
        <p:nvPicPr>
          <p:cNvPr id="7" name="Объект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1782564"/>
            <a:ext cx="4038600" cy="287361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4450979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b="1" dirty="0" smtClean="0">
                <a:solidFill>
                  <a:srgbClr val="002060"/>
                </a:solidFill>
                <a:latin typeface="+mn-lt"/>
              </a:rPr>
              <a:t>Пощелкать кончиком языка</a:t>
            </a:r>
            <a:endParaRPr lang="ru-RU" sz="44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lvl="0" indent="0">
              <a:buClr>
                <a:prstClr val="white">
                  <a:shade val="95000"/>
                </a:prstClr>
              </a:buClr>
              <a:buNone/>
            </a:pPr>
            <a:r>
              <a:rPr lang="ru-RU" sz="1800" b="1" dirty="0">
                <a:solidFill>
                  <a:srgbClr val="002060"/>
                </a:solidFill>
              </a:rPr>
              <a:t>Цель: </a:t>
            </a:r>
            <a:r>
              <a:rPr lang="ru-RU" sz="1800" dirty="0">
                <a:solidFill>
                  <a:srgbClr val="002060"/>
                </a:solidFill>
              </a:rPr>
              <a:t>Вырабатывать движение языка вверх и помочь ребенку определить  место языка при произнесении звука </a:t>
            </a:r>
            <a:r>
              <a:rPr lang="ru-RU" sz="1800" b="1" dirty="0" smtClean="0">
                <a:solidFill>
                  <a:srgbClr val="002060"/>
                </a:solidFill>
              </a:rPr>
              <a:t>Р.</a:t>
            </a:r>
            <a:endParaRPr lang="ru-RU" sz="1800" b="1" dirty="0">
              <a:solidFill>
                <a:srgbClr val="002060"/>
              </a:solidFill>
            </a:endParaRPr>
          </a:p>
          <a:p>
            <a:pPr marL="0" lvl="0" indent="0">
              <a:buClr>
                <a:prstClr val="white">
                  <a:shade val="95000"/>
                </a:prstClr>
              </a:buClr>
              <a:buNone/>
            </a:pPr>
            <a:r>
              <a:rPr lang="ru-RU" sz="1800" b="1" dirty="0">
                <a:solidFill>
                  <a:srgbClr val="002060"/>
                </a:solidFill>
              </a:rPr>
              <a:t>Описание: </a:t>
            </a:r>
            <a:r>
              <a:rPr lang="ru-RU" sz="1800" dirty="0">
                <a:solidFill>
                  <a:srgbClr val="002060"/>
                </a:solidFill>
              </a:rPr>
              <a:t>Ребенок должен производить те же движения языком, как и при выполнении упражнения «Лошадка», только беззвучно.</a:t>
            </a:r>
          </a:p>
          <a:p>
            <a:pPr marL="0" lvl="0" indent="0">
              <a:buClr>
                <a:prstClr val="white">
                  <a:shade val="95000"/>
                </a:prstClr>
              </a:buClr>
              <a:buNone/>
            </a:pPr>
            <a:r>
              <a:rPr lang="ru-RU" sz="1800" b="1" dirty="0">
                <a:solidFill>
                  <a:srgbClr val="002060"/>
                </a:solidFill>
              </a:rPr>
              <a:t>Методические указания:</a:t>
            </a:r>
          </a:p>
          <a:p>
            <a:pPr marL="0" lvl="0" indent="0">
              <a:buClr>
                <a:prstClr val="white">
                  <a:shade val="95000"/>
                </a:prstClr>
              </a:buClr>
              <a:buNone/>
            </a:pPr>
            <a:r>
              <a:rPr lang="ru-RU" sz="1800" dirty="0">
                <a:solidFill>
                  <a:srgbClr val="002060"/>
                </a:solidFill>
              </a:rPr>
              <a:t>1). Следить, чтобы  нижняя челюсть и губы были неподвижны: упражнение выполняет только язык.</a:t>
            </a:r>
          </a:p>
          <a:p>
            <a:pPr marL="0" lvl="0" indent="0">
              <a:buClr>
                <a:prstClr val="white">
                  <a:shade val="95000"/>
                </a:prstClr>
              </a:buClr>
              <a:buNone/>
            </a:pPr>
            <a:r>
              <a:rPr lang="ru-RU" sz="1800" dirty="0">
                <a:solidFill>
                  <a:srgbClr val="002060"/>
                </a:solidFill>
              </a:rPr>
              <a:t>2). Кончик языка не должен загибаться внутрь.</a:t>
            </a:r>
          </a:p>
          <a:p>
            <a:pPr marL="0" lvl="0" indent="0">
              <a:buClr>
                <a:prstClr val="white">
                  <a:shade val="95000"/>
                </a:prstClr>
              </a:buClr>
              <a:buNone/>
            </a:pPr>
            <a:r>
              <a:rPr lang="ru-RU" sz="1800" dirty="0">
                <a:solidFill>
                  <a:srgbClr val="002060"/>
                </a:solidFill>
              </a:rPr>
              <a:t>3). Кончик языка упирается в небо за верхними зубами, а не высовывается изо рта.</a:t>
            </a:r>
          </a:p>
        </p:txBody>
      </p:sp>
      <p:pic>
        <p:nvPicPr>
          <p:cNvPr id="7" name="Объект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1710556"/>
            <a:ext cx="3753196" cy="2813858"/>
          </a:xfrm>
        </p:spPr>
      </p:pic>
    </p:spTree>
    <p:extLst>
      <p:ext uri="{BB962C8B-B14F-4D97-AF65-F5344CB8AC3E}">
        <p14:creationId xmlns:p14="http://schemas.microsoft.com/office/powerpoint/2010/main" val="120731090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b="1" dirty="0" smtClean="0">
                <a:solidFill>
                  <a:srgbClr val="002060"/>
                </a:solidFill>
                <a:latin typeface="+mn-lt"/>
              </a:rPr>
              <a:t>Вкусное варенье</a:t>
            </a:r>
            <a:endParaRPr lang="ru-RU" sz="44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457200" y="1278509"/>
            <a:ext cx="5698976" cy="5544616"/>
          </a:xfrm>
        </p:spPr>
        <p:txBody>
          <a:bodyPr>
            <a:noAutofit/>
          </a:bodyPr>
          <a:lstStyle/>
          <a:p>
            <a:pPr marL="0" lvl="0" indent="0">
              <a:buClr>
                <a:prstClr val="white">
                  <a:shade val="95000"/>
                </a:prstClr>
              </a:buClr>
              <a:buNone/>
            </a:pPr>
            <a:r>
              <a:rPr lang="ru-RU" sz="1800" b="1" dirty="0">
                <a:solidFill>
                  <a:srgbClr val="002060"/>
                </a:solidFill>
              </a:rPr>
              <a:t>Цель: </a:t>
            </a:r>
            <a:r>
              <a:rPr lang="ru-RU" sz="1800" dirty="0">
                <a:solidFill>
                  <a:srgbClr val="002060"/>
                </a:solidFill>
              </a:rPr>
              <a:t>Вырабатывать движение широкой передней части языка вверх и положение языка,  близкое к форме чашечки.</a:t>
            </a:r>
          </a:p>
          <a:p>
            <a:pPr marL="0" lvl="0" indent="0">
              <a:buClr>
                <a:prstClr val="white">
                  <a:shade val="95000"/>
                </a:prstClr>
              </a:buClr>
              <a:buNone/>
            </a:pPr>
            <a:r>
              <a:rPr lang="ru-RU" sz="1800" b="1" dirty="0">
                <a:solidFill>
                  <a:srgbClr val="002060"/>
                </a:solidFill>
              </a:rPr>
              <a:t>Описание: </a:t>
            </a:r>
            <a:r>
              <a:rPr lang="ru-RU" sz="1800" dirty="0">
                <a:solidFill>
                  <a:srgbClr val="002060"/>
                </a:solidFill>
              </a:rPr>
              <a:t>Слегка приоткрыть рот и широким передним краем языка облизать верхнюю губу, делая движение языком сверху вниз, но не из стороны в сторону.</a:t>
            </a:r>
          </a:p>
          <a:p>
            <a:pPr marL="0" lvl="0" indent="0">
              <a:buClr>
                <a:prstClr val="white">
                  <a:shade val="95000"/>
                </a:prstClr>
              </a:buClr>
              <a:buNone/>
            </a:pPr>
            <a:r>
              <a:rPr lang="ru-RU" sz="1800" b="1" dirty="0">
                <a:solidFill>
                  <a:srgbClr val="002060"/>
                </a:solidFill>
              </a:rPr>
              <a:t>Методические указания:</a:t>
            </a:r>
          </a:p>
          <a:p>
            <a:pPr marL="0" lvl="0" indent="0">
              <a:buClr>
                <a:prstClr val="white">
                  <a:shade val="95000"/>
                </a:prstClr>
              </a:buClr>
              <a:buNone/>
            </a:pPr>
            <a:r>
              <a:rPr lang="ru-RU" sz="1800" dirty="0">
                <a:solidFill>
                  <a:srgbClr val="002060"/>
                </a:solidFill>
              </a:rPr>
              <a:t>1). Следить, чтобы работал только язык, а нижняя челюсть не помогала «подсаживать» язык наверх – она должна быть неподвижной (можно придерживать ее пальцем).</a:t>
            </a:r>
          </a:p>
          <a:p>
            <a:pPr marL="0" lvl="0" indent="0">
              <a:buClr>
                <a:prstClr val="white">
                  <a:shade val="95000"/>
                </a:prstClr>
              </a:buClr>
              <a:buNone/>
            </a:pPr>
            <a:r>
              <a:rPr lang="ru-RU" sz="1800" dirty="0">
                <a:solidFill>
                  <a:srgbClr val="002060"/>
                </a:solidFill>
              </a:rPr>
              <a:t>2). Язык должен быть широким, боковые края его касаются углов рта.</a:t>
            </a:r>
          </a:p>
          <a:p>
            <a:pPr marL="0" lvl="0" indent="0">
              <a:buClr>
                <a:prstClr val="white">
                  <a:shade val="95000"/>
                </a:prstClr>
              </a:buClr>
              <a:buNone/>
            </a:pPr>
            <a:r>
              <a:rPr lang="ru-RU" sz="1800" dirty="0">
                <a:solidFill>
                  <a:srgbClr val="002060"/>
                </a:solidFill>
              </a:rPr>
              <a:t>3). Если упражнение не получается, нужно вернуться к упражнению «Наказать непослушный язык». Как только язык станет распластанным и спокойно ляжет на нижней губе, его надо шпателем поднять наверх и завернуть за верхнюю губу.</a:t>
            </a:r>
          </a:p>
          <a:p>
            <a:endParaRPr lang="ru-RU" sz="1800" dirty="0"/>
          </a:p>
        </p:txBody>
      </p:sp>
      <p:pic>
        <p:nvPicPr>
          <p:cNvPr id="7" name="Объект 3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1422524"/>
            <a:ext cx="2386012" cy="1786970"/>
          </a:xfrm>
        </p:spPr>
      </p:pic>
    </p:spTree>
    <p:extLst>
      <p:ext uri="{BB962C8B-B14F-4D97-AF65-F5344CB8AC3E}">
        <p14:creationId xmlns:p14="http://schemas.microsoft.com/office/powerpoint/2010/main" val="89576829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b="1" dirty="0" smtClean="0">
                <a:solidFill>
                  <a:srgbClr val="002060"/>
                </a:solidFill>
                <a:latin typeface="+mn-lt"/>
              </a:rPr>
              <a:t>Индюк</a:t>
            </a:r>
            <a:endParaRPr lang="ru-RU" sz="44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457200" y="1422524"/>
            <a:ext cx="4402832" cy="5328592"/>
          </a:xfrm>
        </p:spPr>
        <p:txBody>
          <a:bodyPr>
            <a:normAutofit fontScale="92500"/>
          </a:bodyPr>
          <a:lstStyle/>
          <a:p>
            <a:pPr marL="0" lvl="0" indent="0">
              <a:buClr>
                <a:prstClr val="white">
                  <a:shade val="95000"/>
                </a:prstClr>
              </a:buClr>
              <a:buNone/>
            </a:pPr>
            <a:r>
              <a:rPr lang="ru-RU" sz="1900" b="1" dirty="0">
                <a:solidFill>
                  <a:srgbClr val="002060"/>
                </a:solidFill>
              </a:rPr>
              <a:t>Цель</a:t>
            </a:r>
            <a:r>
              <a:rPr lang="ru-RU" sz="1900" dirty="0">
                <a:solidFill>
                  <a:srgbClr val="002060"/>
                </a:solidFill>
              </a:rPr>
              <a:t>: Вырабатывать подъем языка вверх, подвижность его передней части.</a:t>
            </a:r>
          </a:p>
          <a:p>
            <a:pPr marL="0" lvl="0" indent="0">
              <a:buClr>
                <a:prstClr val="white">
                  <a:shade val="95000"/>
                </a:prstClr>
              </a:buClr>
              <a:buNone/>
            </a:pPr>
            <a:r>
              <a:rPr lang="ru-RU" sz="1900" b="1" dirty="0">
                <a:solidFill>
                  <a:srgbClr val="002060"/>
                </a:solidFill>
              </a:rPr>
              <a:t>Описание: </a:t>
            </a:r>
            <a:r>
              <a:rPr lang="ru-RU" sz="1900" dirty="0">
                <a:solidFill>
                  <a:srgbClr val="002060"/>
                </a:solidFill>
              </a:rPr>
              <a:t>Приоткрыть рот, положить язык на верхнюю губу и производить движения широким  передним краем языка по верхней губе вперед и назад, стараясь не отрывать язык от губы – словно поглаживая ее. Сначала производить медленные движения, потом ускорить темп и добавить голос, пока не послышится </a:t>
            </a:r>
            <a:r>
              <a:rPr lang="ru-RU" sz="1900" b="1" dirty="0" err="1">
                <a:solidFill>
                  <a:srgbClr val="002060"/>
                </a:solidFill>
              </a:rPr>
              <a:t>бл-бл</a:t>
            </a:r>
            <a:r>
              <a:rPr lang="ru-RU" sz="1900" dirty="0">
                <a:solidFill>
                  <a:srgbClr val="002060"/>
                </a:solidFill>
              </a:rPr>
              <a:t> (как индюк </a:t>
            </a:r>
            <a:r>
              <a:rPr lang="ru-RU" sz="1900" dirty="0" err="1">
                <a:solidFill>
                  <a:srgbClr val="002060"/>
                </a:solidFill>
              </a:rPr>
              <a:t>болбочет</a:t>
            </a:r>
            <a:r>
              <a:rPr lang="ru-RU" sz="1900" dirty="0">
                <a:solidFill>
                  <a:srgbClr val="002060"/>
                </a:solidFill>
              </a:rPr>
              <a:t>).</a:t>
            </a:r>
          </a:p>
          <a:p>
            <a:pPr marL="0" lvl="0" indent="0">
              <a:buClr>
                <a:prstClr val="white">
                  <a:shade val="95000"/>
                </a:prstClr>
              </a:buClr>
              <a:buNone/>
            </a:pPr>
            <a:r>
              <a:rPr lang="ru-RU" sz="1900" b="1" dirty="0">
                <a:solidFill>
                  <a:srgbClr val="002060"/>
                </a:solidFill>
              </a:rPr>
              <a:t>Методические указания:</a:t>
            </a:r>
          </a:p>
          <a:p>
            <a:pPr marL="0" lvl="0" indent="0">
              <a:buClr>
                <a:prstClr val="white">
                  <a:shade val="95000"/>
                </a:prstClr>
              </a:buClr>
              <a:buNone/>
            </a:pPr>
            <a:r>
              <a:rPr lang="ru-RU" sz="1900" dirty="0">
                <a:solidFill>
                  <a:srgbClr val="002060"/>
                </a:solidFill>
              </a:rPr>
              <a:t>1). Следить, чтобы язык был широким и не сужался.</a:t>
            </a:r>
          </a:p>
          <a:p>
            <a:pPr marL="0" lvl="0" indent="0">
              <a:buClr>
                <a:prstClr val="white">
                  <a:shade val="95000"/>
                </a:prstClr>
              </a:buClr>
              <a:buNone/>
            </a:pPr>
            <a:r>
              <a:rPr lang="ru-RU" sz="1900" dirty="0">
                <a:solidFill>
                  <a:srgbClr val="002060"/>
                </a:solidFill>
              </a:rPr>
              <a:t>2). Чтобы движения языка были вперед-назад, а не из стороны в сторону.</a:t>
            </a:r>
          </a:p>
          <a:p>
            <a:pPr marL="0" lvl="0" indent="0">
              <a:buClr>
                <a:prstClr val="white">
                  <a:shade val="95000"/>
                </a:prstClr>
              </a:buClr>
              <a:buNone/>
            </a:pPr>
            <a:r>
              <a:rPr lang="ru-RU" sz="1900" dirty="0">
                <a:solidFill>
                  <a:srgbClr val="002060"/>
                </a:solidFill>
              </a:rPr>
              <a:t>3). Язык должен «облизывать» верхнюю губу, а не выбрасываться вперед.</a:t>
            </a:r>
          </a:p>
          <a:p>
            <a:endParaRPr lang="ru-RU" dirty="0"/>
          </a:p>
        </p:txBody>
      </p:sp>
      <p:pic>
        <p:nvPicPr>
          <p:cNvPr id="7" name="Объект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1494532"/>
            <a:ext cx="3412375" cy="256032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12430503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9560"/>
            <a:ext cx="8363271" cy="854932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 smtClean="0">
                <a:solidFill>
                  <a:srgbClr val="002060"/>
                </a:solidFill>
                <a:latin typeface="+mn-lt"/>
              </a:rPr>
              <a:t>Барабанщики</a:t>
            </a:r>
            <a:endParaRPr lang="ru-RU" sz="44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67544" y="1422524"/>
            <a:ext cx="5328592" cy="5328592"/>
          </a:xfrm>
        </p:spPr>
        <p:txBody>
          <a:bodyPr>
            <a:noAutofit/>
          </a:bodyPr>
          <a:lstStyle/>
          <a:p>
            <a:r>
              <a:rPr lang="ru-RU" sz="1800" b="1" dirty="0" smtClean="0">
                <a:solidFill>
                  <a:srgbClr val="002060"/>
                </a:solidFill>
              </a:rPr>
              <a:t>Цель: </a:t>
            </a:r>
            <a:r>
              <a:rPr lang="ru-RU" sz="1800" dirty="0" smtClean="0">
                <a:solidFill>
                  <a:srgbClr val="002060"/>
                </a:solidFill>
              </a:rPr>
              <a:t>Укреплять мышцы кончика языка, вырабатывать подъем языка вверх и умение делать кончик языка напряженным.</a:t>
            </a:r>
          </a:p>
          <a:p>
            <a:r>
              <a:rPr lang="ru-RU" sz="1800" dirty="0" smtClean="0">
                <a:solidFill>
                  <a:srgbClr val="002060"/>
                </a:solidFill>
              </a:rPr>
              <a:t>Описание: Улыбнуться, открыть рот и постучать кончиком языка за верхними зубами, многократно и отчетливо произнося звук </a:t>
            </a:r>
            <a:r>
              <a:rPr lang="ru-RU" sz="1800" b="1" dirty="0" smtClean="0">
                <a:solidFill>
                  <a:srgbClr val="002060"/>
                </a:solidFill>
              </a:rPr>
              <a:t>Д :д-д-д-д. </a:t>
            </a:r>
            <a:r>
              <a:rPr lang="ru-RU" sz="1800" dirty="0" smtClean="0">
                <a:solidFill>
                  <a:srgbClr val="002060"/>
                </a:solidFill>
              </a:rPr>
              <a:t>Сначала звук </a:t>
            </a:r>
            <a:r>
              <a:rPr lang="ru-RU" sz="1800" b="1" dirty="0" smtClean="0">
                <a:solidFill>
                  <a:srgbClr val="002060"/>
                </a:solidFill>
              </a:rPr>
              <a:t>Д</a:t>
            </a:r>
            <a:r>
              <a:rPr lang="ru-RU" sz="1800" dirty="0" smtClean="0">
                <a:solidFill>
                  <a:srgbClr val="002060"/>
                </a:solidFill>
              </a:rPr>
              <a:t> произносить медленно, затем ускорить темп.</a:t>
            </a:r>
          </a:p>
          <a:p>
            <a:r>
              <a:rPr lang="ru-RU" sz="1800" dirty="0" smtClean="0">
                <a:solidFill>
                  <a:srgbClr val="002060"/>
                </a:solidFill>
              </a:rPr>
              <a:t>Методические указания:</a:t>
            </a:r>
          </a:p>
          <a:p>
            <a:r>
              <a:rPr lang="ru-RU" sz="1800" dirty="0" smtClean="0">
                <a:solidFill>
                  <a:srgbClr val="002060"/>
                </a:solidFill>
              </a:rPr>
              <a:t>1). Рот  должен быть все время открыт, губы в улыбке, нижняя челюсть неподвижна; работает только язык.</a:t>
            </a:r>
          </a:p>
          <a:p>
            <a:r>
              <a:rPr lang="ru-RU" sz="1800" dirty="0" smtClean="0">
                <a:solidFill>
                  <a:srgbClr val="002060"/>
                </a:solidFill>
              </a:rPr>
              <a:t>2). Следить чтобы звук</a:t>
            </a:r>
            <a:r>
              <a:rPr lang="ru-RU" sz="1800" b="1" dirty="0" smtClean="0">
                <a:solidFill>
                  <a:srgbClr val="002060"/>
                </a:solidFill>
              </a:rPr>
              <a:t> Д </a:t>
            </a:r>
            <a:r>
              <a:rPr lang="ru-RU" sz="1800" dirty="0" smtClean="0">
                <a:solidFill>
                  <a:srgbClr val="002060"/>
                </a:solidFill>
              </a:rPr>
              <a:t>носил характер четкого удара – не был хлюпающим.</a:t>
            </a:r>
          </a:p>
          <a:p>
            <a:r>
              <a:rPr lang="ru-RU" sz="1800" dirty="0" smtClean="0">
                <a:solidFill>
                  <a:srgbClr val="002060"/>
                </a:solidFill>
              </a:rPr>
              <a:t>3). Кончик языка не должен подворачиваться.</a:t>
            </a:r>
          </a:p>
          <a:p>
            <a:r>
              <a:rPr lang="ru-RU" sz="1800" dirty="0" smtClean="0">
                <a:solidFill>
                  <a:srgbClr val="002060"/>
                </a:solidFill>
              </a:rPr>
              <a:t>4). Звук </a:t>
            </a:r>
            <a:r>
              <a:rPr lang="ru-RU" sz="1800" b="1" dirty="0" smtClean="0">
                <a:solidFill>
                  <a:srgbClr val="002060"/>
                </a:solidFill>
              </a:rPr>
              <a:t>Д </a:t>
            </a:r>
            <a:r>
              <a:rPr lang="ru-RU" sz="1800" dirty="0" smtClean="0">
                <a:solidFill>
                  <a:srgbClr val="002060"/>
                </a:solidFill>
              </a:rPr>
              <a:t>нужно произносить так, чтобы ощущалась выдыхаемая струя. Для этого надо поднести ко рту полоску бумаги. При правильном выполнении упражнения она будет отклоняться.</a:t>
            </a:r>
            <a:endParaRPr lang="ru-RU" sz="1800" dirty="0">
              <a:solidFill>
                <a:srgbClr val="002060"/>
              </a:solidFill>
            </a:endParaRPr>
          </a:p>
        </p:txBody>
      </p:sp>
      <p:pic>
        <p:nvPicPr>
          <p:cNvPr id="9" name="Объект 8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1494532"/>
            <a:ext cx="3024000" cy="2268000"/>
          </a:xfrm>
        </p:spPr>
      </p:pic>
    </p:spTree>
    <p:extLst>
      <p:ext uri="{BB962C8B-B14F-4D97-AF65-F5344CB8AC3E}">
        <p14:creationId xmlns:p14="http://schemas.microsoft.com/office/powerpoint/2010/main" val="327362160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810</TotalTime>
  <Words>770</Words>
  <Application>Microsoft Office PowerPoint</Application>
  <PresentationFormat>Произвольный</PresentationFormat>
  <Paragraphs>57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Апекс</vt:lpstr>
      <vt:lpstr>ДЕПАРТАМЕНТ ОБРАЗОВАНИЯ  ГОРОДА МОСКВЫ  СЕВЕРО-ВОСТОЧНый административный округ ГОСУДАРСТВЕННОЕ БЮДЖЕТНОЕ ОБРАЗОВАТЕЛЬНОЕ УЧРЕЖДЕНИЕ ДЕТСКИЙ САД № 2710</vt:lpstr>
      <vt:lpstr>Комплекс упражнений для звука Р</vt:lpstr>
      <vt:lpstr>Почистим верхние зубки</vt:lpstr>
      <vt:lpstr>Маляр</vt:lpstr>
      <vt:lpstr>Кто дальше загонит мяч?</vt:lpstr>
      <vt:lpstr>Пощелкать кончиком языка</vt:lpstr>
      <vt:lpstr>Вкусное варенье</vt:lpstr>
      <vt:lpstr>Индюк</vt:lpstr>
      <vt:lpstr>Барабанщики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ДЕПАРТАМЕНТ ОБРАЗОВАНИЯ СЕВЕРО-ВОСТОЧНОГО ОКРУГА ГОРОДА МОСКВЫ ГОСУДАРСТВЕННОЕ БЮДЖЕТНОЕ ОБРАЗОВАТЕЛЬНОЕ УЧРЕЖДЕНИЕ ДЕТСКИЙ САД № 2710</dc:title>
  <dc:creator>Сергей</dc:creator>
  <cp:lastModifiedBy>Сергей</cp:lastModifiedBy>
  <cp:revision>55</cp:revision>
  <dcterms:created xsi:type="dcterms:W3CDTF">2013-03-24T11:37:19Z</dcterms:created>
  <dcterms:modified xsi:type="dcterms:W3CDTF">2013-06-23T10:21:49Z</dcterms:modified>
</cp:coreProperties>
</file>