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292" r:id="rId3"/>
    <p:sldId id="267" r:id="rId4"/>
    <p:sldId id="268" r:id="rId5"/>
    <p:sldId id="271" r:id="rId6"/>
    <p:sldId id="305" r:id="rId7"/>
    <p:sldId id="283" r:id="rId8"/>
    <p:sldId id="306" r:id="rId9"/>
    <p:sldId id="270" r:id="rId10"/>
    <p:sldId id="293" r:id="rId11"/>
    <p:sldId id="294" r:id="rId12"/>
    <p:sldId id="295" r:id="rId13"/>
    <p:sldId id="298" r:id="rId14"/>
    <p:sldId id="297" r:id="rId15"/>
    <p:sldId id="275" r:id="rId16"/>
    <p:sldId id="273" r:id="rId17"/>
    <p:sldId id="299" r:id="rId18"/>
    <p:sldId id="300" r:id="rId19"/>
    <p:sldId id="301" r:id="rId20"/>
    <p:sldId id="302" r:id="rId21"/>
    <p:sldId id="303" r:id="rId22"/>
    <p:sldId id="304"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36600"/>
    <a:srgbClr val="006600"/>
    <a:srgbClr val="00CC00"/>
    <a:srgbClr val="000000"/>
    <a:srgbClr val="99FF99"/>
    <a:srgbClr val="005D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8493" autoAdjust="0"/>
  </p:normalViewPr>
  <p:slideViewPr>
    <p:cSldViewPr>
      <p:cViewPr varScale="1">
        <p:scale>
          <a:sx n="77" d="100"/>
          <a:sy n="77" d="100"/>
        </p:scale>
        <p:origin x="-12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CFD736C3-198B-470C-BEE9-8B22E7958945}" type="datetimeFigureOut">
              <a:rPr lang="ru-RU"/>
              <a:pPr>
                <a:defRPr/>
              </a:pPr>
              <a:t>03.02.2015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45ED9C9-1BDD-4292-8A4C-E6C5B67D012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Образ слайда 1"/>
          <p:cNvSpPr>
            <a:spLocks noGrp="1" noRot="1" noChangeAspect="1" noTextEdit="1"/>
          </p:cNvSpPr>
          <p:nvPr>
            <p:ph type="sldImg"/>
          </p:nvPr>
        </p:nvSpPr>
        <p:spPr bwMode="auto">
          <a:noFill/>
          <a:ln>
            <a:solidFill>
              <a:srgbClr val="000000"/>
            </a:solidFill>
            <a:miter lim="800000"/>
            <a:headEnd/>
            <a:tailEnd/>
          </a:ln>
        </p:spPr>
      </p:sp>
      <p:sp>
        <p:nvSpPr>
          <p:cNvPr id="11266" name="Заметки 2"/>
          <p:cNvSpPr>
            <a:spLocks noGrp="1"/>
          </p:cNvSpPr>
          <p:nvPr>
            <p:ph type="body" idx="1"/>
          </p:nvPr>
        </p:nvSpPr>
        <p:spPr bwMode="auto">
          <a:noFill/>
        </p:spPr>
        <p:txBody>
          <a:bodyPr/>
          <a:lstStyle/>
          <a:p>
            <a:pPr eaLnBrk="1" hangingPunct="1">
              <a:spcBef>
                <a:spcPct val="0"/>
              </a:spcBef>
            </a:pPr>
            <a:endParaRPr lang="ru-RU" smtClean="0">
              <a:cs typeface="Arial" charset="0"/>
            </a:endParaRPr>
          </a:p>
        </p:txBody>
      </p:sp>
      <p:sp>
        <p:nvSpPr>
          <p:cNvPr id="1126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983B3-B426-4EE4-B0FE-905663415626}" type="slidenum">
              <a:rPr lang="ru-RU" smtClean="0"/>
              <a:pPr/>
              <a:t>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492896"/>
            <a:ext cx="8424088" cy="1080000"/>
          </a:xfrm>
        </p:spPr>
        <p:txBody>
          <a:bodyPr/>
          <a:lstStyle>
            <a:lvl1pPr>
              <a:defRPr sz="6600" b="0">
                <a:solidFill>
                  <a:srgbClr val="006600"/>
                </a:solidFill>
                <a:effectLst>
                  <a:outerShdw blurRad="38100" dist="38100" dir="2700000" algn="tl">
                    <a:srgbClr val="000000">
                      <a:alpha val="43137"/>
                    </a:srgbClr>
                  </a:outerShdw>
                </a:effectLst>
                <a:latin typeface="Antikvar" pitchFamily="34" charset="0"/>
                <a:ea typeface="Arial Unicode MS" pitchFamily="34" charset="-128"/>
                <a:cs typeface="Arial" pitchFamily="34"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407180" y="3537012"/>
            <a:ext cx="6400800" cy="720000"/>
          </a:xfrm>
        </p:spPr>
        <p:txBody>
          <a:bodyPr/>
          <a:lstStyle>
            <a:lvl1pPr marL="0" indent="0" algn="ctr">
              <a:buNone/>
              <a:defRPr sz="3600" i="0">
                <a:solidFill>
                  <a:srgbClr val="006600"/>
                </a:solidFill>
                <a:effectLst>
                  <a:outerShdw blurRad="38100" dist="38100" dir="2700000" algn="tl">
                    <a:srgbClr val="000000">
                      <a:alpha val="43137"/>
                    </a:srgbClr>
                  </a:outerShdw>
                </a:effectLst>
                <a:latin typeface="Book Antiqu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3" name="Содержимое 2"/>
          <p:cNvSpPr>
            <a:spLocks noGrp="1"/>
          </p:cNvSpPr>
          <p:nvPr>
            <p:ph idx="1"/>
          </p:nvPr>
        </p:nvSpPr>
        <p:spPr>
          <a:xfrm>
            <a:off x="1295831" y="1593342"/>
            <a:ext cx="7560000" cy="4860000"/>
          </a:xfrm>
        </p:spPr>
        <p:txBody>
          <a:bodyPr/>
          <a:lstStyle>
            <a:lvl1pPr marL="0" indent="360000">
              <a:buFont typeface="Wingdings 2" pitchFamily="18" charset="2"/>
              <a:buChar char="·"/>
              <a:defRPr>
                <a:solidFill>
                  <a:srgbClr val="006600"/>
                </a:solidFill>
                <a:latin typeface="Book Antiqua" pitchFamily="18" charset="0"/>
              </a:defRPr>
            </a:lvl1pPr>
            <a:lvl2pPr marL="540000" indent="-252000">
              <a:buFont typeface="Wingdings" pitchFamily="2" charset="2"/>
              <a:buChar char="§"/>
              <a:defRPr>
                <a:solidFill>
                  <a:srgbClr val="006600"/>
                </a:solidFill>
                <a:latin typeface="Book Antiqua" pitchFamily="18" charset="0"/>
              </a:defRPr>
            </a:lvl2pPr>
            <a:lvl3pPr marL="720000" indent="180000">
              <a:defRPr>
                <a:solidFill>
                  <a:srgbClr val="006600"/>
                </a:solidFill>
                <a:latin typeface="Book Antiqua" pitchFamily="18" charset="0"/>
              </a:defRPr>
            </a:lvl3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baseline="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0">
              <a:buNone/>
              <a:defRPr>
                <a:solidFill>
                  <a:srgbClr val="006600"/>
                </a:solidFill>
                <a:latin typeface="Book Antiqua" pitchFamily="18" charset="0"/>
              </a:defRPr>
            </a:lvl1pPr>
            <a:lvl2pPr marL="108000" indent="0">
              <a:buNone/>
              <a:defRPr/>
            </a:lvl2pPr>
            <a:lvl3pPr marL="108000" indent="0">
              <a:buNone/>
              <a:defRPr/>
            </a:lvl3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5" name="Текст 4"/>
          <p:cNvSpPr>
            <a:spLocks noGrp="1"/>
          </p:cNvSpPr>
          <p:nvPr>
            <p:ph type="body" sz="quarter" idx="10"/>
          </p:nvPr>
        </p:nvSpPr>
        <p:spPr>
          <a:xfrm>
            <a:off x="1296476" y="1593342"/>
            <a:ext cx="7560000" cy="4860000"/>
          </a:xfrm>
        </p:spPr>
        <p:txBody>
          <a:bodyPr/>
          <a:lstStyle>
            <a:lvl1pPr marL="0" indent="360000">
              <a:buSzPct val="100000"/>
              <a:buFont typeface="Wingdings 2" pitchFamily="18" charset="2"/>
              <a:buChar char="·"/>
              <a:defRPr>
                <a:solidFill>
                  <a:srgbClr val="006600"/>
                </a:solidFill>
                <a:latin typeface="Book Antiqua" pitchFamily="18" charset="0"/>
              </a:defRPr>
            </a:lvl1pPr>
            <a:lvl2pPr marL="360000" indent="252000">
              <a:buSzPct val="100000"/>
              <a:buFont typeface="Wingdings" pitchFamily="2" charset="2"/>
              <a:buChar char="§"/>
              <a:defRPr>
                <a:solidFill>
                  <a:srgbClr val="006600"/>
                </a:solidFill>
                <a:latin typeface="Book Antiqua" pitchFamily="18" charset="0"/>
              </a:defRPr>
            </a:lvl2pPr>
            <a:lvl3pPr marL="720000" indent="180000">
              <a:buSzPct val="100000"/>
              <a:buFont typeface="Arial" pitchFamily="34" charset="0"/>
              <a:buChar char="•"/>
              <a:defRPr>
                <a:solidFill>
                  <a:srgbClr val="006600"/>
                </a:solidFill>
                <a:latin typeface="Book Antiqua" pitchFamily="18" charset="0"/>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6476" y="296652"/>
            <a:ext cx="7560000" cy="900113"/>
          </a:xfrm>
        </p:spPr>
        <p:txBody>
          <a:bodyPr/>
          <a:lstStyle>
            <a:lvl1pPr>
              <a:defRPr sz="4000" b="0">
                <a:solidFill>
                  <a:srgbClr val="006600"/>
                </a:solidFill>
                <a:latin typeface="Book Antiqua" pitchFamily="18" charset="0"/>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1296476" y="1592796"/>
            <a:ext cx="3600000" cy="4860000"/>
          </a:xfrm>
        </p:spPr>
        <p:txBody>
          <a:bodyPr/>
          <a:lstStyle>
            <a:lvl1pPr>
              <a:buFont typeface="Wingdings 2" pitchFamily="18" charset="2"/>
              <a:buChar char="·"/>
              <a:defRPr sz="2800">
                <a:solidFill>
                  <a:srgbClr val="006600"/>
                </a:solidFill>
                <a:latin typeface="Book Antiqua" pitchFamily="18" charset="0"/>
              </a:defRPr>
            </a:lvl1pPr>
            <a:lvl2pPr>
              <a:buFont typeface="Wingdings" pitchFamily="2" charset="2"/>
              <a:buChar char="§"/>
              <a:defRPr sz="2400">
                <a:solidFill>
                  <a:srgbClr val="006600"/>
                </a:solidFill>
                <a:latin typeface="Book Antiqua" pitchFamily="18" charset="0"/>
              </a:defRPr>
            </a:lvl2pPr>
            <a:lvl3pPr>
              <a:defRPr sz="2000">
                <a:solidFill>
                  <a:srgbClr val="006600"/>
                </a:solidFill>
                <a:latin typeface="Book Antiqua" pitchFamily="18" charset="0"/>
              </a:defRPr>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p:txBody>
      </p:sp>
      <p:sp>
        <p:nvSpPr>
          <p:cNvPr id="4" name="Содержимое 3"/>
          <p:cNvSpPr>
            <a:spLocks noGrp="1"/>
          </p:cNvSpPr>
          <p:nvPr>
            <p:ph sz="half" idx="2"/>
          </p:nvPr>
        </p:nvSpPr>
        <p:spPr>
          <a:xfrm>
            <a:off x="5256476" y="1592796"/>
            <a:ext cx="3600000" cy="4860000"/>
          </a:xfrm>
        </p:spPr>
        <p:txBody>
          <a:bodyPr/>
          <a:lstStyle>
            <a:lvl1pPr>
              <a:buFont typeface="Wingdings 2" pitchFamily="18" charset="2"/>
              <a:buChar char="·"/>
              <a:defRPr sz="2800">
                <a:solidFill>
                  <a:srgbClr val="006600"/>
                </a:solidFill>
                <a:latin typeface="Book Antiqua" pitchFamily="18" charset="0"/>
              </a:defRPr>
            </a:lvl1pPr>
            <a:lvl2pPr>
              <a:buFont typeface="Wingdings" pitchFamily="2" charset="2"/>
              <a:buChar char="§"/>
              <a:defRPr sz="2400">
                <a:solidFill>
                  <a:srgbClr val="006600"/>
                </a:solidFill>
                <a:latin typeface="Book Antiqua" pitchFamily="18" charset="0"/>
              </a:defRPr>
            </a:lvl2pPr>
            <a:lvl3pPr>
              <a:defRPr sz="2000">
                <a:solidFill>
                  <a:srgbClr val="006600"/>
                </a:solidFill>
                <a:latin typeface="Book Antiqua" pitchFamily="18" charset="0"/>
              </a:defRPr>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screen"/>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1296988" y="296863"/>
            <a:ext cx="7559675"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1296988" y="1631950"/>
            <a:ext cx="7559675" cy="4859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p:txBody>
      </p:sp>
    </p:spTree>
  </p:cSld>
  <p:clrMap bg1="lt1" tx1="dk1" bg2="lt2" tx2="dk2" accent1="accent1" accent2="accent2" accent3="accent3" accent4="accent4" accent5="accent5" accent6="accent6" hlink="hlink" folHlink="folHlink"/>
  <p:sldLayoutIdLst>
    <p:sldLayoutId id="2147483655" r:id="rId1"/>
    <p:sldLayoutId id="2147483654" r:id="rId2"/>
    <p:sldLayoutId id="2147483653" r:id="rId3"/>
    <p:sldLayoutId id="2147483652" r:id="rId4"/>
    <p:sldLayoutId id="2147483651" r:id="rId5"/>
    <p:sldLayoutId id="2147483650" r:id="rId6"/>
  </p:sldLayoutIdLst>
  <p:txStyles>
    <p:titleStyle>
      <a:lvl1pPr algn="ctr" rtl="0" eaLnBrk="1" fontAlgn="base" hangingPunct="1">
        <a:spcBef>
          <a:spcPct val="0"/>
        </a:spcBef>
        <a:spcAft>
          <a:spcPct val="0"/>
        </a:spcAft>
        <a:defRPr sz="4400" kern="1200">
          <a:solidFill>
            <a:srgbClr val="006600"/>
          </a:solidFill>
          <a:latin typeface="Book Antiqua" pitchFamily="18" charset="0"/>
          <a:ea typeface="+mj-ea"/>
          <a:cs typeface="Arial" pitchFamily="34" charset="0"/>
        </a:defRPr>
      </a:lvl1pPr>
      <a:lvl2pPr algn="ctr" rtl="0" eaLnBrk="1" fontAlgn="base" hangingPunct="1">
        <a:spcBef>
          <a:spcPct val="0"/>
        </a:spcBef>
        <a:spcAft>
          <a:spcPct val="0"/>
        </a:spcAft>
        <a:defRPr sz="4400">
          <a:solidFill>
            <a:srgbClr val="006600"/>
          </a:solidFill>
          <a:latin typeface="Book Antiqua" pitchFamily="18" charset="0"/>
          <a:cs typeface="Arial" charset="0"/>
        </a:defRPr>
      </a:lvl2pPr>
      <a:lvl3pPr algn="ctr" rtl="0" eaLnBrk="1" fontAlgn="base" hangingPunct="1">
        <a:spcBef>
          <a:spcPct val="0"/>
        </a:spcBef>
        <a:spcAft>
          <a:spcPct val="0"/>
        </a:spcAft>
        <a:defRPr sz="4400">
          <a:solidFill>
            <a:srgbClr val="006600"/>
          </a:solidFill>
          <a:latin typeface="Book Antiqua" pitchFamily="18" charset="0"/>
          <a:cs typeface="Arial" charset="0"/>
        </a:defRPr>
      </a:lvl3pPr>
      <a:lvl4pPr algn="ctr" rtl="0" eaLnBrk="1" fontAlgn="base" hangingPunct="1">
        <a:spcBef>
          <a:spcPct val="0"/>
        </a:spcBef>
        <a:spcAft>
          <a:spcPct val="0"/>
        </a:spcAft>
        <a:defRPr sz="4400">
          <a:solidFill>
            <a:srgbClr val="006600"/>
          </a:solidFill>
          <a:latin typeface="Book Antiqua" pitchFamily="18" charset="0"/>
          <a:cs typeface="Arial" charset="0"/>
        </a:defRPr>
      </a:lvl4pPr>
      <a:lvl5pPr algn="ctr" rtl="0" eaLnBrk="1" fontAlgn="base" hangingPunct="1">
        <a:spcBef>
          <a:spcPct val="0"/>
        </a:spcBef>
        <a:spcAft>
          <a:spcPct val="0"/>
        </a:spcAft>
        <a:defRPr sz="4400">
          <a:solidFill>
            <a:srgbClr val="006600"/>
          </a:solidFill>
          <a:latin typeface="Book Antiqua" pitchFamily="18" charset="0"/>
          <a:cs typeface="Arial" charset="0"/>
        </a:defRPr>
      </a:lvl5pPr>
      <a:lvl6pPr marL="457200" algn="ctr" rtl="0" eaLnBrk="1" fontAlgn="base" hangingPunct="1">
        <a:spcBef>
          <a:spcPct val="0"/>
        </a:spcBef>
        <a:spcAft>
          <a:spcPct val="0"/>
        </a:spcAft>
        <a:defRPr sz="4000">
          <a:solidFill>
            <a:srgbClr val="17375E"/>
          </a:solidFill>
          <a:latin typeface="Arial" charset="0"/>
          <a:cs typeface="Arial" charset="0"/>
        </a:defRPr>
      </a:lvl6pPr>
      <a:lvl7pPr marL="914400" algn="ctr" rtl="0" eaLnBrk="1" fontAlgn="base" hangingPunct="1">
        <a:spcBef>
          <a:spcPct val="0"/>
        </a:spcBef>
        <a:spcAft>
          <a:spcPct val="0"/>
        </a:spcAft>
        <a:defRPr sz="4000">
          <a:solidFill>
            <a:srgbClr val="17375E"/>
          </a:solidFill>
          <a:latin typeface="Arial" charset="0"/>
          <a:cs typeface="Arial" charset="0"/>
        </a:defRPr>
      </a:lvl7pPr>
      <a:lvl8pPr marL="1371600" algn="ctr" rtl="0" eaLnBrk="1" fontAlgn="base" hangingPunct="1">
        <a:spcBef>
          <a:spcPct val="0"/>
        </a:spcBef>
        <a:spcAft>
          <a:spcPct val="0"/>
        </a:spcAft>
        <a:defRPr sz="4000">
          <a:solidFill>
            <a:srgbClr val="17375E"/>
          </a:solidFill>
          <a:latin typeface="Arial" charset="0"/>
          <a:cs typeface="Arial" charset="0"/>
        </a:defRPr>
      </a:lvl8pPr>
      <a:lvl9pPr marL="1828800" algn="ctr" rtl="0" eaLnBrk="1" fontAlgn="base" hangingPunct="1">
        <a:spcBef>
          <a:spcPct val="0"/>
        </a:spcBef>
        <a:spcAft>
          <a:spcPct val="0"/>
        </a:spcAft>
        <a:defRPr sz="4000">
          <a:solidFill>
            <a:srgbClr val="17375E"/>
          </a:solidFill>
          <a:latin typeface="Arial" charset="0"/>
          <a:cs typeface="Arial" charset="0"/>
        </a:defRPr>
      </a:lvl9pPr>
    </p:titleStyle>
    <p:bodyStyle>
      <a:lvl1pPr indent="358775" algn="l" rtl="0" eaLnBrk="1" fontAlgn="base" hangingPunct="1">
        <a:spcBef>
          <a:spcPct val="20000"/>
        </a:spcBef>
        <a:spcAft>
          <a:spcPct val="0"/>
        </a:spcAft>
        <a:buFont typeface="Wingdings 2" pitchFamily="18" charset="2"/>
        <a:buChar char="·"/>
        <a:defRPr sz="2800" kern="1200">
          <a:solidFill>
            <a:srgbClr val="006600"/>
          </a:solidFill>
          <a:latin typeface="Book Antiqua" pitchFamily="18" charset="0"/>
          <a:ea typeface="+mn-ea"/>
          <a:cs typeface="Arial" pitchFamily="34" charset="0"/>
        </a:defRPr>
      </a:lvl1pPr>
      <a:lvl2pPr marL="358775" indent="250825" algn="l" rtl="0" eaLnBrk="1" fontAlgn="base" hangingPunct="1">
        <a:spcBef>
          <a:spcPct val="20000"/>
        </a:spcBef>
        <a:spcAft>
          <a:spcPct val="0"/>
        </a:spcAft>
        <a:buFont typeface="Wingdings" pitchFamily="2" charset="2"/>
        <a:buChar char="§"/>
        <a:defRPr sz="2400" kern="1200">
          <a:solidFill>
            <a:srgbClr val="006600"/>
          </a:solidFill>
          <a:latin typeface="Book Antiqua" pitchFamily="18" charset="0"/>
          <a:ea typeface="+mn-ea"/>
          <a:cs typeface="Arial" pitchFamily="34" charset="0"/>
        </a:defRPr>
      </a:lvl2pPr>
      <a:lvl3pPr marL="719138" indent="179388" algn="l" rtl="0" eaLnBrk="1" fontAlgn="base" hangingPunct="1">
        <a:spcBef>
          <a:spcPct val="20000"/>
        </a:spcBef>
        <a:spcAft>
          <a:spcPct val="0"/>
        </a:spcAft>
        <a:buFont typeface="Arial" charset="0"/>
        <a:buChar char="•"/>
        <a:defRPr sz="2000" kern="1200">
          <a:solidFill>
            <a:srgbClr val="006600"/>
          </a:solidFill>
          <a:latin typeface="Book Antiqua" pitchFamily="18"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395288" y="2168525"/>
            <a:ext cx="8389937" cy="2520950"/>
          </a:xfrm>
        </p:spPr>
        <p:txBody>
          <a:bodyPr>
            <a:noAutofit/>
          </a:bodyPr>
          <a:lstStyle/>
          <a:p>
            <a:pPr>
              <a:defRPr/>
            </a:pPr>
            <a:r>
              <a:rPr lang="ru-RU" sz="3200" b="1" i="1" dirty="0" smtClean="0"/>
              <a:t>ПОДДЕРЖКА И РАЗВИТИЕ ИНИЦИАТИВЫ И АКТИВНОСТИ ДЕТЕЙ В  ХУДОЖЕСТВЕННО- </a:t>
            </a:r>
            <a:r>
              <a:rPr lang="ru-RU" sz="3200" b="1" i="1" dirty="0" err="1" smtClean="0"/>
              <a:t>ЭСТЕТИЧЕСКО</a:t>
            </a:r>
            <a:r>
              <a:rPr lang="ru-RU" sz="4000" b="1" i="1" dirty="0" err="1" smtClean="0"/>
              <a:t>м</a:t>
            </a:r>
            <a:r>
              <a:rPr lang="ru-RU" sz="4000" b="1" i="1" dirty="0" smtClean="0"/>
              <a:t/>
            </a:r>
            <a:br>
              <a:rPr lang="ru-RU" sz="4000" b="1" i="1" dirty="0" smtClean="0"/>
            </a:br>
            <a:r>
              <a:rPr lang="ru-RU" sz="3200" b="1" i="1" dirty="0" smtClean="0"/>
              <a:t>РАЗВИТИЕ</a:t>
            </a:r>
            <a:br>
              <a:rPr lang="ru-RU" sz="3200" b="1" i="1" dirty="0" smtClean="0"/>
            </a:br>
            <a:endParaRPr lang="ru-RU" sz="3200" b="1" i="1" dirty="0"/>
          </a:p>
        </p:txBody>
      </p:sp>
      <p:sp>
        <p:nvSpPr>
          <p:cNvPr id="8" name="Подзаголовок 7"/>
          <p:cNvSpPr>
            <a:spLocks noGrp="1"/>
          </p:cNvSpPr>
          <p:nvPr>
            <p:ph type="subTitle" idx="1"/>
          </p:nvPr>
        </p:nvSpPr>
        <p:spPr>
          <a:xfrm>
            <a:off x="3563938" y="5013325"/>
            <a:ext cx="5580062" cy="1844675"/>
          </a:xfrm>
        </p:spPr>
        <p:txBody>
          <a:bodyPr/>
          <a:lstStyle/>
          <a:p>
            <a:pPr algn="l"/>
            <a:r>
              <a:rPr lang="ru-RU" sz="2400" smtClean="0">
                <a:effectLst>
                  <a:outerShdw blurRad="38100" dist="38100" dir="2700000" algn="tl">
                    <a:srgbClr val="C0C0C0"/>
                  </a:outerShdw>
                </a:effectLst>
                <a:latin typeface="Times New Roman" pitchFamily="18" charset="0"/>
                <a:cs typeface="Times New Roman" pitchFamily="18" charset="0"/>
              </a:rPr>
              <a:t>Выполнили</a:t>
            </a:r>
            <a:r>
              <a:rPr lang="ru-RU" sz="2400" dirty="0" smtClean="0">
                <a:effectLst>
                  <a:outerShdw blurRad="38100" dist="38100" dir="2700000" algn="tl">
                    <a:srgbClr val="C0C0C0"/>
                  </a:outerShdw>
                </a:effectLst>
                <a:latin typeface="Times New Roman" pitchFamily="18" charset="0"/>
                <a:cs typeface="Times New Roman" pitchFamily="18" charset="0"/>
              </a:rPr>
              <a:t>: старший воспитатель: </a:t>
            </a:r>
            <a:r>
              <a:rPr lang="ru-RU" sz="2400" dirty="0" err="1" smtClean="0">
                <a:effectLst>
                  <a:outerShdw blurRad="38100" dist="38100" dir="2700000" algn="tl">
                    <a:srgbClr val="C0C0C0"/>
                  </a:outerShdw>
                </a:effectLst>
                <a:latin typeface="Times New Roman" pitchFamily="18" charset="0"/>
                <a:cs typeface="Times New Roman" pitchFamily="18" charset="0"/>
              </a:rPr>
              <a:t>Тевелевич</a:t>
            </a:r>
            <a:r>
              <a:rPr lang="ru-RU" sz="2400" dirty="0" smtClean="0">
                <a:effectLst>
                  <a:outerShdw blurRad="38100" dist="38100" dir="2700000" algn="tl">
                    <a:srgbClr val="C0C0C0"/>
                  </a:outerShdw>
                </a:effectLst>
                <a:latin typeface="Times New Roman" pitchFamily="18" charset="0"/>
                <a:cs typeface="Times New Roman" pitchFamily="18" charset="0"/>
              </a:rPr>
              <a:t> Н.Г.</a:t>
            </a:r>
          </a:p>
          <a:p>
            <a:pPr algn="l"/>
            <a:r>
              <a:rPr lang="ru-RU" sz="2400" dirty="0" smtClean="0">
                <a:effectLst>
                  <a:outerShdw blurRad="38100" dist="38100" dir="2700000" algn="tl">
                    <a:srgbClr val="C0C0C0"/>
                  </a:outerShdw>
                </a:effectLst>
                <a:latin typeface="Times New Roman" pitchFamily="18" charset="0"/>
                <a:cs typeface="Times New Roman" pitchFamily="18" charset="0"/>
              </a:rPr>
              <a:t>воспитатель: А.М. </a:t>
            </a:r>
            <a:r>
              <a:rPr lang="ru-RU" sz="2400" dirty="0" err="1" smtClean="0">
                <a:effectLst>
                  <a:outerShdw blurRad="38100" dist="38100" dir="2700000" algn="tl">
                    <a:srgbClr val="C0C0C0"/>
                  </a:outerShdw>
                </a:effectLst>
                <a:latin typeface="Times New Roman" pitchFamily="18" charset="0"/>
                <a:cs typeface="Times New Roman" pitchFamily="18" charset="0"/>
              </a:rPr>
              <a:t>Бегимбетова</a:t>
            </a:r>
            <a:endParaRPr lang="ru-RU" sz="2400" dirty="0" smtClean="0">
              <a:effectLst>
                <a:outerShdw blurRad="38100" dist="38100" dir="2700000" algn="tl">
                  <a:srgbClr val="C0C0C0"/>
                </a:outerShdw>
              </a:effectLst>
              <a:latin typeface="Times New Roman" pitchFamily="18" charset="0"/>
              <a:cs typeface="Times New Roman" pitchFamily="18" charset="0"/>
            </a:endParaRPr>
          </a:p>
          <a:p>
            <a:endParaRPr lang="ru-RU" dirty="0" smtClean="0">
              <a:effectLst>
                <a:outerShdw blurRad="38100" dist="38100" dir="2700000" algn="tl">
                  <a:srgbClr val="C0C0C0"/>
                </a:outerShdw>
              </a:effectLst>
              <a:cs typeface="Arial" charset="0"/>
            </a:endParaRPr>
          </a:p>
        </p:txBody>
      </p:sp>
      <p:sp>
        <p:nvSpPr>
          <p:cNvPr id="9219" name="TextBox 8"/>
          <p:cNvSpPr txBox="1">
            <a:spLocks noChangeArrowheads="1"/>
          </p:cNvSpPr>
          <p:nvPr/>
        </p:nvSpPr>
        <p:spPr bwMode="auto">
          <a:xfrm>
            <a:off x="1835150" y="441325"/>
            <a:ext cx="6596063" cy="641350"/>
          </a:xfrm>
          <a:prstGeom prst="rect">
            <a:avLst/>
          </a:prstGeom>
          <a:noFill/>
          <a:ln w="9525">
            <a:noFill/>
            <a:miter lim="800000"/>
            <a:headEnd/>
            <a:tailEnd/>
          </a:ln>
        </p:spPr>
        <p:txBody>
          <a:bodyPr>
            <a:spAutoFit/>
          </a:bodyPr>
          <a:lstStyle/>
          <a:p>
            <a:pPr algn="ctr"/>
            <a:r>
              <a:rPr lang="ru-RU" dirty="0">
                <a:solidFill>
                  <a:srgbClr val="336600"/>
                </a:solidFill>
                <a:latin typeface="Times New Roman" pitchFamily="18" charset="0"/>
                <a:cs typeface="Times New Roman" pitchFamily="18" charset="0"/>
              </a:rPr>
              <a:t>бюджетное дошкольное образовательное учреждение г. Омска «Детский сад № 383 комбинированного вида»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rot="10800000" flipV="1">
            <a:off x="177800" y="-79375"/>
            <a:ext cx="8716963" cy="7316788"/>
          </a:xfrm>
          <a:prstGeom prst="rect">
            <a:avLst/>
          </a:prstGeom>
          <a:noFill/>
          <a:ln w="9525">
            <a:noFill/>
            <a:miter lim="800000"/>
            <a:headEnd/>
            <a:tailEnd/>
          </a:ln>
        </p:spPr>
        <p:txBody>
          <a:bodyPr anchor="ctr">
            <a:spAutoFit/>
          </a:bodyPr>
          <a:lstStyle/>
          <a:p>
            <a:pPr indent="180975" eaLnBrk="0" hangingPunct="0">
              <a:tabLst>
                <a:tab pos="542925" algn="l"/>
              </a:tabLst>
            </a:pPr>
            <a:r>
              <a:rPr lang="ru-RU" sz="2000" b="1" dirty="0">
                <a:solidFill>
                  <a:srgbClr val="006600"/>
                </a:solidFill>
                <a:latin typeface="Times New Roman" pitchFamily="18" charset="0"/>
                <a:cs typeface="Times New Roman" pitchFamily="18" charset="0"/>
              </a:rPr>
              <a:t>Цель:</a:t>
            </a:r>
            <a:r>
              <a:rPr lang="ru-RU" sz="2000" dirty="0">
                <a:solidFill>
                  <a:srgbClr val="006600"/>
                </a:solidFill>
                <a:latin typeface="Times New Roman" pitchFamily="18" charset="0"/>
                <a:cs typeface="Times New Roman" pitchFamily="18" charset="0"/>
              </a:rPr>
              <a:t> развитие инициативы и активности детей через использование нетрадиционных техник и форм в процессе изобразительной деятельности.</a:t>
            </a:r>
            <a:r>
              <a:rPr lang="ru-RU" sz="2000" b="1" dirty="0">
                <a:solidFill>
                  <a:srgbClr val="006600"/>
                </a:solidFill>
                <a:latin typeface="Times New Roman" pitchFamily="18" charset="0"/>
                <a:cs typeface="Times New Roman" pitchFamily="18" charset="0"/>
              </a:rPr>
              <a:t>	</a:t>
            </a:r>
            <a:endParaRPr lang="ru-RU" sz="2000" dirty="0">
              <a:solidFill>
                <a:srgbClr val="006600"/>
              </a:solidFill>
              <a:latin typeface="Times New Roman" pitchFamily="18" charset="0"/>
              <a:cs typeface="Times New Roman" pitchFamily="18" charset="0"/>
            </a:endParaRPr>
          </a:p>
          <a:p>
            <a:pPr indent="180975" eaLnBrk="0" hangingPunct="0">
              <a:tabLst>
                <a:tab pos="542925" algn="l"/>
              </a:tabLst>
            </a:pPr>
            <a:r>
              <a:rPr lang="ru-RU" sz="2000" b="1" dirty="0">
                <a:solidFill>
                  <a:srgbClr val="006600"/>
                </a:solidFill>
                <a:latin typeface="Times New Roman" pitchFamily="18" charset="0"/>
                <a:cs typeface="Times New Roman" pitchFamily="18" charset="0"/>
              </a:rPr>
              <a:t>Задачи кружка:</a:t>
            </a:r>
          </a:p>
          <a:p>
            <a:pPr indent="180975" algn="just" eaLnBrk="0" hangingPunct="0">
              <a:buFont typeface="Book Antiqua" pitchFamily="18" charset="0"/>
              <a:buAutoNum type="arabicPeriod"/>
              <a:tabLst>
                <a:tab pos="542925" algn="l"/>
              </a:tabLst>
            </a:pPr>
            <a:r>
              <a:rPr lang="ru-RU" sz="2000" dirty="0">
                <a:solidFill>
                  <a:srgbClr val="006600"/>
                </a:solidFill>
                <a:latin typeface="Times New Roman" pitchFamily="18" charset="0"/>
                <a:cs typeface="Times New Roman" pitchFamily="18" charset="0"/>
              </a:rPr>
              <a:t>Развивать эстетическое восприятие; обращать внимание детей на красоту окружающих предметов (игрушки), объектов природы (растения, животные), вызывать чувство радости от их созерцания.</a:t>
            </a:r>
          </a:p>
          <a:p>
            <a:pPr indent="180975" algn="just" eaLnBrk="0" hangingPunct="0">
              <a:buFont typeface="Book Antiqua" pitchFamily="18" charset="0"/>
              <a:buAutoNum type="arabicPeriod"/>
              <a:tabLst>
                <a:tab pos="542925" algn="l"/>
              </a:tabLst>
            </a:pPr>
            <a:r>
              <a:rPr lang="ru-RU" sz="2000" dirty="0">
                <a:solidFill>
                  <a:srgbClr val="006600"/>
                </a:solidFill>
                <a:latin typeface="Times New Roman" pitchFamily="18" charset="0"/>
                <a:cs typeface="Times New Roman" pitchFamily="18" charset="0"/>
              </a:rPr>
              <a:t>Формировать интерес к занятиям изобразительной деятельностью. 3.Развивать умение в рисовании, лепке, аппликации, изображать простые предметы и явления, передавая их образную выразительность.</a:t>
            </a:r>
          </a:p>
          <a:p>
            <a:pPr indent="180975" algn="just" eaLnBrk="0" hangingPunct="0">
              <a:buFont typeface="Book Antiqua" pitchFamily="18" charset="0"/>
              <a:buNone/>
              <a:tabLst>
                <a:tab pos="542925" algn="l"/>
              </a:tabLst>
            </a:pPr>
            <a:r>
              <a:rPr lang="ru-RU" sz="2000" dirty="0">
                <a:solidFill>
                  <a:srgbClr val="006600"/>
                </a:solidFill>
                <a:latin typeface="Times New Roman" pitchFamily="18" charset="0"/>
                <a:cs typeface="Times New Roman" pitchFamily="18" charset="0"/>
              </a:rPr>
              <a:t>4.Вызывать положительный эмоциональный отклик на красоту природы, произведения искусства (книжные иллюстрации, изделия народных промыслов, предметы быта, одежда).</a:t>
            </a:r>
          </a:p>
          <a:p>
            <a:pPr indent="180975" algn="just" eaLnBrk="0" hangingPunct="0">
              <a:buFont typeface="Book Antiqua" pitchFamily="18" charset="0"/>
              <a:buNone/>
              <a:tabLst>
                <a:tab pos="542925" algn="l"/>
              </a:tabLst>
            </a:pPr>
            <a:r>
              <a:rPr lang="ru-RU" sz="2000" dirty="0">
                <a:solidFill>
                  <a:srgbClr val="006600"/>
                </a:solidFill>
                <a:latin typeface="Times New Roman" pitchFamily="18" charset="0"/>
                <a:cs typeface="Times New Roman" pitchFamily="18" charset="0"/>
              </a:rPr>
              <a:t>5.Развивать умение создавать как индивидуальные, так и коллективные композиции в рисунках, лепке, аппликации.</a:t>
            </a:r>
          </a:p>
          <a:p>
            <a:pPr indent="180975" algn="just" eaLnBrk="0" hangingPunct="0">
              <a:buFont typeface="Book Antiqua" pitchFamily="18" charset="0"/>
              <a:buNone/>
              <a:tabLst>
                <a:tab pos="542925" algn="l"/>
              </a:tabLst>
            </a:pPr>
            <a:r>
              <a:rPr lang="ru-RU" dirty="0">
                <a:latin typeface="Times New Roman" pitchFamily="18" charset="0"/>
              </a:rPr>
              <a:t>6.Формировать качества для развития инициативной, творческой личности.</a:t>
            </a:r>
          </a:p>
          <a:p>
            <a:pPr indent="180975" algn="just" eaLnBrk="0" hangingPunct="0">
              <a:buFont typeface="Book Antiqua" pitchFamily="18" charset="0"/>
              <a:buNone/>
              <a:tabLst>
                <a:tab pos="542925" algn="l"/>
              </a:tabLst>
            </a:pPr>
            <a:r>
              <a:rPr lang="ru-RU" dirty="0">
                <a:latin typeface="Times New Roman" pitchFamily="18" charset="0"/>
              </a:rPr>
              <a:t>7.Привлечь родителей к организации совместных проектов, выставок в рамках кружка.</a:t>
            </a:r>
          </a:p>
          <a:p>
            <a:pPr indent="180975" algn="just" eaLnBrk="0" hangingPunct="0">
              <a:buFont typeface="Book Antiqua" pitchFamily="18" charset="0"/>
              <a:buAutoNum type="arabicPeriod"/>
              <a:tabLst>
                <a:tab pos="542925" algn="l"/>
              </a:tabLst>
            </a:pPr>
            <a:endParaRPr lang="ru-RU" sz="2000" dirty="0">
              <a:solidFill>
                <a:srgbClr val="006600"/>
              </a:solidFill>
              <a:latin typeface="Times New Roman" pitchFamily="18" charset="0"/>
              <a:cs typeface="Times New Roman" pitchFamily="18" charset="0"/>
            </a:endParaRPr>
          </a:p>
          <a:p>
            <a:pPr indent="180975" eaLnBrk="0" hangingPunct="0">
              <a:tabLst>
                <a:tab pos="542925" algn="l"/>
              </a:tabLst>
            </a:pPr>
            <a:r>
              <a:rPr lang="ru-RU" sz="2000" b="1" dirty="0">
                <a:solidFill>
                  <a:srgbClr val="006600"/>
                </a:solidFill>
                <a:latin typeface="Times New Roman" pitchFamily="18" charset="0"/>
                <a:cs typeface="Times New Roman" pitchFamily="18" charset="0"/>
              </a:rPr>
              <a:t>Вид проекта:</a:t>
            </a:r>
            <a:r>
              <a:rPr lang="ru-RU" sz="2000" dirty="0">
                <a:solidFill>
                  <a:srgbClr val="006600"/>
                </a:solidFill>
                <a:latin typeface="Times New Roman" pitchFamily="18" charset="0"/>
                <a:cs typeface="Times New Roman" pitchFamily="18" charset="0"/>
              </a:rPr>
              <a:t> – долгосрочный (2 года).</a:t>
            </a:r>
          </a:p>
          <a:p>
            <a:pPr indent="180975" eaLnBrk="0" hangingPunct="0">
              <a:tabLst>
                <a:tab pos="542925" algn="l"/>
              </a:tabLst>
            </a:pPr>
            <a:r>
              <a:rPr lang="ru-RU" sz="2000" b="1" dirty="0">
                <a:solidFill>
                  <a:srgbClr val="006600"/>
                </a:solidFill>
                <a:latin typeface="Times New Roman" pitchFamily="18" charset="0"/>
                <a:cs typeface="Times New Roman" pitchFamily="18" charset="0"/>
              </a:rPr>
              <a:t>Участники проекта:</a:t>
            </a:r>
            <a:r>
              <a:rPr lang="ru-RU" sz="2000" dirty="0">
                <a:solidFill>
                  <a:srgbClr val="006600"/>
                </a:solidFill>
                <a:latin typeface="Times New Roman" pitchFamily="18" charset="0"/>
                <a:cs typeface="Times New Roman" pitchFamily="18" charset="0"/>
              </a:rPr>
              <a:t> воспитанники старшей группы , родители, воспитатель старшей группы  БДОУ г. Омска «Детский сад № 383 комбинированного вида».</a:t>
            </a:r>
          </a:p>
          <a:p>
            <a:pPr indent="180975" eaLnBrk="0" hangingPunct="0">
              <a:tabLst>
                <a:tab pos="542925" algn="l"/>
              </a:tabLst>
            </a:pPr>
            <a:endParaRPr lang="ru-RU" sz="2000" b="1" dirty="0">
              <a:solidFill>
                <a:srgbClr val="006600"/>
              </a:solidFill>
              <a:latin typeface="Times New Roman" pitchFamily="18" charset="0"/>
              <a:cs typeface="Times New Roman" pitchFamily="18" charset="0"/>
            </a:endParaRPr>
          </a:p>
          <a:p>
            <a:pPr lvl="1" indent="180975" eaLnBrk="0" hangingPunct="0">
              <a:tabLst>
                <a:tab pos="542925" algn="l"/>
              </a:tabLst>
            </a:pPr>
            <a:r>
              <a:rPr lang="ru-RU" sz="2000" b="1" dirty="0">
                <a:solidFill>
                  <a:srgbClr val="0066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0" y="179388"/>
            <a:ext cx="8351838" cy="396875"/>
          </a:xfrm>
          <a:prstGeom prst="rect">
            <a:avLst/>
          </a:prstGeom>
          <a:noFill/>
          <a:ln w="9525">
            <a:noFill/>
            <a:miter lim="800000"/>
            <a:headEnd/>
            <a:tailEnd/>
          </a:ln>
        </p:spPr>
        <p:txBody>
          <a:bodyPr anchor="ctr">
            <a:spAutoFit/>
          </a:bodyPr>
          <a:lstStyle/>
          <a:p>
            <a:pPr indent="180975" algn="ctr" eaLnBrk="0" hangingPunct="0"/>
            <a:r>
              <a:rPr lang="en-US" sz="2000" b="1" dirty="0">
                <a:solidFill>
                  <a:srgbClr val="006600"/>
                </a:solidFill>
                <a:latin typeface="Times New Roman" pitchFamily="18" charset="0"/>
              </a:rPr>
              <a:t>I </a:t>
            </a:r>
            <a:r>
              <a:rPr lang="ru-RU" sz="2000" b="1" dirty="0">
                <a:solidFill>
                  <a:srgbClr val="006600"/>
                </a:solidFill>
                <a:latin typeface="Times New Roman" pitchFamily="18" charset="0"/>
              </a:rPr>
              <a:t> этап. Подготовительно- конструирующий.</a:t>
            </a:r>
            <a:endParaRPr lang="ru-RU" sz="2000" dirty="0">
              <a:solidFill>
                <a:srgbClr val="006600"/>
              </a:solidFill>
            </a:endParaRPr>
          </a:p>
        </p:txBody>
      </p:sp>
      <p:sp>
        <p:nvSpPr>
          <p:cNvPr id="19458" name="Rectangle 4"/>
          <p:cNvSpPr>
            <a:spLocks noChangeArrowheads="1"/>
          </p:cNvSpPr>
          <p:nvPr/>
        </p:nvSpPr>
        <p:spPr bwMode="auto">
          <a:xfrm>
            <a:off x="1871663" y="1117600"/>
            <a:ext cx="4716462" cy="4492625"/>
          </a:xfrm>
          <a:prstGeom prst="rect">
            <a:avLst/>
          </a:prstGeom>
          <a:noFill/>
          <a:ln w="9525">
            <a:noFill/>
            <a:miter lim="800000"/>
            <a:headEnd/>
            <a:tailEnd/>
          </a:ln>
        </p:spPr>
        <p:txBody>
          <a:bodyPr anchor="ctr">
            <a:spAutoFit/>
          </a:bodyPr>
          <a:lstStyle/>
          <a:p>
            <a:pPr indent="180975" eaLnBrk="0" hangingPunct="0"/>
            <a:r>
              <a:rPr lang="ru-RU" sz="1600" dirty="0">
                <a:solidFill>
                  <a:srgbClr val="006600"/>
                </a:solidFill>
                <a:latin typeface="Times New Roman" pitchFamily="18" charset="0"/>
              </a:rPr>
              <a:t>Изучив  литературу по данному вопросу, был создан  </a:t>
            </a:r>
            <a:r>
              <a:rPr lang="ru-RU" sz="1600" i="1" dirty="0">
                <a:solidFill>
                  <a:srgbClr val="006600"/>
                </a:solidFill>
                <a:latin typeface="Times New Roman" pitchFamily="18" charset="0"/>
              </a:rPr>
              <a:t>план кружка, который может изменяться по инициативе детей </a:t>
            </a:r>
            <a:r>
              <a:rPr lang="ru-RU" sz="1600" dirty="0">
                <a:solidFill>
                  <a:srgbClr val="006600"/>
                </a:solidFill>
                <a:latin typeface="Times New Roman" pitchFamily="18" charset="0"/>
              </a:rPr>
              <a:t>и подготовлена развивающая предметно-пространственная среда, которая в соответствие ФГОС должна быть содержательно-насыщенной, трансформируемой, полифункциональной, вариативной, доступной и безопасной.</a:t>
            </a:r>
            <a:endParaRPr lang="ru-RU" sz="1600" dirty="0">
              <a:solidFill>
                <a:srgbClr val="006600"/>
              </a:solidFill>
            </a:endParaRPr>
          </a:p>
          <a:p>
            <a:pPr indent="180975" eaLnBrk="0" hangingPunct="0"/>
            <a:r>
              <a:rPr lang="ru-RU" sz="1600" i="1" dirty="0">
                <a:solidFill>
                  <a:srgbClr val="006600"/>
                </a:solidFill>
                <a:latin typeface="Times New Roman" pitchFamily="18" charset="0"/>
              </a:rPr>
              <a:t>Центр изобразительно искусства</a:t>
            </a:r>
            <a:endParaRPr lang="ru-RU" sz="1600" dirty="0">
              <a:solidFill>
                <a:srgbClr val="006600"/>
              </a:solidFill>
            </a:endParaRPr>
          </a:p>
          <a:p>
            <a:pPr indent="180975" eaLnBrk="0" hangingPunct="0"/>
            <a:r>
              <a:rPr lang="ru-RU" sz="1600" dirty="0">
                <a:solidFill>
                  <a:srgbClr val="006600"/>
                </a:solidFill>
                <a:latin typeface="Times New Roman" pitchFamily="18" charset="0"/>
              </a:rPr>
              <a:t>   Здесь размещены материалы для знакомства детей с различными видами изобразительного искусства. Кроме того, в этом центре находятся материалы и оборудования необходимые для детской изобразительной деятельности.</a:t>
            </a:r>
            <a:endParaRPr lang="ru-RU" sz="1600" dirty="0">
              <a:solidFill>
                <a:srgbClr val="006600"/>
              </a:solidFill>
            </a:endParaRPr>
          </a:p>
          <a:p>
            <a:pPr indent="180975" algn="just" eaLnBrk="0" hangingPunct="0"/>
            <a:r>
              <a:rPr lang="ru-RU" sz="1600" dirty="0">
                <a:latin typeface="Times New Roman" pitchFamily="18" charset="0"/>
              </a:rPr>
              <a:t> </a:t>
            </a:r>
          </a:p>
          <a:p>
            <a:pPr indent="180975" algn="just" eaLnBrk="0" hangingPunct="0"/>
            <a:r>
              <a:rPr lang="ru-RU" sz="1600" dirty="0">
                <a:latin typeface="Times New Roman" pitchFamily="18" charset="0"/>
              </a:rPr>
              <a:t> </a:t>
            </a:r>
            <a:endParaRPr lang="ru-RU" sz="1600" dirty="0"/>
          </a:p>
        </p:txBody>
      </p:sp>
      <p:pic>
        <p:nvPicPr>
          <p:cNvPr id="19459" name="Рисунок 3"/>
          <p:cNvPicPr>
            <a:picLocks noChangeAspect="1" noChangeArrowheads="1"/>
          </p:cNvPicPr>
          <p:nvPr/>
        </p:nvPicPr>
        <p:blipFill>
          <a:blip r:embed="rId2" cstate="screen"/>
          <a:srcRect/>
          <a:stretch>
            <a:fillRect/>
          </a:stretch>
        </p:blipFill>
        <p:spPr bwMode="auto">
          <a:xfrm rot="1246527">
            <a:off x="7307263" y="3328988"/>
            <a:ext cx="1668462" cy="1120775"/>
          </a:xfrm>
          <a:prstGeom prst="rect">
            <a:avLst/>
          </a:prstGeom>
          <a:noFill/>
          <a:ln w="9525">
            <a:noFill/>
            <a:miter lim="800000"/>
            <a:headEnd/>
            <a:tailEnd/>
          </a:ln>
        </p:spPr>
      </p:pic>
      <p:pic>
        <p:nvPicPr>
          <p:cNvPr id="19460" name="Рисунок 5"/>
          <p:cNvPicPr>
            <a:picLocks noChangeAspect="1" noChangeArrowheads="1"/>
          </p:cNvPicPr>
          <p:nvPr/>
        </p:nvPicPr>
        <p:blipFill>
          <a:blip r:embed="rId3" cstate="screen"/>
          <a:srcRect/>
          <a:stretch>
            <a:fillRect/>
          </a:stretch>
        </p:blipFill>
        <p:spPr bwMode="auto">
          <a:xfrm>
            <a:off x="0" y="5418138"/>
            <a:ext cx="2124075" cy="1439862"/>
          </a:xfrm>
          <a:prstGeom prst="rect">
            <a:avLst/>
          </a:prstGeom>
          <a:noFill/>
          <a:ln w="9525">
            <a:noFill/>
            <a:miter lim="800000"/>
            <a:headEnd/>
            <a:tailEnd/>
          </a:ln>
        </p:spPr>
      </p:pic>
      <p:pic>
        <p:nvPicPr>
          <p:cNvPr id="19461" name="Рисунок 6"/>
          <p:cNvPicPr>
            <a:picLocks noChangeAspect="1" noChangeArrowheads="1"/>
          </p:cNvPicPr>
          <p:nvPr/>
        </p:nvPicPr>
        <p:blipFill>
          <a:blip r:embed="rId4" cstate="screen"/>
          <a:srcRect/>
          <a:stretch>
            <a:fillRect/>
          </a:stretch>
        </p:blipFill>
        <p:spPr bwMode="auto">
          <a:xfrm>
            <a:off x="4824413" y="5445125"/>
            <a:ext cx="2087562" cy="1412875"/>
          </a:xfrm>
          <a:prstGeom prst="rect">
            <a:avLst/>
          </a:prstGeom>
          <a:noFill/>
          <a:ln w="9525">
            <a:noFill/>
            <a:miter lim="800000"/>
            <a:headEnd/>
            <a:tailEnd/>
          </a:ln>
        </p:spPr>
      </p:pic>
      <p:pic>
        <p:nvPicPr>
          <p:cNvPr id="19462" name="Рисунок 7"/>
          <p:cNvPicPr>
            <a:picLocks noChangeAspect="1" noChangeArrowheads="1"/>
          </p:cNvPicPr>
          <p:nvPr/>
        </p:nvPicPr>
        <p:blipFill>
          <a:blip r:embed="rId5" cstate="screen"/>
          <a:srcRect/>
          <a:stretch>
            <a:fillRect/>
          </a:stretch>
        </p:blipFill>
        <p:spPr bwMode="auto">
          <a:xfrm>
            <a:off x="7154863" y="5481638"/>
            <a:ext cx="1989137" cy="1376362"/>
          </a:xfrm>
          <a:prstGeom prst="rect">
            <a:avLst/>
          </a:prstGeom>
          <a:noFill/>
          <a:ln w="9525">
            <a:noFill/>
            <a:miter lim="800000"/>
            <a:headEnd/>
            <a:tailEnd/>
          </a:ln>
        </p:spPr>
      </p:pic>
      <p:pic>
        <p:nvPicPr>
          <p:cNvPr id="19463" name="Рисунок 8"/>
          <p:cNvPicPr>
            <a:picLocks noChangeAspect="1" noChangeArrowheads="1"/>
          </p:cNvPicPr>
          <p:nvPr/>
        </p:nvPicPr>
        <p:blipFill>
          <a:blip r:embed="rId6" cstate="screen"/>
          <a:srcRect/>
          <a:stretch>
            <a:fillRect/>
          </a:stretch>
        </p:blipFill>
        <p:spPr bwMode="auto">
          <a:xfrm rot="-1424299">
            <a:off x="50800" y="1262063"/>
            <a:ext cx="1517650" cy="1157287"/>
          </a:xfrm>
          <a:prstGeom prst="rect">
            <a:avLst/>
          </a:prstGeom>
          <a:noFill/>
          <a:ln w="9525">
            <a:noFill/>
            <a:miter lim="800000"/>
            <a:headEnd/>
            <a:tailEnd/>
          </a:ln>
        </p:spPr>
      </p:pic>
      <p:pic>
        <p:nvPicPr>
          <p:cNvPr id="19464" name="Рисунок 9"/>
          <p:cNvPicPr>
            <a:picLocks noChangeAspect="1" noChangeArrowheads="1"/>
          </p:cNvPicPr>
          <p:nvPr/>
        </p:nvPicPr>
        <p:blipFill>
          <a:blip r:embed="rId7" cstate="screen"/>
          <a:srcRect/>
          <a:stretch>
            <a:fillRect/>
          </a:stretch>
        </p:blipFill>
        <p:spPr bwMode="auto">
          <a:xfrm rot="1148593">
            <a:off x="7496175" y="1236663"/>
            <a:ext cx="1520825" cy="1033462"/>
          </a:xfrm>
          <a:prstGeom prst="rect">
            <a:avLst/>
          </a:prstGeom>
          <a:noFill/>
          <a:ln w="9525">
            <a:noFill/>
            <a:miter lim="800000"/>
            <a:headEnd/>
            <a:tailEnd/>
          </a:ln>
        </p:spPr>
      </p:pic>
      <p:pic>
        <p:nvPicPr>
          <p:cNvPr id="19465" name="Рисунок 10"/>
          <p:cNvPicPr>
            <a:picLocks noChangeAspect="1" noChangeArrowheads="1"/>
          </p:cNvPicPr>
          <p:nvPr/>
        </p:nvPicPr>
        <p:blipFill>
          <a:blip r:embed="rId8" cstate="screen"/>
          <a:srcRect/>
          <a:stretch>
            <a:fillRect/>
          </a:stretch>
        </p:blipFill>
        <p:spPr bwMode="auto">
          <a:xfrm rot="-1426132">
            <a:off x="147638" y="3352800"/>
            <a:ext cx="1446212" cy="1036638"/>
          </a:xfrm>
          <a:prstGeom prst="rect">
            <a:avLst/>
          </a:prstGeom>
          <a:noFill/>
          <a:ln w="9525">
            <a:noFill/>
            <a:miter lim="800000"/>
            <a:headEnd/>
            <a:tailEnd/>
          </a:ln>
        </p:spPr>
      </p:pic>
      <p:pic>
        <p:nvPicPr>
          <p:cNvPr id="19466" name="Рисунок 11"/>
          <p:cNvPicPr>
            <a:picLocks noChangeAspect="1" noChangeArrowheads="1"/>
          </p:cNvPicPr>
          <p:nvPr/>
        </p:nvPicPr>
        <p:blipFill>
          <a:blip r:embed="rId9" cstate="screen"/>
          <a:srcRect/>
          <a:stretch>
            <a:fillRect/>
          </a:stretch>
        </p:blipFill>
        <p:spPr bwMode="auto">
          <a:xfrm>
            <a:off x="2376488" y="5445125"/>
            <a:ext cx="2303462"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489200" y="0"/>
            <a:ext cx="4165600" cy="457200"/>
          </a:xfrm>
          <a:prstGeom prst="rect">
            <a:avLst/>
          </a:prstGeom>
          <a:noFill/>
          <a:ln w="9525">
            <a:noFill/>
            <a:miter lim="800000"/>
            <a:headEnd/>
            <a:tailEnd/>
          </a:ln>
        </p:spPr>
        <p:txBody>
          <a:bodyPr wrap="none" anchor="ctr">
            <a:spAutoFit/>
          </a:bodyPr>
          <a:lstStyle/>
          <a:p>
            <a:pPr indent="180975" algn="ctr" eaLnBrk="0" hangingPunct="0"/>
            <a:r>
              <a:rPr lang="ru-RU" sz="2400" b="1">
                <a:solidFill>
                  <a:srgbClr val="006600"/>
                </a:solidFill>
                <a:latin typeface="Times New Roman" pitchFamily="18" charset="0"/>
              </a:rPr>
              <a:t>II этап.  Этап реализации</a:t>
            </a:r>
          </a:p>
        </p:txBody>
      </p:sp>
      <p:sp>
        <p:nvSpPr>
          <p:cNvPr id="12291" name="Прямоугольник 2"/>
          <p:cNvSpPr>
            <a:spLocks noChangeArrowheads="1"/>
          </p:cNvSpPr>
          <p:nvPr/>
        </p:nvSpPr>
        <p:spPr bwMode="auto">
          <a:xfrm>
            <a:off x="468313" y="836613"/>
            <a:ext cx="8424862" cy="4573587"/>
          </a:xfrm>
          <a:prstGeom prst="rect">
            <a:avLst/>
          </a:prstGeom>
          <a:noFill/>
          <a:ln w="9525">
            <a:noFill/>
            <a:miter lim="800000"/>
            <a:headEnd/>
            <a:tailEnd/>
          </a:ln>
        </p:spPr>
        <p:txBody>
          <a:bodyPr>
            <a:spAutoFit/>
          </a:bodyPr>
          <a:lstStyle/>
          <a:p>
            <a:pPr indent="180975" eaLnBrk="0" hangingPunct="0"/>
            <a:r>
              <a:rPr lang="ru-RU" sz="2000" dirty="0">
                <a:solidFill>
                  <a:srgbClr val="006600"/>
                </a:solidFill>
                <a:latin typeface="Times New Roman" pitchFamily="18" charset="0"/>
                <a:ea typeface="Times New Roman" pitchFamily="18" charset="0"/>
                <a:cs typeface="Tahoma" pitchFamily="34" charset="0"/>
              </a:rPr>
              <a:t>Для достижения цели данного этапа проекта нами был организован кружок « Волшебная мастерская</a:t>
            </a:r>
            <a:r>
              <a:rPr lang="ru-RU" sz="2000" dirty="0">
                <a:solidFill>
                  <a:srgbClr val="006600"/>
                </a:solidFill>
                <a:latin typeface="Georgia" pitchFamily="18" charset="0"/>
                <a:ea typeface="Times New Roman" pitchFamily="18" charset="0"/>
                <a:cs typeface="Tahoma" pitchFamily="34" charset="0"/>
              </a:rPr>
              <a:t>»</a:t>
            </a:r>
          </a:p>
          <a:p>
            <a:pPr indent="180975" eaLnBrk="0" hangingPunct="0"/>
            <a:r>
              <a:rPr lang="ru-RU" sz="2000" dirty="0">
                <a:solidFill>
                  <a:srgbClr val="006600"/>
                </a:solidFill>
                <a:latin typeface="Georgia" pitchFamily="18" charset="0"/>
                <a:ea typeface="Times New Roman" pitchFamily="18" charset="0"/>
                <a:cs typeface="Tahoma" pitchFamily="34" charset="0"/>
              </a:rPr>
              <a:t>  </a:t>
            </a:r>
            <a:r>
              <a:rPr lang="ru-RU" sz="2000" dirty="0">
                <a:solidFill>
                  <a:srgbClr val="006600"/>
                </a:solidFill>
                <a:latin typeface="Times New Roman" pitchFamily="18" charset="0"/>
                <a:ea typeface="Times New Roman" pitchFamily="18" charset="0"/>
              </a:rPr>
              <a:t>Последовательность тем в учебно-тематическом плане выстроена с учетом возрастных особенностей детей. У детей дошкольного возраста практически отсутствует способность к длительной концентрации внимания на одном и том же материале. Поэтому содержание занятий предусматривает чередование различных видов деятельности, материалов.       </a:t>
            </a:r>
          </a:p>
          <a:p>
            <a:pPr indent="180975" eaLnBrk="0" hangingPunct="0"/>
            <a:r>
              <a:rPr lang="ru-RU" sz="2000" dirty="0">
                <a:solidFill>
                  <a:srgbClr val="006600"/>
                </a:solidFill>
                <a:latin typeface="Times New Roman" pitchFamily="18" charset="0"/>
                <a:ea typeface="Times New Roman" pitchFamily="18" charset="0"/>
              </a:rPr>
              <a:t> Содержание программы постепенно усложняется за счет используемых материалов, техник и способов выполнения.</a:t>
            </a:r>
            <a:endParaRPr lang="ru-RU" sz="2000" dirty="0">
              <a:solidFill>
                <a:srgbClr val="006600"/>
              </a:solidFill>
              <a:ea typeface="Times New Roman" pitchFamily="18" charset="0"/>
            </a:endParaRPr>
          </a:p>
          <a:p>
            <a:pPr indent="180975" eaLnBrk="0" hangingPunct="0"/>
            <a:endParaRPr lang="ru-RU" sz="2000" dirty="0">
              <a:solidFill>
                <a:srgbClr val="006600"/>
              </a:solidFill>
              <a:latin typeface="Times New Roman" pitchFamily="18" charset="0"/>
              <a:ea typeface="Times New Roman" pitchFamily="18" charset="0"/>
            </a:endParaRPr>
          </a:p>
          <a:p>
            <a:pPr indent="180975" eaLnBrk="0" hangingPunct="0"/>
            <a:endParaRPr lang="ru-RU" sz="2000" dirty="0">
              <a:ea typeface="Times New Roman" pitchFamily="18" charset="0"/>
            </a:endParaRPr>
          </a:p>
          <a:p>
            <a:pPr indent="180975"/>
            <a:endParaRPr lang="ru-RU" dirty="0">
              <a:solidFill>
                <a:srgbClr val="006600"/>
              </a:solidFill>
              <a:latin typeface="Georgia" pitchFamily="18" charset="0"/>
              <a:ea typeface="Times New Roman" pitchFamily="18" charset="0"/>
            </a:endParaRPr>
          </a:p>
          <a:p>
            <a:pPr indent="180975"/>
            <a:r>
              <a:rPr lang="ru-RU" dirty="0">
                <a:solidFill>
                  <a:srgbClr val="006600"/>
                </a:solidFill>
                <a:latin typeface="Georgia" pitchFamily="18" charset="0"/>
                <a:ea typeface="Times New Roman" pitchFamily="18" charset="0"/>
              </a:rPr>
              <a:t>      </a:t>
            </a:r>
          </a:p>
          <a:p>
            <a:pPr indent="180975"/>
            <a:endParaRPr lang="ru-RU" dirty="0">
              <a:latin typeface="Georgia" pitchFamily="18" charset="0"/>
              <a:ea typeface="Times New Roman" pitchFamily="18" charset="0"/>
            </a:endParaRPr>
          </a:p>
        </p:txBody>
      </p:sp>
      <p:pic>
        <p:nvPicPr>
          <p:cNvPr id="20483" name="Рисунок 5" descr="F:\102NIKON\DSCN1739.JPG"/>
          <p:cNvPicPr>
            <a:picLocks noChangeAspect="1" noChangeArrowheads="1"/>
          </p:cNvPicPr>
          <p:nvPr/>
        </p:nvPicPr>
        <p:blipFill>
          <a:blip r:embed="rId2" cstate="screen"/>
          <a:srcRect/>
          <a:stretch>
            <a:fillRect/>
          </a:stretch>
        </p:blipFill>
        <p:spPr bwMode="auto">
          <a:xfrm rot="-1528213">
            <a:off x="2406650" y="4630738"/>
            <a:ext cx="2636838" cy="1744662"/>
          </a:xfrm>
          <a:prstGeom prst="rect">
            <a:avLst/>
          </a:prstGeom>
          <a:noFill/>
          <a:ln w="9525">
            <a:noFill/>
            <a:miter lim="800000"/>
            <a:headEnd/>
            <a:tailEnd/>
          </a:ln>
        </p:spPr>
      </p:pic>
      <p:pic>
        <p:nvPicPr>
          <p:cNvPr id="20484" name="Picture 7" descr="C:\Users\note\Desktop\Фото0154.jpg"/>
          <p:cNvPicPr>
            <a:picLocks noChangeAspect="1" noChangeArrowheads="1"/>
          </p:cNvPicPr>
          <p:nvPr/>
        </p:nvPicPr>
        <p:blipFill>
          <a:blip r:embed="rId3" cstate="screen"/>
          <a:srcRect/>
          <a:stretch>
            <a:fillRect/>
          </a:stretch>
        </p:blipFill>
        <p:spPr bwMode="auto">
          <a:xfrm rot="-2360045">
            <a:off x="323850" y="4329113"/>
            <a:ext cx="2052638" cy="1539875"/>
          </a:xfrm>
          <a:prstGeom prst="rect">
            <a:avLst/>
          </a:prstGeom>
          <a:noFill/>
          <a:ln w="9525">
            <a:noFill/>
            <a:miter lim="800000"/>
            <a:headEnd/>
            <a:tailEnd/>
          </a:ln>
        </p:spPr>
      </p:pic>
      <p:pic>
        <p:nvPicPr>
          <p:cNvPr id="20485" name="Picture 8" descr="C:\Users\note\Desktop\Фото0148.jpg"/>
          <p:cNvPicPr>
            <a:picLocks noChangeAspect="1" noChangeArrowheads="1"/>
          </p:cNvPicPr>
          <p:nvPr/>
        </p:nvPicPr>
        <p:blipFill>
          <a:blip r:embed="rId4" cstate="screen"/>
          <a:srcRect/>
          <a:stretch>
            <a:fillRect/>
          </a:stretch>
        </p:blipFill>
        <p:spPr bwMode="auto">
          <a:xfrm rot="-1501036">
            <a:off x="6600825" y="4957763"/>
            <a:ext cx="2052638" cy="1538287"/>
          </a:xfrm>
          <a:prstGeom prst="rect">
            <a:avLst/>
          </a:prstGeom>
          <a:noFill/>
          <a:ln w="9525">
            <a:noFill/>
            <a:miter lim="800000"/>
            <a:headEnd/>
            <a:tailEnd/>
          </a:ln>
        </p:spPr>
      </p:pic>
      <p:pic>
        <p:nvPicPr>
          <p:cNvPr id="20486" name="Picture 9" descr="C:\Users\note\Desktop\Фото0145.jpg"/>
          <p:cNvPicPr>
            <a:picLocks noChangeAspect="1" noChangeArrowheads="1"/>
          </p:cNvPicPr>
          <p:nvPr/>
        </p:nvPicPr>
        <p:blipFill>
          <a:blip r:embed="rId5" cstate="screen"/>
          <a:srcRect/>
          <a:stretch>
            <a:fillRect/>
          </a:stretch>
        </p:blipFill>
        <p:spPr bwMode="auto">
          <a:xfrm rot="-1442098">
            <a:off x="4824413" y="4184650"/>
            <a:ext cx="222250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150938" y="42863"/>
            <a:ext cx="7129462" cy="4211637"/>
          </a:xfrm>
          <a:prstGeom prst="rect">
            <a:avLst/>
          </a:prstGeom>
          <a:noFill/>
          <a:ln w="9525">
            <a:noFill/>
            <a:miter lim="800000"/>
            <a:headEnd/>
            <a:tailEnd/>
          </a:ln>
        </p:spPr>
        <p:txBody>
          <a:bodyPr anchor="ctr">
            <a:spAutoFit/>
          </a:bodyPr>
          <a:lstStyle/>
          <a:p>
            <a:pPr indent="180975" algn="ctr" eaLnBrk="0" hangingPunct="0"/>
            <a:r>
              <a:rPr lang="ru-RU" b="1" dirty="0">
                <a:solidFill>
                  <a:srgbClr val="006600"/>
                </a:solidFill>
                <a:latin typeface="Times New Roman" pitchFamily="18" charset="0"/>
              </a:rPr>
              <a:t>III этап. Этап полной реализации </a:t>
            </a:r>
          </a:p>
          <a:p>
            <a:pPr indent="180975" algn="just" eaLnBrk="0" hangingPunct="0"/>
            <a:endParaRPr lang="ru-RU" dirty="0">
              <a:solidFill>
                <a:srgbClr val="006600"/>
              </a:solidFill>
            </a:endParaRPr>
          </a:p>
          <a:p>
            <a:pPr indent="180975" algn="just" eaLnBrk="0" hangingPunct="0">
              <a:buFontTx/>
              <a:buChar char="•"/>
            </a:pPr>
            <a:r>
              <a:rPr lang="ru-RU" dirty="0">
                <a:solidFill>
                  <a:srgbClr val="006600"/>
                </a:solidFill>
                <a:latin typeface="Times New Roman" pitchFamily="18" charset="0"/>
              </a:rPr>
              <a:t> </a:t>
            </a:r>
            <a:r>
              <a:rPr lang="ru-RU" dirty="0">
                <a:solidFill>
                  <a:srgbClr val="006600"/>
                </a:solidFill>
                <a:latin typeface="Times New Roman" pitchFamily="18" charset="0"/>
                <a:cs typeface="Times New Roman" pitchFamily="18" charset="0"/>
              </a:rPr>
              <a:t>накопление практического опыта по развитию творческого воображения у детей;</a:t>
            </a:r>
          </a:p>
          <a:p>
            <a:pPr indent="180975" algn="just" eaLnBrk="0" hangingPunct="0">
              <a:buFontTx/>
              <a:buChar char="•"/>
            </a:pPr>
            <a:r>
              <a:rPr lang="ru-RU" dirty="0">
                <a:solidFill>
                  <a:srgbClr val="006600"/>
                </a:solidFill>
                <a:latin typeface="Times New Roman" pitchFamily="18" charset="0"/>
                <a:cs typeface="Times New Roman" pitchFamily="18" charset="0"/>
              </a:rPr>
              <a:t>развита самостоятельность  в принятии решений в процессе творческой деятельности;</a:t>
            </a:r>
          </a:p>
          <a:p>
            <a:pPr indent="180975" algn="just" eaLnBrk="0" hangingPunct="0">
              <a:buFontTx/>
              <a:buChar char="•"/>
            </a:pPr>
            <a:r>
              <a:rPr lang="ru-RU" dirty="0">
                <a:solidFill>
                  <a:srgbClr val="006600"/>
                </a:solidFill>
                <a:latin typeface="Times New Roman" pitchFamily="18" charset="0"/>
                <a:cs typeface="Times New Roman" pitchFamily="18" charset="0"/>
              </a:rPr>
              <a:t> созданная предметно-развивающая среда;</a:t>
            </a:r>
          </a:p>
          <a:p>
            <a:pPr indent="180975" algn="just" eaLnBrk="0" hangingPunct="0">
              <a:buFontTx/>
              <a:buChar char="•"/>
            </a:pPr>
            <a:r>
              <a:rPr lang="ru-RU" dirty="0">
                <a:solidFill>
                  <a:srgbClr val="006600"/>
                </a:solidFill>
                <a:latin typeface="Times New Roman" pitchFamily="18" charset="0"/>
                <a:cs typeface="Times New Roman" pitchFamily="18" charset="0"/>
              </a:rPr>
              <a:t>проведение выставок детских работ, оформление зала для проведения праздничных утренников; </a:t>
            </a:r>
          </a:p>
          <a:p>
            <a:pPr indent="180975" algn="just" eaLnBrk="0" hangingPunct="0">
              <a:buFontTx/>
              <a:buChar char="•"/>
            </a:pPr>
            <a:r>
              <a:rPr lang="ru-RU" dirty="0">
                <a:solidFill>
                  <a:srgbClr val="006600"/>
                </a:solidFill>
                <a:latin typeface="Times New Roman" pitchFamily="18" charset="0"/>
                <a:cs typeface="Times New Roman" pitchFamily="18" charset="0"/>
              </a:rPr>
              <a:t>использование поделок-сувениров в качестве подарков; </a:t>
            </a:r>
          </a:p>
          <a:p>
            <a:pPr indent="180975" algn="just" eaLnBrk="0" hangingPunct="0">
              <a:buFontTx/>
              <a:buChar char="•"/>
            </a:pPr>
            <a:r>
              <a:rPr lang="ru-RU" dirty="0">
                <a:solidFill>
                  <a:srgbClr val="006600"/>
                </a:solidFill>
                <a:latin typeface="Times New Roman" pitchFamily="18" charset="0"/>
                <a:cs typeface="Times New Roman" pitchFamily="18" charset="0"/>
              </a:rPr>
              <a:t>организация совместных с родителями поделок, участие в творческих  конкурсах различного уровня;</a:t>
            </a:r>
          </a:p>
          <a:p>
            <a:pPr indent="180975" algn="just" eaLnBrk="0" hangingPunct="0">
              <a:buFontTx/>
              <a:buChar char="•"/>
            </a:pPr>
            <a:r>
              <a:rPr lang="ru-RU" dirty="0">
                <a:solidFill>
                  <a:srgbClr val="006600"/>
                </a:solidFill>
                <a:latin typeface="Times New Roman" pitchFamily="18" charset="0"/>
                <a:cs typeface="Times New Roman" pitchFamily="18" charset="0"/>
              </a:rPr>
              <a:t>проведение мастер-классов для педагогов в ДОУ;</a:t>
            </a:r>
          </a:p>
          <a:p>
            <a:pPr indent="180975" algn="just" eaLnBrk="0" hangingPunct="0">
              <a:buFontTx/>
              <a:buChar char="•"/>
            </a:pPr>
            <a:r>
              <a:rPr lang="ru-RU" dirty="0">
                <a:solidFill>
                  <a:srgbClr val="006600"/>
                </a:solidFill>
                <a:latin typeface="Times New Roman" pitchFamily="18" charset="0"/>
                <a:cs typeface="Times New Roman" pitchFamily="18" charset="0"/>
              </a:rPr>
              <a:t>печатные работы по данной теме;</a:t>
            </a:r>
          </a:p>
          <a:p>
            <a:pPr indent="180975" algn="just" eaLnBrk="0" hangingPunct="0">
              <a:buFontTx/>
              <a:buChar char="•"/>
            </a:pPr>
            <a:r>
              <a:rPr lang="ru-RU" dirty="0">
                <a:solidFill>
                  <a:srgbClr val="006600"/>
                </a:solidFill>
                <a:latin typeface="Times New Roman" pitchFamily="18" charset="0"/>
                <a:cs typeface="Times New Roman" pitchFamily="18" charset="0"/>
              </a:rPr>
              <a:t>публикация работ в СМИ.</a:t>
            </a:r>
          </a:p>
        </p:txBody>
      </p:sp>
      <p:pic>
        <p:nvPicPr>
          <p:cNvPr id="22530" name="Picture 6" descr="H:\Фото\Фото0138.jpg"/>
          <p:cNvPicPr>
            <a:picLocks noChangeAspect="1" noChangeArrowheads="1"/>
          </p:cNvPicPr>
          <p:nvPr/>
        </p:nvPicPr>
        <p:blipFill>
          <a:blip r:embed="rId2" cstate="screen"/>
          <a:srcRect/>
          <a:stretch>
            <a:fillRect/>
          </a:stretch>
        </p:blipFill>
        <p:spPr bwMode="auto">
          <a:xfrm>
            <a:off x="0" y="4968875"/>
            <a:ext cx="2519363" cy="1889125"/>
          </a:xfrm>
          <a:prstGeom prst="rect">
            <a:avLst/>
          </a:prstGeom>
          <a:noFill/>
          <a:ln w="9525">
            <a:noFill/>
            <a:miter lim="800000"/>
            <a:headEnd/>
            <a:tailEnd/>
          </a:ln>
        </p:spPr>
      </p:pic>
      <p:pic>
        <p:nvPicPr>
          <p:cNvPr id="22531" name="Picture 4" descr="C:\Users\note\Desktop\фото садик\DSC06833.JPG"/>
          <p:cNvPicPr>
            <a:picLocks noChangeAspect="1" noChangeArrowheads="1"/>
          </p:cNvPicPr>
          <p:nvPr/>
        </p:nvPicPr>
        <p:blipFill>
          <a:blip r:embed="rId3" cstate="screen"/>
          <a:srcRect/>
          <a:stretch>
            <a:fillRect/>
          </a:stretch>
        </p:blipFill>
        <p:spPr bwMode="auto">
          <a:xfrm>
            <a:off x="5867400" y="4400550"/>
            <a:ext cx="3276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835150" y="447675"/>
            <a:ext cx="5689600" cy="5264150"/>
          </a:xfrm>
          <a:prstGeom prst="rect">
            <a:avLst/>
          </a:prstGeom>
          <a:noFill/>
          <a:ln w="9525">
            <a:noFill/>
            <a:miter lim="800000"/>
            <a:headEnd/>
            <a:tailEnd/>
          </a:ln>
        </p:spPr>
        <p:txBody>
          <a:bodyPr anchor="ctr">
            <a:spAutoFit/>
          </a:bodyPr>
          <a:lstStyle/>
          <a:p>
            <a:pPr indent="180975" algn="ctr" eaLnBrk="0" hangingPunct="0"/>
            <a:r>
              <a:rPr lang="ru-RU" sz="2400" b="1">
                <a:solidFill>
                  <a:srgbClr val="006600"/>
                </a:solidFill>
                <a:latin typeface="Times New Roman" pitchFamily="18" charset="0"/>
              </a:rPr>
              <a:t>Курс предусматривает:</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аппликацию</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бисероплетение</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нетрадиционную  технику  рисования</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конструирование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оттиск печатью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рисование кистью и красками (гуашевыми и акварельными)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обрывной аппликацией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рисование пластилином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конструирование из природного материала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конструирование из бумаги </a:t>
            </a:r>
            <a:endParaRPr lang="ru-RU" sz="2400">
              <a:solidFill>
                <a:srgbClr val="006600"/>
              </a:solidFill>
            </a:endParaRPr>
          </a:p>
          <a:p>
            <a:pPr indent="180975" eaLnBrk="0" hangingPunct="0">
              <a:buFontTx/>
              <a:buChar char="•"/>
            </a:pPr>
            <a:r>
              <a:rPr lang="ru-RU" sz="2400">
                <a:solidFill>
                  <a:srgbClr val="006600"/>
                </a:solidFill>
                <a:latin typeface="Times New Roman" pitchFamily="18" charset="0"/>
              </a:rPr>
              <a:t>изонить. </a:t>
            </a:r>
            <a:endParaRPr lang="ru-RU" sz="2400">
              <a:solidFill>
                <a:srgbClr val="006600"/>
              </a:solidFill>
            </a:endParaRPr>
          </a:p>
        </p:txBody>
      </p:sp>
      <p:pic>
        <p:nvPicPr>
          <p:cNvPr id="21506" name="Рисунок 3" descr="F:\102NIKON\DSCN1754.JPG"/>
          <p:cNvPicPr>
            <a:picLocks noChangeAspect="1" noChangeArrowheads="1"/>
          </p:cNvPicPr>
          <p:nvPr/>
        </p:nvPicPr>
        <p:blipFill>
          <a:blip r:embed="rId2" cstate="screen"/>
          <a:srcRect/>
          <a:stretch>
            <a:fillRect/>
          </a:stretch>
        </p:blipFill>
        <p:spPr bwMode="auto">
          <a:xfrm>
            <a:off x="0" y="0"/>
            <a:ext cx="1727200" cy="2781300"/>
          </a:xfrm>
          <a:prstGeom prst="rect">
            <a:avLst/>
          </a:prstGeom>
          <a:noFill/>
          <a:ln w="9525">
            <a:noFill/>
            <a:miter lim="800000"/>
            <a:headEnd/>
            <a:tailEnd/>
          </a:ln>
        </p:spPr>
      </p:pic>
      <p:pic>
        <p:nvPicPr>
          <p:cNvPr id="21507" name="Рисунок 4" descr="F:\102NIKON\DSCN1783.JPG"/>
          <p:cNvPicPr>
            <a:picLocks noChangeAspect="1" noChangeArrowheads="1"/>
          </p:cNvPicPr>
          <p:nvPr/>
        </p:nvPicPr>
        <p:blipFill>
          <a:blip r:embed="rId3" cstate="screen"/>
          <a:srcRect/>
          <a:stretch>
            <a:fillRect/>
          </a:stretch>
        </p:blipFill>
        <p:spPr bwMode="auto">
          <a:xfrm>
            <a:off x="7164388" y="0"/>
            <a:ext cx="1979612" cy="1665288"/>
          </a:xfrm>
          <a:prstGeom prst="rect">
            <a:avLst/>
          </a:prstGeom>
          <a:noFill/>
          <a:ln w="9525">
            <a:noFill/>
            <a:miter lim="800000"/>
            <a:headEnd/>
            <a:tailEnd/>
          </a:ln>
        </p:spPr>
      </p:pic>
      <p:pic>
        <p:nvPicPr>
          <p:cNvPr id="21508" name="Рисунок 8" descr="F:\102NIKON\DSCN1741.JPG"/>
          <p:cNvPicPr>
            <a:picLocks noChangeAspect="1" noChangeArrowheads="1"/>
          </p:cNvPicPr>
          <p:nvPr/>
        </p:nvPicPr>
        <p:blipFill>
          <a:blip r:embed="rId4" cstate="screen"/>
          <a:srcRect/>
          <a:stretch>
            <a:fillRect/>
          </a:stretch>
        </p:blipFill>
        <p:spPr bwMode="auto">
          <a:xfrm>
            <a:off x="0" y="4465638"/>
            <a:ext cx="1800225" cy="2392362"/>
          </a:xfrm>
          <a:prstGeom prst="rect">
            <a:avLst/>
          </a:prstGeom>
          <a:noFill/>
          <a:ln w="9525">
            <a:noFill/>
            <a:miter lim="800000"/>
            <a:headEnd/>
            <a:tailEnd/>
          </a:ln>
        </p:spPr>
      </p:pic>
      <p:pic>
        <p:nvPicPr>
          <p:cNvPr id="21509" name="Picture 5" descr="H:\Фото\Фото0131.jpg"/>
          <p:cNvPicPr>
            <a:picLocks noChangeAspect="1" noChangeArrowheads="1"/>
          </p:cNvPicPr>
          <p:nvPr/>
        </p:nvPicPr>
        <p:blipFill>
          <a:blip r:embed="rId5" cstate="screen"/>
          <a:srcRect/>
          <a:stretch>
            <a:fillRect/>
          </a:stretch>
        </p:blipFill>
        <p:spPr bwMode="auto">
          <a:xfrm>
            <a:off x="6119813" y="4589463"/>
            <a:ext cx="3024187"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body" idx="1"/>
          </p:nvPr>
        </p:nvSpPr>
        <p:spPr>
          <a:xfrm>
            <a:off x="1368425" y="1160463"/>
            <a:ext cx="7559675" cy="4645025"/>
          </a:xfrm>
        </p:spPr>
        <p:txBody>
          <a:bodyPr/>
          <a:lstStyle/>
          <a:p>
            <a:pPr indent="358775" eaLnBrk="1" hangingPunct="1">
              <a:lnSpc>
                <a:spcPct val="90000"/>
              </a:lnSpc>
              <a:buFont typeface="Wingdings 2" pitchFamily="18" charset="2"/>
              <a:buNone/>
            </a:pPr>
            <a:r>
              <a:rPr lang="ru-RU" sz="2000" dirty="0" smtClean="0">
                <a:effectLst>
                  <a:outerShdw blurRad="38100" dist="38100" dir="2700000" algn="tl">
                    <a:srgbClr val="C0C0C0"/>
                  </a:outerShdw>
                </a:effectLst>
                <a:latin typeface="Times New Roman" pitchFamily="18" charset="0"/>
                <a:cs typeface="Arial" charset="0"/>
              </a:rPr>
              <a:t>Успешность художественно-эстетической деятельности определяется увлеченностью и способностью детей свободно использовать приобретенные знания, умения и навыки в самом процессе деятельности и находить оригинальные решения поставленных задач. У детей постоянно развивается творческое, гибкое мышление, фантазия и воображение. Творческий поиск посредством изысканий в конкретном виде деятельности приводит к положительным результатам.</a:t>
            </a:r>
          </a:p>
          <a:p>
            <a:pPr indent="358775" eaLnBrk="1" hangingPunct="1">
              <a:lnSpc>
                <a:spcPct val="90000"/>
              </a:lnSpc>
              <a:buFont typeface="Wingdings 2" pitchFamily="18" charset="2"/>
              <a:buNone/>
            </a:pPr>
            <a:r>
              <a:rPr lang="ru-RU" sz="2000" dirty="0" smtClean="0">
                <a:effectLst>
                  <a:outerShdw blurRad="38100" dist="38100" dir="2700000" algn="tl">
                    <a:srgbClr val="C0C0C0"/>
                  </a:outerShdw>
                </a:effectLst>
                <a:latin typeface="Times New Roman" pitchFamily="18" charset="0"/>
                <a:cs typeface="Arial" charset="0"/>
              </a:rPr>
              <a:t>На мой взгляд, именно в изобразительной деятельности мы достигаем более полной реализации человеком самого себя, своих способностей и возможностей, где возможно более полное при этом самовыражение и самораскрытие. Все это говорит о развитии творческой, самостоятельной, активно мыслящей, инициативной личности.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1296988" y="296863"/>
            <a:ext cx="7559675" cy="900112"/>
          </a:xfrm>
        </p:spPr>
        <p:txBody>
          <a:bodyPr/>
          <a:lstStyle/>
          <a:p>
            <a:pPr>
              <a:defRPr/>
            </a:pPr>
            <a:r>
              <a:rPr lang="ru-RU" sz="2400" b="1" dirty="0" smtClean="0">
                <a:solidFill>
                  <a:schemeClr val="hlink"/>
                </a:solidFill>
                <a:effectLst>
                  <a:outerShdw blurRad="38100" dist="38100" dir="2700000" algn="tl">
                    <a:srgbClr val="C0C0C0"/>
                  </a:outerShdw>
                </a:effectLst>
                <a:latin typeface="Times New Roman" pitchFamily="18" charset="0"/>
                <a:cs typeface="Arial" charset="0"/>
              </a:rPr>
              <a:t>Целевые ориентиры на этапе завершения</a:t>
            </a:r>
            <a:br>
              <a:rPr lang="ru-RU" sz="2400" b="1" dirty="0" smtClean="0">
                <a:solidFill>
                  <a:schemeClr val="hlink"/>
                </a:solidFill>
                <a:effectLst>
                  <a:outerShdw blurRad="38100" dist="38100" dir="2700000" algn="tl">
                    <a:srgbClr val="C0C0C0"/>
                  </a:outerShdw>
                </a:effectLst>
                <a:latin typeface="Times New Roman" pitchFamily="18" charset="0"/>
                <a:cs typeface="Arial" charset="0"/>
              </a:rPr>
            </a:br>
            <a:r>
              <a:rPr lang="ru-RU" sz="2400" b="1" dirty="0" smtClean="0">
                <a:solidFill>
                  <a:schemeClr val="hlink"/>
                </a:solidFill>
                <a:effectLst>
                  <a:outerShdw blurRad="38100" dist="38100" dir="2700000" algn="tl">
                    <a:srgbClr val="C0C0C0"/>
                  </a:outerShdw>
                </a:effectLst>
                <a:latin typeface="Times New Roman" pitchFamily="18" charset="0"/>
                <a:cs typeface="Arial" charset="0"/>
              </a:rPr>
              <a:t>дошкольного образования:</a:t>
            </a:r>
          </a:p>
        </p:txBody>
      </p:sp>
      <p:sp>
        <p:nvSpPr>
          <p:cNvPr id="18435" name="Rectangle 3"/>
          <p:cNvSpPr>
            <a:spLocks noGrp="1"/>
          </p:cNvSpPr>
          <p:nvPr>
            <p:ph type="body" idx="1"/>
          </p:nvPr>
        </p:nvSpPr>
        <p:spPr>
          <a:xfrm>
            <a:off x="1295400" y="1628775"/>
            <a:ext cx="7559675" cy="4859338"/>
          </a:xfrm>
        </p:spPr>
        <p:txBody>
          <a:bodyPr/>
          <a:lstStyle/>
          <a:p>
            <a:pPr indent="358775" eaLnBrk="1" hangingPunct="1">
              <a:lnSpc>
                <a:spcPct val="90000"/>
              </a:lnSpc>
            </a:pPr>
            <a:r>
              <a:rPr lang="ru-RU" dirty="0" smtClean="0">
                <a:effectLst>
                  <a:outerShdw blurRad="38100" dist="38100" dir="2700000" algn="tl">
                    <a:srgbClr val="C0C0C0"/>
                  </a:outerShdw>
                </a:effectLst>
                <a:latin typeface="Times New Roman" pitchFamily="18" charset="0"/>
                <a:cs typeface="Arial" charset="0"/>
              </a:rPr>
              <a:t>ребенок овладевает основными культурными способами деятельности, проявляет инициативу и самостоятельность в разных видах деятельности - игре, общении, познавательно-исследовательской деятельности, конструировании, художественно-эстетической деятельности и др.;</a:t>
            </a:r>
            <a:r>
              <a:rPr lang="ru-RU" sz="2000" dirty="0" smtClean="0">
                <a:effectLst>
                  <a:outerShdw blurRad="38100" dist="38100" dir="2700000" algn="tl">
                    <a:srgbClr val="C0C0C0"/>
                  </a:outerShdw>
                </a:effectLst>
                <a:latin typeface="Times New Roman" pitchFamily="18" charset="0"/>
                <a:cs typeface="Arial" charset="0"/>
              </a:rPr>
              <a:t> </a:t>
            </a:r>
          </a:p>
          <a:p>
            <a:pPr indent="358775" eaLnBrk="1" hangingPunct="1">
              <a:lnSpc>
                <a:spcPct val="90000"/>
              </a:lnSpc>
            </a:pPr>
            <a:r>
              <a:rPr lang="ru-RU" dirty="0" smtClean="0">
                <a:effectLst>
                  <a:outerShdw blurRad="38100" dist="38100" dir="2700000" algn="tl">
                    <a:srgbClr val="C0C0C0"/>
                  </a:outerShdw>
                </a:effectLst>
                <a:latin typeface="Times New Roman" pitchFamily="18" charset="0"/>
                <a:cs typeface="Arial" charset="0"/>
              </a:rPr>
              <a:t>ребенок обладает развитым воображением, которое реализуется в разных видах деятельности. </a:t>
            </a:r>
          </a:p>
          <a:p>
            <a:pPr indent="358775">
              <a:lnSpc>
                <a:spcPct val="90000"/>
              </a:lnSpc>
            </a:pPr>
            <a:endParaRPr lang="ru-RU" dirty="0" smtClean="0">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2809" y="0"/>
            <a:ext cx="3238387" cy="923330"/>
          </a:xfrm>
          <a:prstGeom prst="rect">
            <a:avLst/>
          </a:prstGeom>
          <a:noFill/>
        </p:spPr>
        <p:txBody>
          <a:bodyPr>
            <a:spAutoFit/>
          </a:bodyPr>
          <a:lstStyle/>
          <a:p>
            <a:pPr algn="ctr">
              <a:defRPr/>
            </a:pPr>
            <a:r>
              <a:rPr lang="ru-RU" sz="5400" b="1" dirty="0">
                <a:ln w="19050">
                  <a:solidFill>
                    <a:srgbClr val="FF0000"/>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Копилка</a:t>
            </a: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t>
            </a:r>
          </a:p>
        </p:txBody>
      </p:sp>
      <p:pic>
        <p:nvPicPr>
          <p:cNvPr id="25602" name="Рисунок 3" descr="F:\DCIM\Camera\IMG_20140225_181712.jpg"/>
          <p:cNvPicPr>
            <a:picLocks noChangeAspect="1" noChangeArrowheads="1"/>
          </p:cNvPicPr>
          <p:nvPr/>
        </p:nvPicPr>
        <p:blipFill>
          <a:blip r:embed="rId2" cstate="screen"/>
          <a:srcRect/>
          <a:stretch>
            <a:fillRect/>
          </a:stretch>
        </p:blipFill>
        <p:spPr bwMode="auto">
          <a:xfrm>
            <a:off x="4787900" y="873125"/>
            <a:ext cx="3960813" cy="2987675"/>
          </a:xfrm>
          <a:prstGeom prst="rect">
            <a:avLst/>
          </a:prstGeom>
          <a:noFill/>
          <a:ln w="9525">
            <a:noFill/>
            <a:miter lim="800000"/>
            <a:headEnd/>
            <a:tailEnd/>
          </a:ln>
        </p:spPr>
      </p:pic>
      <p:pic>
        <p:nvPicPr>
          <p:cNvPr id="25603" name="Рисунок 4" descr="F:\DCIM\Camera\IMG_20140225_181803.jpg"/>
          <p:cNvPicPr>
            <a:picLocks noChangeAspect="1" noChangeArrowheads="1"/>
          </p:cNvPicPr>
          <p:nvPr/>
        </p:nvPicPr>
        <p:blipFill>
          <a:blip r:embed="rId3" cstate="screen"/>
          <a:srcRect/>
          <a:stretch>
            <a:fillRect/>
          </a:stretch>
        </p:blipFill>
        <p:spPr bwMode="auto">
          <a:xfrm>
            <a:off x="431800" y="800100"/>
            <a:ext cx="4068763" cy="3060700"/>
          </a:xfrm>
          <a:prstGeom prst="rect">
            <a:avLst/>
          </a:prstGeom>
          <a:noFill/>
          <a:ln w="9525">
            <a:noFill/>
            <a:miter lim="800000"/>
            <a:headEnd/>
            <a:tailEnd/>
          </a:ln>
        </p:spPr>
      </p:pic>
      <p:pic>
        <p:nvPicPr>
          <p:cNvPr id="25604" name="Рисунок 6" descr="F:\DCIM\Camera\IMG_20140505_144945.jpg"/>
          <p:cNvPicPr>
            <a:picLocks noChangeAspect="1" noChangeArrowheads="1"/>
          </p:cNvPicPr>
          <p:nvPr/>
        </p:nvPicPr>
        <p:blipFill>
          <a:blip r:embed="rId4" cstate="screen"/>
          <a:srcRect/>
          <a:stretch>
            <a:fillRect/>
          </a:stretch>
        </p:blipFill>
        <p:spPr bwMode="auto">
          <a:xfrm>
            <a:off x="3276600" y="3897313"/>
            <a:ext cx="2447925" cy="2960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 descr="F:\DCIM\Camera\IMG_20140505_143805.jpg"/>
          <p:cNvPicPr>
            <a:picLocks noChangeAspect="1" noChangeArrowheads="1"/>
          </p:cNvPicPr>
          <p:nvPr/>
        </p:nvPicPr>
        <p:blipFill>
          <a:blip r:embed="rId2" cstate="screen"/>
          <a:srcRect/>
          <a:stretch>
            <a:fillRect/>
          </a:stretch>
        </p:blipFill>
        <p:spPr bwMode="auto">
          <a:xfrm>
            <a:off x="647700" y="0"/>
            <a:ext cx="3744913" cy="2673350"/>
          </a:xfrm>
          <a:prstGeom prst="rect">
            <a:avLst/>
          </a:prstGeom>
          <a:noFill/>
          <a:ln w="9525">
            <a:noFill/>
            <a:miter lim="800000"/>
            <a:headEnd/>
            <a:tailEnd/>
          </a:ln>
        </p:spPr>
      </p:pic>
      <p:pic>
        <p:nvPicPr>
          <p:cNvPr id="26626" name="Рисунок 2" descr="F:\DCIM\Camera\IMG_20140505_144329.jpg"/>
          <p:cNvPicPr>
            <a:picLocks noChangeAspect="1" noChangeArrowheads="1"/>
          </p:cNvPicPr>
          <p:nvPr/>
        </p:nvPicPr>
        <p:blipFill>
          <a:blip r:embed="rId3" cstate="screen"/>
          <a:srcRect/>
          <a:stretch>
            <a:fillRect/>
          </a:stretch>
        </p:blipFill>
        <p:spPr bwMode="auto">
          <a:xfrm>
            <a:off x="5651500" y="2935288"/>
            <a:ext cx="3024188" cy="3922712"/>
          </a:xfrm>
          <a:prstGeom prst="rect">
            <a:avLst/>
          </a:prstGeom>
          <a:noFill/>
          <a:ln w="9525">
            <a:noFill/>
            <a:miter lim="800000"/>
            <a:headEnd/>
            <a:tailEnd/>
          </a:ln>
        </p:spPr>
      </p:pic>
      <p:pic>
        <p:nvPicPr>
          <p:cNvPr id="26627" name="Рисунок 4" descr="F:\DCIM\Camera\IMG_20140505_144817.jpg"/>
          <p:cNvPicPr>
            <a:picLocks noChangeAspect="1" noChangeArrowheads="1"/>
          </p:cNvPicPr>
          <p:nvPr/>
        </p:nvPicPr>
        <p:blipFill>
          <a:blip r:embed="rId4" cstate="screen"/>
          <a:srcRect/>
          <a:stretch>
            <a:fillRect/>
          </a:stretch>
        </p:blipFill>
        <p:spPr bwMode="auto">
          <a:xfrm>
            <a:off x="792163" y="2852738"/>
            <a:ext cx="3419475" cy="4005262"/>
          </a:xfrm>
          <a:prstGeom prst="rect">
            <a:avLst/>
          </a:prstGeom>
          <a:noFill/>
          <a:ln w="9525">
            <a:noFill/>
            <a:miter lim="800000"/>
            <a:headEnd/>
            <a:tailEnd/>
          </a:ln>
        </p:spPr>
      </p:pic>
      <p:pic>
        <p:nvPicPr>
          <p:cNvPr id="6" name="Рисунок 5" descr="F:\DCIM\Camera\IMG_20140225_150408.jpg"/>
          <p:cNvPicPr/>
          <p:nvPr/>
        </p:nvPicPr>
        <p:blipFill>
          <a:blip r:embed="rId5" cstate="screen"/>
          <a:srcRect/>
          <a:stretch>
            <a:fillRect/>
          </a:stretch>
        </p:blipFill>
        <p:spPr bwMode="auto">
          <a:xfrm>
            <a:off x="4932040" y="0"/>
            <a:ext cx="3960440" cy="2825552"/>
          </a:xfrm>
          <a:prstGeom prst="rect">
            <a:avLst/>
          </a:prstGeom>
          <a:noFill/>
          <a:ln w="34925">
            <a:gradFill>
              <a:gsLst>
                <a:gs pos="0">
                  <a:srgbClr val="006600"/>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Рисунок 1" descr="F:\DCIM\Camera\IMG_20140505_145247.jpg"/>
          <p:cNvPicPr>
            <a:picLocks noChangeAspect="1" noChangeArrowheads="1"/>
          </p:cNvPicPr>
          <p:nvPr/>
        </p:nvPicPr>
        <p:blipFill>
          <a:blip r:embed="rId2" cstate="screen"/>
          <a:srcRect/>
          <a:stretch>
            <a:fillRect/>
          </a:stretch>
        </p:blipFill>
        <p:spPr bwMode="auto">
          <a:xfrm>
            <a:off x="2555875" y="2457450"/>
            <a:ext cx="3448050" cy="2586038"/>
          </a:xfrm>
          <a:prstGeom prst="rect">
            <a:avLst/>
          </a:prstGeom>
          <a:noFill/>
          <a:ln w="9525">
            <a:noFill/>
            <a:miter lim="800000"/>
            <a:headEnd/>
            <a:tailEnd/>
          </a:ln>
        </p:spPr>
      </p:pic>
      <p:pic>
        <p:nvPicPr>
          <p:cNvPr id="27650" name="Рисунок 2" descr="F:\DCIM\Camera\IMG_20140505_152622.jpg"/>
          <p:cNvPicPr>
            <a:picLocks noChangeAspect="1" noChangeArrowheads="1"/>
          </p:cNvPicPr>
          <p:nvPr/>
        </p:nvPicPr>
        <p:blipFill>
          <a:blip r:embed="rId3" cstate="screen"/>
          <a:srcRect/>
          <a:stretch>
            <a:fillRect/>
          </a:stretch>
        </p:blipFill>
        <p:spPr bwMode="auto">
          <a:xfrm>
            <a:off x="6011863" y="4473575"/>
            <a:ext cx="3132137" cy="2384425"/>
          </a:xfrm>
          <a:prstGeom prst="rect">
            <a:avLst/>
          </a:prstGeom>
          <a:noFill/>
          <a:ln w="9525">
            <a:noFill/>
            <a:miter lim="800000"/>
            <a:headEnd/>
            <a:tailEnd/>
          </a:ln>
        </p:spPr>
      </p:pic>
      <p:pic>
        <p:nvPicPr>
          <p:cNvPr id="27651" name="Рисунок 3" descr="F:\DCIM\Camera\IMG_20140505_144759.jpg"/>
          <p:cNvPicPr>
            <a:picLocks noChangeAspect="1" noChangeArrowheads="1"/>
          </p:cNvPicPr>
          <p:nvPr/>
        </p:nvPicPr>
        <p:blipFill>
          <a:blip r:embed="rId4" cstate="screen"/>
          <a:srcRect/>
          <a:stretch>
            <a:fillRect/>
          </a:stretch>
        </p:blipFill>
        <p:spPr bwMode="auto">
          <a:xfrm>
            <a:off x="0" y="0"/>
            <a:ext cx="3363913" cy="2524125"/>
          </a:xfrm>
          <a:prstGeom prst="rect">
            <a:avLst/>
          </a:prstGeom>
          <a:noFill/>
          <a:ln w="9525">
            <a:noFill/>
            <a:miter lim="800000"/>
            <a:headEnd/>
            <a:tailEnd/>
          </a:ln>
        </p:spPr>
      </p:pic>
      <p:pic>
        <p:nvPicPr>
          <p:cNvPr id="27652" name="Рисунок 5" descr="F:\DCIM\Camera\IMG_20140505_155043.jpg"/>
          <p:cNvPicPr>
            <a:picLocks noChangeAspect="1" noChangeArrowheads="1"/>
          </p:cNvPicPr>
          <p:nvPr/>
        </p:nvPicPr>
        <p:blipFill>
          <a:blip r:embed="rId5" cstate="screen"/>
          <a:srcRect/>
          <a:stretch>
            <a:fillRect/>
          </a:stretch>
        </p:blipFill>
        <p:spPr bwMode="auto">
          <a:xfrm>
            <a:off x="5940425" y="0"/>
            <a:ext cx="3203575" cy="2384425"/>
          </a:xfrm>
          <a:prstGeom prst="rect">
            <a:avLst/>
          </a:prstGeom>
          <a:noFill/>
          <a:ln w="9525">
            <a:noFill/>
            <a:miter lim="800000"/>
            <a:headEnd/>
            <a:tailEnd/>
          </a:ln>
        </p:spPr>
      </p:pic>
      <p:pic>
        <p:nvPicPr>
          <p:cNvPr id="27653" name="Рисунок 8" descr="F:\DCIM\Camera\IMG_20140505_162438.jpg"/>
          <p:cNvPicPr>
            <a:picLocks noChangeAspect="1" noChangeArrowheads="1"/>
          </p:cNvPicPr>
          <p:nvPr/>
        </p:nvPicPr>
        <p:blipFill>
          <a:blip r:embed="rId6" cstate="screen"/>
          <a:srcRect/>
          <a:stretch>
            <a:fillRect/>
          </a:stretch>
        </p:blipFill>
        <p:spPr bwMode="auto">
          <a:xfrm>
            <a:off x="0" y="3789363"/>
            <a:ext cx="2555875" cy="3068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Заголовок 1"/>
          <p:cNvSpPr>
            <a:spLocks noGrp="1"/>
          </p:cNvSpPr>
          <p:nvPr>
            <p:ph idx="1"/>
          </p:nvPr>
        </p:nvSpPr>
        <p:spPr>
          <a:xfrm>
            <a:off x="1295400" y="188913"/>
            <a:ext cx="7559675" cy="6264275"/>
          </a:xfrm>
        </p:spPr>
        <p:txBody>
          <a:bodyPr/>
          <a:lstStyle/>
          <a:p>
            <a:pPr indent="358775">
              <a:buFont typeface="Wingdings 2" pitchFamily="18" charset="2"/>
              <a:buNone/>
            </a:pPr>
            <a:r>
              <a:rPr lang="ru-RU" sz="2400" dirty="0" smtClean="0">
                <a:latin typeface="Times New Roman" pitchFamily="18" charset="0"/>
                <a:cs typeface="Times New Roman" pitchFamily="18" charset="0"/>
              </a:rPr>
              <a:t>         Современные дети активно участвуют виртуальном мире. В то же время у них наблюдается снижение интереса к окружающему, в детском сознание стирается грани между добром и злом, красивым и безобразным. Несомненно, основы развивающейся личности закладываются в детстве и существует опасность, что общество в будущем может получить бездуховное поколение, равнодушное к живописи, непонимающее музыку, поэзию.  Поэтому сегодня  эстетическое развитие выходит на первый план, есть необходимость в пересмотре его идей, поиске новых подходов, позволяющих выстраивать процесс эстетического развития в соответствии с интересами ребенка, его потребностями, способностями, мотивами деятельности.</a:t>
            </a:r>
          </a:p>
          <a:p>
            <a:pPr indent="358775">
              <a:buFont typeface="Wingdings 2" pitchFamily="18" charset="2"/>
              <a:buNone/>
            </a:pPr>
            <a:endParaRPr lang="ru-RU"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H:\Фото\Фото0149.jpg"/>
          <p:cNvPicPr>
            <a:picLocks noChangeAspect="1" noChangeArrowheads="1"/>
          </p:cNvPicPr>
          <p:nvPr/>
        </p:nvPicPr>
        <p:blipFill>
          <a:blip r:embed="rId2" cstate="screen"/>
          <a:srcRect/>
          <a:stretch>
            <a:fillRect/>
          </a:stretch>
        </p:blipFill>
        <p:spPr bwMode="auto">
          <a:xfrm>
            <a:off x="0" y="0"/>
            <a:ext cx="2524125" cy="3363913"/>
          </a:xfrm>
          <a:prstGeom prst="rect">
            <a:avLst/>
          </a:prstGeom>
          <a:noFill/>
          <a:ln w="9525">
            <a:noFill/>
            <a:miter lim="800000"/>
            <a:headEnd/>
            <a:tailEnd/>
          </a:ln>
        </p:spPr>
      </p:pic>
      <p:pic>
        <p:nvPicPr>
          <p:cNvPr id="28674" name="Рисунок 2" descr="F:\DCIM\Camera\IMG_20140505_154545.jpg"/>
          <p:cNvPicPr>
            <a:picLocks noChangeAspect="1" noChangeArrowheads="1"/>
          </p:cNvPicPr>
          <p:nvPr/>
        </p:nvPicPr>
        <p:blipFill>
          <a:blip r:embed="rId3" cstate="screen"/>
          <a:srcRect/>
          <a:stretch>
            <a:fillRect/>
          </a:stretch>
        </p:blipFill>
        <p:spPr bwMode="auto">
          <a:xfrm>
            <a:off x="2663825" y="2924175"/>
            <a:ext cx="2771775" cy="3933825"/>
          </a:xfrm>
          <a:prstGeom prst="rect">
            <a:avLst/>
          </a:prstGeom>
          <a:noFill/>
          <a:ln w="9525">
            <a:noFill/>
            <a:miter lim="800000"/>
            <a:headEnd/>
            <a:tailEnd/>
          </a:ln>
        </p:spPr>
      </p:pic>
      <p:pic>
        <p:nvPicPr>
          <p:cNvPr id="28675" name="Рисунок 3" descr="F:\DCIM\Camera\IMG_20140505_154645.jpg"/>
          <p:cNvPicPr>
            <a:picLocks noChangeAspect="1" noChangeArrowheads="1"/>
          </p:cNvPicPr>
          <p:nvPr/>
        </p:nvPicPr>
        <p:blipFill>
          <a:blip r:embed="rId4" cstate="screen"/>
          <a:srcRect/>
          <a:stretch>
            <a:fillRect/>
          </a:stretch>
        </p:blipFill>
        <p:spPr bwMode="auto">
          <a:xfrm>
            <a:off x="4319588" y="0"/>
            <a:ext cx="4129087" cy="2736850"/>
          </a:xfrm>
          <a:prstGeom prst="rect">
            <a:avLst/>
          </a:prstGeom>
          <a:noFill/>
          <a:ln w="9525">
            <a:noFill/>
            <a:miter lim="800000"/>
            <a:headEnd/>
            <a:tailEnd/>
          </a:ln>
        </p:spPr>
      </p:pic>
      <p:pic>
        <p:nvPicPr>
          <p:cNvPr id="28676" name="Рисунок 4" descr="F:\DCIM\Camera\IMG_20140505_154932.jpg"/>
          <p:cNvPicPr>
            <a:picLocks noChangeAspect="1" noChangeArrowheads="1"/>
          </p:cNvPicPr>
          <p:nvPr/>
        </p:nvPicPr>
        <p:blipFill>
          <a:blip r:embed="rId5" cstate="screen"/>
          <a:srcRect/>
          <a:stretch>
            <a:fillRect/>
          </a:stretch>
        </p:blipFill>
        <p:spPr bwMode="auto">
          <a:xfrm>
            <a:off x="6011863" y="2924175"/>
            <a:ext cx="3132137"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1" descr="F:\DCIM\Camera\IMG_20140505_155029.jpg"/>
          <p:cNvPicPr>
            <a:picLocks noChangeAspect="1" noChangeArrowheads="1"/>
          </p:cNvPicPr>
          <p:nvPr/>
        </p:nvPicPr>
        <p:blipFill>
          <a:blip r:embed="rId2" cstate="screen"/>
          <a:srcRect/>
          <a:stretch>
            <a:fillRect/>
          </a:stretch>
        </p:blipFill>
        <p:spPr bwMode="auto">
          <a:xfrm>
            <a:off x="4391025" y="0"/>
            <a:ext cx="4752975" cy="3287713"/>
          </a:xfrm>
          <a:prstGeom prst="rect">
            <a:avLst/>
          </a:prstGeom>
          <a:noFill/>
          <a:ln w="9525">
            <a:noFill/>
            <a:miter lim="800000"/>
            <a:headEnd/>
            <a:tailEnd/>
          </a:ln>
        </p:spPr>
      </p:pic>
      <p:pic>
        <p:nvPicPr>
          <p:cNvPr id="29698" name="Рисунок 2" descr="F:\DCIM\Camera\IMG_20140505_161512.jpg"/>
          <p:cNvPicPr>
            <a:picLocks noChangeAspect="1" noChangeArrowheads="1"/>
          </p:cNvPicPr>
          <p:nvPr/>
        </p:nvPicPr>
        <p:blipFill>
          <a:blip r:embed="rId3" cstate="screen"/>
          <a:srcRect/>
          <a:stretch>
            <a:fillRect/>
          </a:stretch>
        </p:blipFill>
        <p:spPr bwMode="auto">
          <a:xfrm>
            <a:off x="0" y="3392488"/>
            <a:ext cx="4464050" cy="3465512"/>
          </a:xfrm>
          <a:prstGeom prst="rect">
            <a:avLst/>
          </a:prstGeom>
          <a:noFill/>
          <a:ln w="9525">
            <a:noFill/>
            <a:miter lim="800000"/>
            <a:headEnd/>
            <a:tailEnd/>
          </a:ln>
        </p:spPr>
      </p:pic>
      <p:pic>
        <p:nvPicPr>
          <p:cNvPr id="29699" name="Рисунок 3" descr="F:\DCIM\Camera\IMG_20140505_154854.jpg"/>
          <p:cNvPicPr>
            <a:picLocks noChangeAspect="1" noChangeArrowheads="1"/>
          </p:cNvPicPr>
          <p:nvPr/>
        </p:nvPicPr>
        <p:blipFill>
          <a:blip r:embed="rId4" cstate="screen"/>
          <a:srcRect/>
          <a:stretch>
            <a:fillRect/>
          </a:stretch>
        </p:blipFill>
        <p:spPr bwMode="auto">
          <a:xfrm>
            <a:off x="0" y="0"/>
            <a:ext cx="4319588" cy="3284538"/>
          </a:xfrm>
          <a:prstGeom prst="rect">
            <a:avLst/>
          </a:prstGeom>
          <a:noFill/>
          <a:ln w="9525">
            <a:noFill/>
            <a:miter lim="800000"/>
            <a:headEnd/>
            <a:tailEnd/>
          </a:ln>
        </p:spPr>
      </p:pic>
      <p:pic>
        <p:nvPicPr>
          <p:cNvPr id="29700" name="Picture 3" descr="H:\Фото\Фото0158.jpg"/>
          <p:cNvPicPr>
            <a:picLocks noChangeAspect="1" noChangeArrowheads="1"/>
          </p:cNvPicPr>
          <p:nvPr/>
        </p:nvPicPr>
        <p:blipFill>
          <a:blip r:embed="rId5" cstate="screen"/>
          <a:srcRect/>
          <a:stretch>
            <a:fillRect/>
          </a:stretch>
        </p:blipFill>
        <p:spPr bwMode="auto">
          <a:xfrm>
            <a:off x="4572000" y="3367088"/>
            <a:ext cx="4392613" cy="328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9715692">
            <a:off x="727616" y="3040161"/>
            <a:ext cx="8443891" cy="923330"/>
          </a:xfrm>
          <a:prstGeom prst="rect">
            <a:avLst/>
          </a:prstGeom>
          <a:noFill/>
        </p:spPr>
        <p:txBody>
          <a:bodyPr>
            <a:spAutoFit/>
          </a:bodyPr>
          <a:lstStyle/>
          <a:p>
            <a:pPr algn="ctr">
              <a:defRPr/>
            </a:pPr>
            <a:r>
              <a:rPr lang="ru-R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Спасибо за внимание!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331913" y="333375"/>
            <a:ext cx="7559675" cy="719138"/>
          </a:xfrm>
        </p:spPr>
        <p:txBody>
          <a:bodyPr/>
          <a:lstStyle/>
          <a:p>
            <a:r>
              <a:rPr lang="ru-RU" sz="1800" dirty="0" smtClean="0">
                <a:solidFill>
                  <a:schemeClr val="hlink"/>
                </a:solidFill>
                <a:effectLst>
                  <a:outerShdw blurRad="38100" dist="38100" dir="2700000" algn="tl">
                    <a:srgbClr val="C0C0C0"/>
                  </a:outerShdw>
                </a:effectLst>
                <a:latin typeface="Times New Roman" pitchFamily="18" charset="0"/>
                <a:cs typeface="Arial" charset="0"/>
              </a:rPr>
              <a:t>Реализация художественно-эстетического развития детей дошкольного возраста в ФГОС</a:t>
            </a:r>
          </a:p>
        </p:txBody>
      </p:sp>
      <p:sp>
        <p:nvSpPr>
          <p:cNvPr id="4099" name="Текст 2"/>
          <p:cNvSpPr>
            <a:spLocks noGrp="1"/>
          </p:cNvSpPr>
          <p:nvPr>
            <p:ph type="body" sz="quarter" idx="10"/>
          </p:nvPr>
        </p:nvSpPr>
        <p:spPr>
          <a:xfrm>
            <a:off x="1295400" y="1412776"/>
            <a:ext cx="7559675" cy="5075337"/>
          </a:xfrm>
        </p:spPr>
        <p:txBody>
          <a:bodyPr/>
          <a:lstStyle/>
          <a:p>
            <a:pPr>
              <a:buFont typeface="Wingdings 2" pitchFamily="18" charset="2"/>
              <a:buChar char="·"/>
            </a:pPr>
            <a:r>
              <a:rPr lang="ru-RU" sz="1800" b="1" dirty="0" smtClean="0">
                <a:effectLst>
                  <a:outerShdw blurRad="38100" dist="38100" dir="2700000" algn="tl">
                    <a:srgbClr val="C0C0C0"/>
                  </a:outerShdw>
                </a:effectLst>
                <a:latin typeface="Times New Roman" pitchFamily="18" charset="0"/>
                <a:cs typeface="Arial" charset="0"/>
              </a:rPr>
              <a:t>Художественно-эстетическое развитие</a:t>
            </a:r>
            <a:r>
              <a:rPr lang="ru-RU" sz="1800" dirty="0" smtClean="0">
                <a:effectLst>
                  <a:outerShdw blurRad="38100" dist="38100" dir="2700000" algn="tl">
                    <a:srgbClr val="C0C0C0"/>
                  </a:outerShdw>
                </a:effectLst>
                <a:latin typeface="Times New Roman" pitchFamily="18" charset="0"/>
                <a:cs typeface="Arial" charset="0"/>
              </a:rPr>
              <a:t> предполагает развитие предпосылок ценностно-смыслового восприятия и понимания произведений искусства (словесного, музыкального, изобразительного), мира природы; становление эстетического отношения к окружающему миру; формирование элементарных представлений о видах искусства; восприятие музыки, художественной литературы, фольклора; стимулирование сопереживания персонажам художественных произведений; реализацию </a:t>
            </a:r>
            <a:r>
              <a:rPr lang="ru-RU" sz="1800" i="1" dirty="0" smtClean="0">
                <a:effectLst>
                  <a:outerShdw blurRad="38100" dist="38100" dir="2700000" algn="tl">
                    <a:srgbClr val="C0C0C0"/>
                  </a:outerShdw>
                </a:effectLst>
                <a:latin typeface="Times New Roman" pitchFamily="18" charset="0"/>
                <a:cs typeface="Arial" charset="0"/>
              </a:rPr>
              <a:t>самостоятельной творческой деятельности</a:t>
            </a:r>
            <a:r>
              <a:rPr lang="ru-RU" sz="1800" dirty="0" smtClean="0">
                <a:effectLst>
                  <a:outerShdw blurRad="38100" dist="38100" dir="2700000" algn="tl">
                    <a:srgbClr val="C0C0C0"/>
                  </a:outerShdw>
                </a:effectLst>
                <a:latin typeface="Times New Roman" pitchFamily="18" charset="0"/>
                <a:cs typeface="Arial" charset="0"/>
              </a:rPr>
              <a:t> детей (изобразительной, конструктивно-модельной, музыкальной и др.). А самостоятельность это есть ни что иное как</a:t>
            </a:r>
            <a:r>
              <a:rPr lang="ru-RU" sz="1800" i="1" dirty="0" smtClean="0">
                <a:effectLst>
                  <a:outerShdw blurRad="38100" dist="38100" dir="2700000" algn="tl">
                    <a:srgbClr val="C0C0C0"/>
                  </a:outerShdw>
                </a:effectLst>
                <a:latin typeface="Times New Roman" pitchFamily="18" charset="0"/>
                <a:cs typeface="Arial" charset="0"/>
              </a:rPr>
              <a:t> </a:t>
            </a:r>
            <a:r>
              <a:rPr lang="ru-RU" sz="1800" dirty="0" smtClean="0">
                <a:effectLst>
                  <a:outerShdw blurRad="38100" dist="38100" dir="2700000" algn="tl">
                    <a:srgbClr val="C0C0C0"/>
                  </a:outerShdw>
                </a:effectLst>
                <a:latin typeface="Times New Roman" pitchFamily="18" charset="0"/>
                <a:cs typeface="Arial" charset="0"/>
              </a:rPr>
              <a:t>обобщенное свойство личности, проявляющееся в  инициативности, критичности, адекватной самооценке и чувстве личной ответственности за свою деятельность и поведение.</a:t>
            </a:r>
            <a:r>
              <a:rPr lang="ru-RU" sz="1800" i="1" dirty="0" smtClean="0">
                <a:effectLst>
                  <a:outerShdw blurRad="38100" dist="38100" dir="2700000" algn="tl">
                    <a:srgbClr val="C0C0C0"/>
                  </a:outerShdw>
                </a:effectLst>
                <a:latin typeface="Times New Roman" pitchFamily="18" charset="0"/>
                <a:cs typeface="Arial" charset="0"/>
              </a:rPr>
              <a:t> А инициативность - это </a:t>
            </a:r>
            <a:r>
              <a:rPr lang="ru-RU" sz="1800" dirty="0" smtClean="0">
                <a:effectLst>
                  <a:outerShdw blurRad="38100" dist="38100" dir="2700000" algn="tl">
                    <a:srgbClr val="C0C0C0"/>
                  </a:outerShdw>
                </a:effectLst>
                <a:latin typeface="Times New Roman" pitchFamily="18" charset="0"/>
                <a:cs typeface="Arial" charset="0"/>
              </a:rPr>
              <a:t>частный случай самостоятельности, стремление к инициативе, изменение форм деятельности или уклада жизни. Это мотивационное качество, рассматривается и как волевая характеристика поведения человека. </a:t>
            </a:r>
          </a:p>
          <a:p>
            <a:endParaRPr lang="ru-RU" sz="1600" dirty="0" smtClean="0">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3"/>
          <p:cNvSpPr>
            <a:spLocks noGrp="1"/>
          </p:cNvSpPr>
          <p:nvPr>
            <p:ph type="title"/>
          </p:nvPr>
        </p:nvSpPr>
        <p:spPr>
          <a:xfrm>
            <a:off x="1404938" y="296863"/>
            <a:ext cx="7235825" cy="1944687"/>
          </a:xfrm>
        </p:spPr>
        <p:txBody>
          <a:bodyPr/>
          <a:lstStyle/>
          <a:p>
            <a:r>
              <a:rPr lang="ru-RU" sz="2000" b="1" dirty="0" smtClean="0">
                <a:solidFill>
                  <a:schemeClr val="hlink"/>
                </a:solidFill>
                <a:effectLst>
                  <a:outerShdw blurRad="38100" dist="38100" dir="2700000" algn="tl">
                    <a:srgbClr val="C0C0C0"/>
                  </a:outerShdw>
                </a:effectLst>
                <a:latin typeface="Times New Roman" pitchFamily="18" charset="0"/>
                <a:cs typeface="Arial" charset="0"/>
              </a:rPr>
              <a:t>На реализацию содержания художественно- эстетического развития направлены следующие виды детской деятельности :</a:t>
            </a:r>
          </a:p>
        </p:txBody>
      </p:sp>
      <p:sp>
        <p:nvSpPr>
          <p:cNvPr id="5123" name="Текст 4"/>
          <p:cNvSpPr>
            <a:spLocks noGrp="1"/>
          </p:cNvSpPr>
          <p:nvPr>
            <p:ph type="body" sz="quarter" idx="10"/>
          </p:nvPr>
        </p:nvSpPr>
        <p:spPr>
          <a:xfrm>
            <a:off x="1295400" y="2420938"/>
            <a:ext cx="7559675" cy="4030662"/>
          </a:xfrm>
        </p:spPr>
        <p:txBody>
          <a:bodyPr/>
          <a:lstStyle/>
          <a:p>
            <a:pPr indent="358775" eaLnBrk="1" hangingPunct="1">
              <a:buSzTx/>
            </a:pPr>
            <a:r>
              <a:rPr lang="ru-RU" sz="2000" dirty="0" smtClean="0">
                <a:effectLst>
                  <a:outerShdw blurRad="38100" dist="38100" dir="2700000" algn="tl">
                    <a:srgbClr val="C0C0C0"/>
                  </a:outerShdw>
                </a:effectLst>
                <a:latin typeface="Arial" charset="0"/>
                <a:cs typeface="Arial" charset="0"/>
              </a:rPr>
              <a:t>изобразительная (рисование, лепка, аппликация);</a:t>
            </a:r>
          </a:p>
          <a:p>
            <a:pPr indent="358775" eaLnBrk="1" hangingPunct="1">
              <a:buSzTx/>
            </a:pPr>
            <a:r>
              <a:rPr lang="ru-RU" sz="2000" dirty="0" smtClean="0">
                <a:effectLst>
                  <a:outerShdw blurRad="38100" dist="38100" dir="2700000" algn="tl">
                    <a:srgbClr val="C0C0C0"/>
                  </a:outerShdw>
                </a:effectLst>
                <a:latin typeface="Arial" charset="0"/>
                <a:cs typeface="Arial" charset="0"/>
              </a:rPr>
              <a:t>музыкальная (восприятие и понимание музыкальных произведений, пение, музыкально- ритмические движения, игры на детских музыкальных инструментах); </a:t>
            </a:r>
          </a:p>
          <a:p>
            <a:pPr indent="358775" eaLnBrk="1" hangingPunct="1">
              <a:buSzTx/>
            </a:pPr>
            <a:r>
              <a:rPr lang="ru-RU" sz="2000" dirty="0" smtClean="0">
                <a:effectLst>
                  <a:outerShdw blurRad="38100" dist="38100" dir="2700000" algn="tl">
                    <a:srgbClr val="C0C0C0"/>
                  </a:outerShdw>
                </a:effectLst>
                <a:latin typeface="Arial" charset="0"/>
                <a:cs typeface="Arial" charset="0"/>
              </a:rPr>
              <a:t>восприятие художественной литературы    и фольклора;</a:t>
            </a:r>
          </a:p>
          <a:p>
            <a:pPr indent="358775" eaLnBrk="1" hangingPunct="1">
              <a:buSzTx/>
            </a:pPr>
            <a:r>
              <a:rPr lang="ru-RU" sz="2000" dirty="0" smtClean="0">
                <a:effectLst>
                  <a:outerShdw blurRad="38100" dist="38100" dir="2700000" algn="tl">
                    <a:srgbClr val="C0C0C0"/>
                  </a:outerShdw>
                </a:effectLst>
                <a:latin typeface="Arial" charset="0"/>
                <a:cs typeface="Arial" charset="0"/>
              </a:rPr>
              <a:t>конструирование из разного материала (строительного материала, конструкторов, модулей, бумаги, природного материала и др.).</a:t>
            </a:r>
            <a:endParaRPr lang="ru-RU"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1295400" y="368300"/>
            <a:ext cx="7559675" cy="1116013"/>
          </a:xfrm>
        </p:spPr>
        <p:txBody>
          <a:bodyPr/>
          <a:lstStyle/>
          <a:p>
            <a:r>
              <a:rPr lang="ru-RU" sz="1800" b="1" dirty="0" smtClean="0">
                <a:solidFill>
                  <a:schemeClr val="hlink"/>
                </a:solidFill>
                <a:latin typeface="Times New Roman" pitchFamily="18" charset="0"/>
                <a:cs typeface="Arial" charset="0"/>
              </a:rPr>
              <a:t>Художественно-эстетическое  развитие может осуществляться успешно, если будет выполняться принципы :</a:t>
            </a:r>
          </a:p>
        </p:txBody>
      </p:sp>
      <p:sp>
        <p:nvSpPr>
          <p:cNvPr id="14338" name="Содержимое 3"/>
          <p:cNvSpPr>
            <a:spLocks noGrp="1"/>
          </p:cNvSpPr>
          <p:nvPr>
            <p:ph idx="1"/>
          </p:nvPr>
        </p:nvSpPr>
        <p:spPr>
          <a:xfrm>
            <a:off x="1368425" y="1412874"/>
            <a:ext cx="7019999" cy="5040462"/>
          </a:xfrm>
        </p:spPr>
        <p:txBody>
          <a:bodyPr/>
          <a:lstStyle/>
          <a:p>
            <a:pPr indent="358775"/>
            <a:r>
              <a:rPr lang="ru-RU" sz="1800" dirty="0" smtClean="0">
                <a:latin typeface="Times New Roman" pitchFamily="18" charset="0"/>
                <a:cs typeface="Times New Roman" pitchFamily="18" charset="0"/>
              </a:rPr>
              <a:t>систематичности и последовательности;</a:t>
            </a:r>
          </a:p>
          <a:p>
            <a:pPr indent="358775"/>
            <a:r>
              <a:rPr lang="ru-RU" sz="1800" dirty="0" smtClean="0">
                <a:latin typeface="Times New Roman" pitchFamily="18" charset="0"/>
                <a:cs typeface="Times New Roman" pitchFamily="18" charset="0"/>
              </a:rPr>
              <a:t>наглядности;</a:t>
            </a:r>
          </a:p>
          <a:p>
            <a:pPr indent="358775"/>
            <a:r>
              <a:rPr lang="ru-RU" sz="1800" dirty="0" smtClean="0">
                <a:latin typeface="Times New Roman" pitchFamily="18" charset="0"/>
                <a:cs typeface="Times New Roman" pitchFamily="18" charset="0"/>
              </a:rPr>
              <a:t>доступности;</a:t>
            </a:r>
          </a:p>
          <a:p>
            <a:pPr indent="358775"/>
            <a:r>
              <a:rPr lang="ru-RU" sz="1800" dirty="0" smtClean="0">
                <a:latin typeface="Times New Roman" pitchFamily="18" charset="0"/>
                <a:cs typeface="Times New Roman" pitchFamily="18" charset="0"/>
              </a:rPr>
              <a:t>личностно-ориентированного подхода;</a:t>
            </a:r>
          </a:p>
          <a:p>
            <a:pPr indent="358775"/>
            <a:r>
              <a:rPr lang="ru-RU" sz="1800" dirty="0" smtClean="0">
                <a:latin typeface="Times New Roman" pitchFamily="18" charset="0"/>
                <a:cs typeface="Times New Roman" pitchFamily="18" charset="0"/>
              </a:rPr>
              <a:t>связи теории с практикой;</a:t>
            </a:r>
          </a:p>
          <a:p>
            <a:pPr indent="358775"/>
            <a:r>
              <a:rPr lang="ru-RU" sz="1800" dirty="0" smtClean="0">
                <a:latin typeface="Times New Roman" pitchFamily="18" charset="0"/>
                <a:cs typeface="Times New Roman" pitchFamily="18" charset="0"/>
              </a:rPr>
              <a:t>сознательности и активности;</a:t>
            </a:r>
          </a:p>
          <a:p>
            <a:pPr indent="358775"/>
            <a:r>
              <a:rPr lang="ru-RU" sz="1800" dirty="0" smtClean="0">
                <a:latin typeface="Times New Roman" pitchFamily="18" charset="0"/>
                <a:cs typeface="Times New Roman" pitchFamily="18" charset="0"/>
              </a:rPr>
              <a:t>творчества и самостоятельности.</a:t>
            </a:r>
          </a:p>
          <a:p>
            <a:pPr indent="358775" algn="ctr">
              <a:buFont typeface="Wingdings 2" pitchFamily="18" charset="2"/>
              <a:buNone/>
            </a:pPr>
            <a:r>
              <a:rPr lang="ru-RU" sz="1800" dirty="0" smtClean="0">
                <a:latin typeface="Times New Roman" pitchFamily="18" charset="0"/>
                <a:cs typeface="Times New Roman" pitchFamily="18" charset="0"/>
              </a:rPr>
              <a:t>              </a:t>
            </a:r>
            <a:r>
              <a:rPr lang="ru-RU" sz="1800" b="1" dirty="0" smtClean="0">
                <a:solidFill>
                  <a:schemeClr val="hlink"/>
                </a:solidFill>
                <a:latin typeface="Times New Roman" pitchFamily="18" charset="0"/>
                <a:cs typeface="Times New Roman" pitchFamily="18" charset="0"/>
              </a:rPr>
              <a:t>Методы обучения и развития творчества:</a:t>
            </a:r>
          </a:p>
          <a:p>
            <a:pPr indent="358775">
              <a:buFont typeface="Wingdings" pitchFamily="2" charset="2"/>
              <a:buChar char="§"/>
            </a:pPr>
            <a:r>
              <a:rPr lang="ru-RU" sz="1600" dirty="0" smtClean="0">
                <a:latin typeface="Times New Roman" pitchFamily="18" charset="0"/>
                <a:cs typeface="Times New Roman" pitchFamily="18" charset="0"/>
              </a:rPr>
              <a:t>эмоциональная насыщенность окружения;</a:t>
            </a:r>
          </a:p>
          <a:p>
            <a:pPr indent="358775">
              <a:buFont typeface="Wingdings" pitchFamily="2" charset="2"/>
              <a:buChar char="§"/>
            </a:pPr>
            <a:r>
              <a:rPr lang="ru-RU" sz="1600" dirty="0" smtClean="0">
                <a:latin typeface="Times New Roman" pitchFamily="18" charset="0"/>
                <a:cs typeface="Times New Roman" pitchFamily="18" charset="0"/>
              </a:rPr>
              <a:t>мотивирование детской деятельности;</a:t>
            </a:r>
            <a:r>
              <a:rPr lang="ru-RU" sz="1600" b="1" dirty="0" smtClean="0"/>
              <a:t> </a:t>
            </a:r>
          </a:p>
          <a:p>
            <a:pPr indent="358775">
              <a:buFont typeface="Wingdings" pitchFamily="2" charset="2"/>
              <a:buChar char="§"/>
            </a:pPr>
            <a:r>
              <a:rPr lang="ru-RU" sz="1600" b="1" i="1" dirty="0" smtClean="0"/>
              <a:t>поощрение инициативы ребенка, а взрослый лишь посредник, который поощряет эту инициативу </a:t>
            </a:r>
            <a:endParaRPr lang="ru-RU" sz="1600" b="1" i="1" dirty="0" smtClean="0">
              <a:latin typeface="Times New Roman" pitchFamily="18" charset="0"/>
              <a:cs typeface="Times New Roman" pitchFamily="18" charset="0"/>
            </a:endParaRPr>
          </a:p>
          <a:p>
            <a:pPr indent="358775">
              <a:buFont typeface="Wingdings" pitchFamily="2" charset="2"/>
              <a:buChar char="§"/>
            </a:pPr>
            <a:r>
              <a:rPr lang="ru-RU" sz="1600" dirty="0" smtClean="0">
                <a:latin typeface="Times New Roman" pitchFamily="18" charset="0"/>
                <a:cs typeface="Times New Roman" pitchFamily="18" charset="0"/>
              </a:rPr>
              <a:t>прогнозирование(умение рассматривать предметы и явления в движении - прошлое, настоящее и будущее);</a:t>
            </a:r>
          </a:p>
          <a:p>
            <a:pPr indent="358775">
              <a:buFont typeface="Wingdings" pitchFamily="2" charset="2"/>
              <a:buChar char="§"/>
            </a:pPr>
            <a:r>
              <a:rPr lang="ru-RU" sz="1600" dirty="0" smtClean="0">
                <a:latin typeface="Times New Roman" pitchFamily="18" charset="0"/>
                <a:cs typeface="Times New Roman" pitchFamily="18" charset="0"/>
              </a:rPr>
              <a:t>неясные знания(догадки);</a:t>
            </a:r>
          </a:p>
          <a:p>
            <a:pPr indent="358775">
              <a:buFont typeface="Wingdings" pitchFamily="2" charset="2"/>
              <a:buChar char="§"/>
            </a:pPr>
            <a:r>
              <a:rPr lang="ru-RU" sz="1600" dirty="0" smtClean="0">
                <a:latin typeface="Times New Roman" pitchFamily="18" charset="0"/>
                <a:cs typeface="Times New Roman" pitchFamily="18" charset="0"/>
              </a:rPr>
              <a:t>музыка;</a:t>
            </a:r>
          </a:p>
          <a:p>
            <a:pPr indent="358775">
              <a:buFont typeface="Wingdings" pitchFamily="2" charset="2"/>
              <a:buChar char="§"/>
            </a:pPr>
            <a:r>
              <a:rPr lang="ru-RU" sz="1600" dirty="0" smtClean="0">
                <a:latin typeface="Times New Roman" pitchFamily="18" charset="0"/>
                <a:cs typeface="Times New Roman" pitchFamily="18" charset="0"/>
              </a:rPr>
              <a:t>предположения(гипотезы).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p:cNvSpPr>
          <p:nvPr>
            <p:ph type="title"/>
          </p:nvPr>
        </p:nvSpPr>
        <p:spPr>
          <a:xfrm>
            <a:off x="1296988" y="296863"/>
            <a:ext cx="4822825" cy="576262"/>
          </a:xfrm>
        </p:spPr>
        <p:txBody>
          <a:bodyPr/>
          <a:lstStyle/>
          <a:p>
            <a:r>
              <a:rPr lang="ru-RU" sz="2000" b="1" dirty="0" smtClean="0">
                <a:cs typeface="Arial" charset="0"/>
              </a:rPr>
              <a:t>А так же:</a:t>
            </a:r>
          </a:p>
        </p:txBody>
      </p:sp>
      <p:sp>
        <p:nvSpPr>
          <p:cNvPr id="33798" name="Rectangle 6"/>
          <p:cNvSpPr>
            <a:spLocks noGrp="1"/>
          </p:cNvSpPr>
          <p:nvPr>
            <p:ph type="body" idx="1"/>
          </p:nvPr>
        </p:nvSpPr>
        <p:spPr>
          <a:xfrm>
            <a:off x="1223963" y="692696"/>
            <a:ext cx="7559675" cy="5256584"/>
          </a:xfrm>
        </p:spPr>
        <p:txBody>
          <a:bodyPr/>
          <a:lstStyle/>
          <a:p>
            <a:pPr indent="358775"/>
            <a:r>
              <a:rPr lang="ru-RU" sz="1800" dirty="0" smtClean="0">
                <a:cs typeface="Arial" charset="0"/>
              </a:rPr>
              <a:t>необычные материалы</a:t>
            </a:r>
          </a:p>
          <a:p>
            <a:pPr indent="358775"/>
            <a:r>
              <a:rPr lang="ru-RU" sz="1800" dirty="0" smtClean="0">
                <a:cs typeface="Arial" charset="0"/>
              </a:rPr>
              <a:t>разнообразные оригинальные техники</a:t>
            </a:r>
            <a:r>
              <a:rPr lang="ru-RU" sz="1800" b="1" dirty="0" smtClean="0">
                <a:cs typeface="Arial" charset="0"/>
              </a:rPr>
              <a:t> </a:t>
            </a:r>
          </a:p>
          <a:p>
            <a:pPr indent="358775"/>
            <a:r>
              <a:rPr lang="ru-RU" sz="1800" dirty="0" smtClean="0">
                <a:cs typeface="Arial" charset="0"/>
              </a:rPr>
              <a:t> музыкальное сопровождение, чтение художественной литературы и т. д. </a:t>
            </a:r>
          </a:p>
          <a:p>
            <a:pPr indent="358775"/>
            <a:r>
              <a:rPr lang="ru-RU" sz="1800" dirty="0" smtClean="0">
                <a:cs typeface="Arial" charset="0"/>
              </a:rPr>
              <a:t> презентации;</a:t>
            </a:r>
          </a:p>
          <a:p>
            <a:pPr indent="358775"/>
            <a:r>
              <a:rPr lang="ru-RU" sz="1800" dirty="0" smtClean="0">
                <a:cs typeface="Arial" charset="0"/>
              </a:rPr>
              <a:t> беседы;</a:t>
            </a:r>
          </a:p>
          <a:p>
            <a:pPr indent="358775"/>
            <a:r>
              <a:rPr lang="ru-RU" sz="1800" dirty="0" smtClean="0">
                <a:cs typeface="Arial" charset="0"/>
              </a:rPr>
              <a:t> наблюдения;</a:t>
            </a:r>
          </a:p>
          <a:p>
            <a:pPr indent="358775"/>
            <a:r>
              <a:rPr lang="ru-RU" sz="1800" dirty="0" smtClean="0">
                <a:cs typeface="Arial" charset="0"/>
              </a:rPr>
              <a:t> сюрпризный момент - любимый герой сказки или мультфильма приходит в гости и приглашает детей отправиться в путешествие;</a:t>
            </a:r>
          </a:p>
          <a:p>
            <a:pPr indent="358775"/>
            <a:r>
              <a:rPr lang="ru-RU" sz="1800" dirty="0" smtClean="0">
                <a:cs typeface="Arial" charset="0"/>
              </a:rPr>
              <a:t> просьба о помощи, ведь дети никогда не откажутся помочь, им важно почувствовать себя значимыми;</a:t>
            </a:r>
          </a:p>
          <a:p>
            <a:pPr indent="358775"/>
            <a:r>
              <a:rPr lang="ru-RU" sz="1800" dirty="0" smtClean="0">
                <a:cs typeface="Arial" charset="0"/>
              </a:rPr>
              <a:t> создание проблемной ситуации;</a:t>
            </a:r>
          </a:p>
          <a:p>
            <a:pPr indent="358775"/>
            <a:r>
              <a:rPr lang="ru-RU" sz="1800" dirty="0" smtClean="0">
                <a:cs typeface="Arial" charset="0"/>
              </a:rPr>
              <a:t> игры на развитие художественного воображения:</a:t>
            </a:r>
          </a:p>
          <a:p>
            <a:pPr indent="358775">
              <a:buFont typeface="Wingdings 2" pitchFamily="18" charset="2"/>
              <a:buNone/>
            </a:pPr>
            <a:r>
              <a:rPr lang="ru-RU" sz="1800" dirty="0" smtClean="0">
                <a:cs typeface="Arial" charset="0"/>
              </a:rPr>
              <a:t>«Расколдуй картинку», «На что это похоже», «Продолжи рисунок», «Волшебные картинки», «Дорисуй», «На что похожи наши ладошки», «Волшебные кляксы», «Волшебная ниточка», «О чем рассказала музыка», «Несуществующее животное или растение», «Цветные сказки», «Нарисуй настроение», «Закорючки», «Продолжи рисунок», «Представь себе», «Точка, точка».</a:t>
            </a:r>
          </a:p>
          <a:p>
            <a:pPr indent="358775">
              <a:lnSpc>
                <a:spcPct val="80000"/>
              </a:lnSpc>
            </a:pPr>
            <a:endParaRPr lang="ru-RU" sz="1800" dirty="0" smtClean="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1"/>
          </p:nvPr>
        </p:nvSpPr>
        <p:spPr>
          <a:xfrm>
            <a:off x="1295400" y="620713"/>
            <a:ext cx="7559675" cy="5184775"/>
          </a:xfrm>
        </p:spPr>
        <p:txBody>
          <a:bodyPr/>
          <a:lstStyle/>
          <a:p>
            <a:pPr indent="358775" eaLnBrk="1" hangingPunct="1">
              <a:spcBef>
                <a:spcPct val="0"/>
              </a:spcBef>
              <a:buFontTx/>
              <a:buNone/>
            </a:pPr>
            <a:endParaRPr lang="ru-RU" sz="2400" dirty="0" smtClean="0">
              <a:latin typeface="Arial" charset="0"/>
              <a:cs typeface="Arial" charset="0"/>
            </a:endParaRPr>
          </a:p>
          <a:p>
            <a:pPr indent="358775" eaLnBrk="1" hangingPunct="1">
              <a:spcBef>
                <a:spcPct val="0"/>
              </a:spcBef>
              <a:buFontTx/>
              <a:buNone/>
            </a:pPr>
            <a:r>
              <a:rPr lang="ru-RU" sz="1800" dirty="0" smtClean="0">
                <a:latin typeface="Times New Roman" pitchFamily="18" charset="0"/>
                <a:cs typeface="Times New Roman" pitchFamily="18" charset="0"/>
              </a:rPr>
              <a:t>Необходимым условием развития инициативного поведения является воспитание его в условиях развивающего, не авторитарного общения, создания на занятиях атмосферы непринужденности, открытости, раскованности.</a:t>
            </a:r>
          </a:p>
          <a:p>
            <a:pPr indent="358775">
              <a:buFont typeface="Wingdings 2" pitchFamily="18" charset="2"/>
              <a:buNone/>
            </a:pPr>
            <a:r>
              <a:rPr lang="ru-RU" sz="1800" dirty="0" smtClean="0">
                <a:latin typeface="Times New Roman" pitchFamily="18" charset="0"/>
                <a:cs typeface="Times New Roman" pitchFamily="18" charset="0"/>
              </a:rPr>
              <a:t>Педагогическое общение, основанное на принципах любви, понимания, уважения, терпимости и упорядоченности деятельности, это обязательное  условие для полноценного развития позитивной свободы и самостоятельности и активности ребенка.</a:t>
            </a:r>
          </a:p>
          <a:p>
            <a:pPr indent="358775" algn="ctr">
              <a:buFont typeface="Wingdings 2" pitchFamily="18" charset="2"/>
              <a:buNone/>
            </a:pPr>
            <a:r>
              <a:rPr lang="ru-RU" sz="1800" b="1" dirty="0" smtClean="0">
                <a:solidFill>
                  <a:schemeClr val="hlink"/>
                </a:solidFill>
                <a:effectLst>
                  <a:outerShdw blurRad="38100" dist="38100" dir="2700000" algn="tl">
                    <a:srgbClr val="C0C0C0"/>
                  </a:outerShdw>
                </a:effectLst>
                <a:latin typeface="Times New Roman" pitchFamily="18" charset="0"/>
                <a:cs typeface="Times New Roman" pitchFamily="18" charset="0"/>
              </a:rPr>
              <a:t>Целевые ориентиры на этапе завершения</a:t>
            </a:r>
            <a:br>
              <a:rPr lang="ru-RU" sz="1800" b="1" dirty="0" smtClean="0">
                <a:solidFill>
                  <a:schemeClr val="hlink"/>
                </a:solidFill>
                <a:effectLst>
                  <a:outerShdw blurRad="38100" dist="38100" dir="2700000" algn="tl">
                    <a:srgbClr val="C0C0C0"/>
                  </a:outerShdw>
                </a:effectLst>
                <a:latin typeface="Times New Roman" pitchFamily="18" charset="0"/>
                <a:cs typeface="Times New Roman" pitchFamily="18" charset="0"/>
              </a:rPr>
            </a:br>
            <a:r>
              <a:rPr lang="ru-RU" sz="1800" b="1" dirty="0" smtClean="0">
                <a:solidFill>
                  <a:schemeClr val="hlink"/>
                </a:solidFill>
                <a:effectLst>
                  <a:outerShdw blurRad="38100" dist="38100" dir="2700000" algn="tl">
                    <a:srgbClr val="C0C0C0"/>
                  </a:outerShdw>
                </a:effectLst>
                <a:latin typeface="Times New Roman" pitchFamily="18" charset="0"/>
                <a:cs typeface="Times New Roman" pitchFamily="18" charset="0"/>
              </a:rPr>
              <a:t>дошкольного образования:</a:t>
            </a:r>
            <a:endParaRPr lang="ru-RU" sz="1800" dirty="0" smtClean="0">
              <a:latin typeface="Times New Roman" pitchFamily="18" charset="0"/>
              <a:cs typeface="Times New Roman" pitchFamily="18" charset="0"/>
            </a:endParaRPr>
          </a:p>
          <a:p>
            <a:pPr indent="358775" eaLnBrk="1" hangingPunct="1"/>
            <a:r>
              <a:rPr lang="ru-RU" sz="1800" dirty="0" smtClean="0">
                <a:effectLst>
                  <a:outerShdw blurRad="38100" dist="38100" dir="2700000" algn="tl">
                    <a:srgbClr val="C0C0C0"/>
                  </a:outerShdw>
                </a:effectLst>
                <a:latin typeface="Times New Roman" pitchFamily="18" charset="0"/>
                <a:cs typeface="Times New Roman" pitchFamily="18" charset="0"/>
              </a:rPr>
              <a:t>ребенок овладевает основными культурными способами деятельности, проявляет </a:t>
            </a:r>
            <a:r>
              <a:rPr lang="ru-RU" sz="1800" i="1" dirty="0" smtClean="0">
                <a:effectLst>
                  <a:outerShdw blurRad="38100" dist="38100" dir="2700000" algn="tl">
                    <a:srgbClr val="C0C0C0"/>
                  </a:outerShdw>
                </a:effectLst>
                <a:latin typeface="Times New Roman" pitchFamily="18" charset="0"/>
                <a:cs typeface="Times New Roman" pitchFamily="18" charset="0"/>
              </a:rPr>
              <a:t>инициативу и самостоятельность</a:t>
            </a:r>
            <a:r>
              <a:rPr lang="ru-RU" sz="1800" dirty="0" smtClean="0">
                <a:effectLst>
                  <a:outerShdw blurRad="38100" dist="38100" dir="2700000" algn="tl">
                    <a:srgbClr val="C0C0C0"/>
                  </a:outerShdw>
                </a:effectLst>
                <a:latin typeface="Times New Roman" pitchFamily="18" charset="0"/>
                <a:cs typeface="Times New Roman" pitchFamily="18" charset="0"/>
              </a:rPr>
              <a:t> в разных видах деятельности - игре, общении, познавательно-исследовательской деятельности, конструировании, художественно-эстетической деятельности и др.; </a:t>
            </a:r>
          </a:p>
          <a:p>
            <a:pPr indent="358775" eaLnBrk="1" hangingPunct="1"/>
            <a:r>
              <a:rPr lang="ru-RU" sz="1800" dirty="0" smtClean="0">
                <a:effectLst>
                  <a:outerShdw blurRad="38100" dist="38100" dir="2700000" algn="tl">
                    <a:srgbClr val="C0C0C0"/>
                  </a:outerShdw>
                </a:effectLst>
                <a:latin typeface="Times New Roman" pitchFamily="18" charset="0"/>
                <a:cs typeface="Times New Roman" pitchFamily="18" charset="0"/>
              </a:rPr>
              <a:t>ребенок обладает развитым воображением, которое реализуется в разных видах деятельности. </a:t>
            </a:r>
          </a:p>
          <a:p>
            <a:pPr indent="358775" eaLnBrk="1" hangingPunct="1">
              <a:spcBef>
                <a:spcPct val="0"/>
              </a:spcBef>
              <a:buFontTx/>
              <a:buNone/>
            </a:pPr>
            <a:endParaRPr lang="ru-RU"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idx="1"/>
          </p:nvPr>
        </p:nvSpPr>
        <p:spPr>
          <a:xfrm>
            <a:off x="1187624" y="476672"/>
            <a:ext cx="7559675" cy="6086624"/>
          </a:xfrm>
        </p:spPr>
        <p:txBody>
          <a:bodyPr/>
          <a:lstStyle/>
          <a:p>
            <a:pPr indent="358775">
              <a:buFont typeface="Wingdings 2" pitchFamily="18" charset="2"/>
              <a:buNone/>
            </a:pPr>
            <a:r>
              <a:rPr lang="ru-RU" sz="1600" dirty="0" smtClean="0">
                <a:latin typeface="Arial" charset="0"/>
                <a:cs typeface="Arial" charset="0"/>
              </a:rPr>
              <a:t>В рамках проекта </a:t>
            </a:r>
            <a:r>
              <a:rPr lang="ru-RU" sz="1600" b="1" i="1" dirty="0" smtClean="0">
                <a:latin typeface="Arial" charset="0"/>
                <a:cs typeface="Arial" charset="0"/>
              </a:rPr>
              <a:t>«Поддержка и развитие инициативы и активности детей в различных видах деятельности»</a:t>
            </a:r>
            <a:r>
              <a:rPr lang="ru-RU" sz="1600" dirty="0" smtClean="0">
                <a:latin typeface="Arial" charset="0"/>
                <a:cs typeface="Arial" charset="0"/>
              </a:rPr>
              <a:t> в области художественно- эстетического развития опыт представлен  следующими детскими садами:</a:t>
            </a:r>
          </a:p>
          <a:p>
            <a:pPr indent="358775">
              <a:buFont typeface="Wingdings 2" pitchFamily="18" charset="2"/>
              <a:buNone/>
            </a:pPr>
            <a:endParaRPr lang="ru-RU" sz="1600" dirty="0" smtClean="0">
              <a:latin typeface="Arial" charset="0"/>
              <a:cs typeface="Arial" charset="0"/>
            </a:endParaRPr>
          </a:p>
          <a:p>
            <a:pPr indent="358775">
              <a:buFont typeface="Wingdings" pitchFamily="2" charset="2"/>
              <a:buChar char="Ø"/>
            </a:pPr>
            <a:r>
              <a:rPr lang="ru-RU" sz="1600" dirty="0" smtClean="0">
                <a:latin typeface="Arial" charset="0"/>
                <a:cs typeface="Arial" charset="0"/>
              </a:rPr>
              <a:t>БДОУ г. Омска «Детский сад № </a:t>
            </a:r>
            <a:r>
              <a:rPr lang="ru-RU" sz="1600" b="1" dirty="0" smtClean="0">
                <a:latin typeface="Arial" charset="0"/>
                <a:cs typeface="Arial" charset="0"/>
              </a:rPr>
              <a:t>5</a:t>
            </a:r>
            <a:r>
              <a:rPr lang="ru-RU" sz="1600" dirty="0" smtClean="0">
                <a:latin typeface="Arial" charset="0"/>
                <a:cs typeface="Arial" charset="0"/>
              </a:rPr>
              <a:t>»- проект «Поддержка и развитие инициативы и активности детей посредством конструирования из бумаги через разные формы работы»;</a:t>
            </a:r>
          </a:p>
          <a:p>
            <a:pPr indent="358775">
              <a:buFont typeface="Wingdings" pitchFamily="2" charset="2"/>
              <a:buChar char="Ø"/>
            </a:pPr>
            <a:r>
              <a:rPr lang="ru-RU" sz="1600" dirty="0" smtClean="0">
                <a:latin typeface="Arial" charset="0"/>
                <a:cs typeface="Arial" charset="0"/>
              </a:rPr>
              <a:t>БДОУ г. Омска «Детский сад №</a:t>
            </a:r>
            <a:r>
              <a:rPr lang="ru-RU" sz="1600" b="1" dirty="0" smtClean="0">
                <a:latin typeface="Arial" charset="0"/>
                <a:cs typeface="Arial" charset="0"/>
              </a:rPr>
              <a:t> 14 </a:t>
            </a:r>
            <a:r>
              <a:rPr lang="ru-RU" sz="1600" dirty="0" err="1" smtClean="0">
                <a:latin typeface="Arial" charset="0"/>
                <a:cs typeface="Arial" charset="0"/>
              </a:rPr>
              <a:t>общеразвивающего</a:t>
            </a:r>
            <a:r>
              <a:rPr lang="ru-RU" sz="1600" dirty="0" smtClean="0">
                <a:latin typeface="Arial" charset="0"/>
                <a:cs typeface="Arial" charset="0"/>
              </a:rPr>
              <a:t> вида»- проект «Поддержка инициативы и активности детей через применение нетрадиционных техник и материалов»;</a:t>
            </a:r>
          </a:p>
          <a:p>
            <a:pPr indent="358775">
              <a:buFont typeface="Wingdings" pitchFamily="2" charset="2"/>
              <a:buChar char="Ø"/>
            </a:pPr>
            <a:r>
              <a:rPr lang="ru-RU" sz="1600" dirty="0" smtClean="0">
                <a:solidFill>
                  <a:srgbClr val="336600"/>
                </a:solidFill>
                <a:latin typeface="Arial" charset="0"/>
                <a:cs typeface="Arial" charset="0"/>
              </a:rPr>
              <a:t>БДОУ г.Омска «Детский сад №</a:t>
            </a:r>
            <a:r>
              <a:rPr lang="ru-RU" sz="1600" b="1" dirty="0" smtClean="0">
                <a:solidFill>
                  <a:srgbClr val="336600"/>
                </a:solidFill>
                <a:latin typeface="Arial" charset="0"/>
                <a:cs typeface="Arial" charset="0"/>
              </a:rPr>
              <a:t>72</a:t>
            </a:r>
            <a:r>
              <a:rPr lang="ru-RU" sz="1600" dirty="0" smtClean="0">
                <a:solidFill>
                  <a:srgbClr val="336600"/>
                </a:solidFill>
                <a:latin typeface="Arial" charset="0"/>
                <a:cs typeface="Arial" charset="0"/>
              </a:rPr>
              <a:t> </a:t>
            </a:r>
            <a:r>
              <a:rPr lang="ru-RU" sz="1600" dirty="0" err="1" smtClean="0">
                <a:solidFill>
                  <a:srgbClr val="336600"/>
                </a:solidFill>
                <a:latin typeface="Arial" charset="0"/>
                <a:cs typeface="Arial" charset="0"/>
              </a:rPr>
              <a:t>общеразвивающего</a:t>
            </a:r>
            <a:r>
              <a:rPr lang="ru-RU" sz="1600" dirty="0" smtClean="0">
                <a:solidFill>
                  <a:srgbClr val="336600"/>
                </a:solidFill>
                <a:latin typeface="Arial" charset="0"/>
                <a:cs typeface="Arial" charset="0"/>
              </a:rPr>
              <a:t> вида»- проект </a:t>
            </a:r>
          </a:p>
          <a:p>
            <a:pPr indent="358775">
              <a:buFont typeface="Wingdings" pitchFamily="2" charset="2"/>
              <a:buChar char="Ø"/>
            </a:pPr>
            <a:r>
              <a:rPr lang="ru-RU" sz="1600" dirty="0" smtClean="0">
                <a:solidFill>
                  <a:srgbClr val="336600"/>
                </a:solidFill>
                <a:latin typeface="Arial" charset="0"/>
                <a:cs typeface="Arial" charset="0"/>
              </a:rPr>
              <a:t>«Поддержка и развитие инициативы и активности детей через изобразительную деятельность (аппликация)»;</a:t>
            </a:r>
          </a:p>
          <a:p>
            <a:pPr indent="358775">
              <a:buFont typeface="Wingdings" pitchFamily="2" charset="2"/>
              <a:buChar char="Ø"/>
            </a:pPr>
            <a:r>
              <a:rPr lang="ru-RU" sz="1600" dirty="0" smtClean="0">
                <a:solidFill>
                  <a:srgbClr val="336600"/>
                </a:solidFill>
                <a:latin typeface="Arial" charset="0"/>
                <a:cs typeface="Arial" charset="0"/>
              </a:rPr>
              <a:t>БДОУ г. Омска «Центр развития ребенка- детский сад №</a:t>
            </a:r>
            <a:r>
              <a:rPr lang="ru-RU" sz="1600" b="1" dirty="0" smtClean="0">
                <a:solidFill>
                  <a:srgbClr val="336600"/>
                </a:solidFill>
                <a:latin typeface="Arial" charset="0"/>
                <a:cs typeface="Arial" charset="0"/>
              </a:rPr>
              <a:t> 96</a:t>
            </a:r>
            <a:r>
              <a:rPr lang="ru-RU" sz="1600" dirty="0" smtClean="0">
                <a:solidFill>
                  <a:srgbClr val="336600"/>
                </a:solidFill>
                <a:latin typeface="Arial" charset="0"/>
                <a:cs typeface="Arial" charset="0"/>
              </a:rPr>
              <a:t>»- проект «Поддержка и развитие инициативы и активности детей через техническое конструирование»;</a:t>
            </a:r>
          </a:p>
          <a:p>
            <a:pPr indent="358775">
              <a:buFont typeface="Wingdings" pitchFamily="2" charset="2"/>
              <a:buChar char="Ø"/>
            </a:pPr>
            <a:r>
              <a:rPr lang="ru-RU" sz="1600" dirty="0" smtClean="0">
                <a:solidFill>
                  <a:srgbClr val="336600"/>
                </a:solidFill>
                <a:latin typeface="Arial" charset="0"/>
                <a:cs typeface="Arial" charset="0"/>
              </a:rPr>
              <a:t>БДОУ г. Омска «Детский сад №</a:t>
            </a:r>
            <a:r>
              <a:rPr lang="ru-RU" sz="1600" b="1" dirty="0" smtClean="0">
                <a:solidFill>
                  <a:srgbClr val="336600"/>
                </a:solidFill>
                <a:latin typeface="Arial" charset="0"/>
                <a:cs typeface="Arial" charset="0"/>
              </a:rPr>
              <a:t> 383 </a:t>
            </a:r>
            <a:r>
              <a:rPr lang="ru-RU" sz="1600" dirty="0" smtClean="0">
                <a:solidFill>
                  <a:srgbClr val="336600"/>
                </a:solidFill>
                <a:latin typeface="Arial" charset="0"/>
                <a:cs typeface="Arial" charset="0"/>
              </a:rPr>
              <a:t>комбинированного вида»- проект «Поддержка и развитие инициативы и активности </a:t>
            </a:r>
            <a:r>
              <a:rPr lang="ru-RU" sz="1600" dirty="0" smtClean="0">
                <a:solidFill>
                  <a:srgbClr val="336600"/>
                </a:solidFill>
                <a:latin typeface="Arial" pitchFamily="34" charset="0"/>
              </a:rPr>
              <a:t>детей через использование нетрадиционных техник и форм в процессе изобразительной деятельности».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1"/>
          </p:nvPr>
        </p:nvSpPr>
        <p:spPr>
          <a:xfrm>
            <a:off x="1296988" y="225425"/>
            <a:ext cx="7559675" cy="6265863"/>
          </a:xfrm>
        </p:spPr>
        <p:txBody>
          <a:bodyPr/>
          <a:lstStyle/>
          <a:p>
            <a:pPr indent="358775" eaLnBrk="1" hangingPunct="1">
              <a:buFont typeface="Wingdings 2" pitchFamily="18" charset="2"/>
              <a:buNone/>
            </a:pPr>
            <a:r>
              <a:rPr lang="ru-RU" sz="2400" dirty="0" smtClean="0">
                <a:cs typeface="Arial" charset="0"/>
              </a:rPr>
              <a:t>Опыт работы с детьми позволяет отметить, что именно нетрадиционные техники рисования  создают на занятиях атмосферу непринужденности, открытости, раскованности, развивают инициативу, самостоятельность, повышают активность, создают эмоционально положительное отношение к деятельности.</a:t>
            </a:r>
          </a:p>
          <a:p>
            <a:pPr indent="358775" eaLnBrk="1" hangingPunct="1">
              <a:buFont typeface="Wingdings 2" pitchFamily="18" charset="2"/>
              <a:buNone/>
            </a:pPr>
            <a:r>
              <a:rPr lang="ru-RU" sz="2400" dirty="0" smtClean="0">
                <a:cs typeface="Arial" charset="0"/>
              </a:rPr>
              <a:t>Это определило название моего проекта: </a:t>
            </a:r>
            <a:r>
              <a:rPr lang="ru-RU" sz="2400" b="1" dirty="0" smtClean="0">
                <a:cs typeface="Arial" charset="0"/>
              </a:rPr>
              <a:t>“Волшебная мастерская ”.</a:t>
            </a:r>
          </a:p>
          <a:p>
            <a:pPr indent="358775" eaLnBrk="1" hangingPunct="1">
              <a:buFont typeface="Wingdings 2" pitchFamily="18" charset="2"/>
              <a:buNone/>
            </a:pPr>
            <a:endParaRPr lang="ru-RU" dirty="0" smtClean="0">
              <a:cs typeface="Arial" charset="0"/>
            </a:endParaRPr>
          </a:p>
          <a:p>
            <a:pPr indent="358775" eaLnBrk="1" hangingPunct="1">
              <a:buFont typeface="Wingdings 2" pitchFamily="18" charset="2"/>
              <a:buNone/>
            </a:pPr>
            <a:endParaRPr lang="ru-RU" dirty="0" smtClean="0">
              <a:cs typeface="Arial" charset="0"/>
            </a:endParaRPr>
          </a:p>
          <a:p>
            <a:pPr indent="358775" eaLnBrk="1" hangingPunct="1">
              <a:buFont typeface="Wingdings 2" pitchFamily="18" charset="2"/>
              <a:buNone/>
            </a:pPr>
            <a:endParaRPr lang="ru-RU" dirty="0" smtClean="0">
              <a:effectLst>
                <a:outerShdw blurRad="38100" dist="38100" dir="2700000" algn="tl">
                  <a:srgbClr val="C0C0C0"/>
                </a:outerShdw>
              </a:effectLst>
              <a:latin typeface="Times New Roman" pitchFamily="18" charset="0"/>
              <a:cs typeface="Arial" charset="0"/>
            </a:endParaRPr>
          </a:p>
        </p:txBody>
      </p:sp>
      <p:pic>
        <p:nvPicPr>
          <p:cNvPr id="17410" name="Рисунок 2" descr="F:\102NIKON\DSCN1729.JPG"/>
          <p:cNvPicPr>
            <a:picLocks noChangeAspect="1" noChangeArrowheads="1"/>
          </p:cNvPicPr>
          <p:nvPr/>
        </p:nvPicPr>
        <p:blipFill>
          <a:blip r:embed="rId2" cstate="screen"/>
          <a:srcRect/>
          <a:stretch>
            <a:fillRect/>
          </a:stretch>
        </p:blipFill>
        <p:spPr bwMode="auto">
          <a:xfrm>
            <a:off x="2843213" y="3897313"/>
            <a:ext cx="3205162" cy="2390775"/>
          </a:xfrm>
          <a:prstGeom prst="rect">
            <a:avLst/>
          </a:prstGeom>
          <a:noFill/>
          <a:ln w="9525">
            <a:noFill/>
            <a:miter lim="800000"/>
            <a:headEnd/>
            <a:tailEnd/>
          </a:ln>
        </p:spPr>
      </p:pic>
      <p:pic>
        <p:nvPicPr>
          <p:cNvPr id="17411" name="Рисунок 3" descr="F:\102NIKON\DSCN1781.JPG"/>
          <p:cNvPicPr>
            <a:picLocks noChangeAspect="1" noChangeArrowheads="1"/>
          </p:cNvPicPr>
          <p:nvPr/>
        </p:nvPicPr>
        <p:blipFill>
          <a:blip r:embed="rId3" cstate="screen"/>
          <a:srcRect/>
          <a:stretch>
            <a:fillRect/>
          </a:stretch>
        </p:blipFill>
        <p:spPr bwMode="auto">
          <a:xfrm rot="-1240476">
            <a:off x="284163" y="4203700"/>
            <a:ext cx="2097087" cy="1987550"/>
          </a:xfrm>
          <a:prstGeom prst="rect">
            <a:avLst/>
          </a:prstGeom>
          <a:noFill/>
          <a:ln w="9525">
            <a:noFill/>
            <a:miter lim="800000"/>
            <a:headEnd/>
            <a:tailEnd/>
          </a:ln>
        </p:spPr>
      </p:pic>
      <p:pic>
        <p:nvPicPr>
          <p:cNvPr id="17412" name="Рисунок 4" descr="F:\102NIKON\DSCN1747.JPG"/>
          <p:cNvPicPr>
            <a:picLocks noChangeAspect="1" noChangeArrowheads="1"/>
          </p:cNvPicPr>
          <p:nvPr/>
        </p:nvPicPr>
        <p:blipFill>
          <a:blip r:embed="rId4" cstate="screen"/>
          <a:srcRect/>
          <a:stretch>
            <a:fillRect/>
          </a:stretch>
        </p:blipFill>
        <p:spPr bwMode="auto">
          <a:xfrm rot="1203772">
            <a:off x="6667500" y="4235450"/>
            <a:ext cx="2138363"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резентация Асель редакци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новый">
      <a:majorFont>
        <a:latin typeface="Book Antiqua"/>
        <a:ea typeface=""/>
        <a:cs typeface=""/>
      </a:majorFont>
      <a:minorFont>
        <a:latin typeface="Book Antiqu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Асель редакция</Template>
  <TotalTime>135</TotalTime>
  <Words>1289</Words>
  <Application>Microsoft Office PowerPoint</Application>
  <PresentationFormat>Экран (4:3)</PresentationFormat>
  <Paragraphs>115</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презентация Асель редакция</vt:lpstr>
      <vt:lpstr>ПОДДЕРЖКА И РАЗВИТИЕ ИНИЦИАТИВЫ И АКТИВНОСТИ ДЕТЕЙ В  ХУДОЖЕСТВЕННО- ЭСТЕТИЧЕСКОм РАЗВИТИЕ </vt:lpstr>
      <vt:lpstr>Слайд 2</vt:lpstr>
      <vt:lpstr>Реализация художественно-эстетического развития детей дошкольного возраста в ФГОС</vt:lpstr>
      <vt:lpstr>На реализацию содержания художественно- эстетического развития направлены следующие виды детской деятельности :</vt:lpstr>
      <vt:lpstr>Художественно-эстетическое  развитие может осуществляться успешно, если будет выполняться принципы :</vt:lpstr>
      <vt:lpstr>А так же:</vt:lpstr>
      <vt:lpstr>Слайд 7</vt:lpstr>
      <vt:lpstr>Слайд 8</vt:lpstr>
      <vt:lpstr>Слайд 9</vt:lpstr>
      <vt:lpstr>Слайд 10</vt:lpstr>
      <vt:lpstr>Слайд 11</vt:lpstr>
      <vt:lpstr>Слайд 12</vt:lpstr>
      <vt:lpstr>Слайд 13</vt:lpstr>
      <vt:lpstr>Слайд 14</vt:lpstr>
      <vt:lpstr>Слайд 15</vt:lpstr>
      <vt:lpstr>Целевые ориентиры на этапе завершения дошкольного образования:</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ПОДДЕРЖКА И РАЗВИТИЕ ИНИЦИАТИВЫ И АКТИВНОСТИ ДЕТЕЙ В  ХУДОЖЕСТВЕННО- ЭСТЕТИЧЕСКОЙ ДЕЯТЕЛЬНОСТИ</dc:title>
  <dc:creator>note</dc:creator>
  <cp:lastModifiedBy>note</cp:lastModifiedBy>
  <cp:revision>15</cp:revision>
  <dcterms:created xsi:type="dcterms:W3CDTF">2014-11-23T04:42:27Z</dcterms:created>
  <dcterms:modified xsi:type="dcterms:W3CDTF">2015-02-03T12:42:38Z</dcterms:modified>
</cp:coreProperties>
</file>