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6" r:id="rId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17.03.2013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17.03.2013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17.03.2013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17.03.2013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17.03.2013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17.03.2013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17.03.2013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17.03.2013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17.03.2013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17.03.2013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17.03.2013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17.03.2013</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732240" y="1268760"/>
            <a:ext cx="1885714" cy="1495238"/>
          </a:xfrm>
          <a:prstGeom prst="rect">
            <a:avLst/>
          </a:prstGeom>
          <a:noFill/>
          <a:ln>
            <a:noFill/>
          </a:ln>
          <a:effectLst/>
          <a:extLst>
            <a:ext uri="{909E8E84-426E-40DD-AFC4-6F175D3DCCD1}">
              <a14:hiddenFill xmlns:a14="http://schemas.microsoft.com/office/drawing/2010/main">
                <a:solidFill>
                  <a:schemeClr val="folHlink"/>
                </a:solidFill>
              </a14:hiddenFill>
            </a:ext>
            <a:ext uri="{91240B29-F687-4F45-9708-019B960494DF}">
              <a14:hiddenLine xmlns:a14="http://schemas.microsoft.com/office/drawing/2010/main" w="9525" cap="flat">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sp>
        <p:nvSpPr>
          <p:cNvPr id="6" name="Прямоугольник 5"/>
          <p:cNvSpPr/>
          <p:nvPr/>
        </p:nvSpPr>
        <p:spPr>
          <a:xfrm>
            <a:off x="6156176" y="404664"/>
            <a:ext cx="2880320" cy="276999"/>
          </a:xfrm>
          <a:prstGeom prst="rect">
            <a:avLst/>
          </a:prstGeom>
        </p:spPr>
        <p:txBody>
          <a:bodyPr wrap="square">
            <a:spAutoFit/>
          </a:bodyPr>
          <a:lstStyle/>
          <a:p>
            <a:pPr algn="ctr"/>
            <a:r>
              <a:rPr lang="ru-RU" sz="1200" dirty="0">
                <a:latin typeface="Times New Roman" pitchFamily="18" charset="0"/>
                <a:cs typeface="Times New Roman" pitchFamily="18" charset="0"/>
              </a:rPr>
              <a:t>ДЕТСКИЙ САД «СОЛНЫШО»</a:t>
            </a:r>
          </a:p>
        </p:txBody>
      </p:sp>
      <p:sp>
        <p:nvSpPr>
          <p:cNvPr id="7" name="Прямоугольник 6"/>
          <p:cNvSpPr/>
          <p:nvPr/>
        </p:nvSpPr>
        <p:spPr>
          <a:xfrm>
            <a:off x="6444208" y="2852936"/>
            <a:ext cx="2592288" cy="3631763"/>
          </a:xfrm>
          <a:prstGeom prst="rect">
            <a:avLst/>
          </a:prstGeom>
        </p:spPr>
        <p:txBody>
          <a:bodyPr wrap="square">
            <a:spAutoFit/>
          </a:bodyPr>
          <a:lstStyle/>
          <a:p>
            <a:pPr algn="ctr"/>
            <a:r>
              <a:rPr lang="ru-RU" sz="2800" dirty="0">
                <a:latin typeface="Times New Roman" pitchFamily="18" charset="0"/>
                <a:cs typeface="Times New Roman" pitchFamily="18" charset="0"/>
              </a:rPr>
              <a:t>Веселая зарядка для язычка и губ. Примеры </a:t>
            </a:r>
            <a:r>
              <a:rPr lang="ru-RU" sz="2800" dirty="0" smtClean="0">
                <a:latin typeface="Times New Roman" pitchFamily="18" charset="0"/>
                <a:cs typeface="Times New Roman" pitchFamily="18" charset="0"/>
              </a:rPr>
              <a:t>упражнений</a:t>
            </a:r>
          </a:p>
          <a:p>
            <a:pPr algn="ctr"/>
            <a:endParaRPr lang="ru-RU" dirty="0"/>
          </a:p>
          <a:p>
            <a:pPr algn="ctr"/>
            <a:endParaRPr lang="ru-RU" dirty="0" smtClean="0"/>
          </a:p>
          <a:p>
            <a:pPr algn="ctr"/>
            <a:r>
              <a:rPr lang="ru-RU" sz="1200" dirty="0">
                <a:latin typeface="Times New Roman" pitchFamily="18" charset="0"/>
                <a:cs typeface="Times New Roman" pitchFamily="18" charset="0"/>
              </a:rPr>
              <a:t>Составитель: </a:t>
            </a:r>
            <a:endParaRPr lang="ru-RU" sz="1200" dirty="0" smtClean="0">
              <a:latin typeface="Times New Roman" pitchFamily="18" charset="0"/>
              <a:cs typeface="Times New Roman" pitchFamily="18" charset="0"/>
            </a:endParaRPr>
          </a:p>
          <a:p>
            <a:pPr algn="ctr"/>
            <a:r>
              <a:rPr lang="ru-RU" sz="1200" dirty="0" smtClean="0">
                <a:latin typeface="Times New Roman" pitchFamily="18" charset="0"/>
                <a:cs typeface="Times New Roman" pitchFamily="18" charset="0"/>
              </a:rPr>
              <a:t>учитель-логопед</a:t>
            </a:r>
            <a:endParaRPr lang="ru-RU" sz="1200" dirty="0">
              <a:latin typeface="Times New Roman" pitchFamily="18" charset="0"/>
              <a:cs typeface="Times New Roman" pitchFamily="18" charset="0"/>
            </a:endParaRPr>
          </a:p>
          <a:p>
            <a:pPr algn="ctr"/>
            <a:r>
              <a:rPr lang="ru-RU" sz="1200" dirty="0">
                <a:latin typeface="Times New Roman" pitchFamily="18" charset="0"/>
                <a:cs typeface="Times New Roman" pitchFamily="18" charset="0"/>
              </a:rPr>
              <a:t>Желнова Н.Л. </a:t>
            </a:r>
          </a:p>
          <a:p>
            <a:pPr algn="ctr"/>
            <a:endParaRPr lang="ru-RU" dirty="0"/>
          </a:p>
        </p:txBody>
      </p:sp>
      <p:sp>
        <p:nvSpPr>
          <p:cNvPr id="8" name="Прямоугольник 7"/>
          <p:cNvSpPr/>
          <p:nvPr/>
        </p:nvSpPr>
        <p:spPr>
          <a:xfrm>
            <a:off x="3311352" y="543163"/>
            <a:ext cx="3096344" cy="523220"/>
          </a:xfrm>
          <a:prstGeom prst="rect">
            <a:avLst/>
          </a:prstGeom>
        </p:spPr>
        <p:txBody>
          <a:bodyPr wrap="square">
            <a:spAutoFit/>
          </a:bodyPr>
          <a:lstStyle/>
          <a:p>
            <a:pPr algn="ctr"/>
            <a:r>
              <a:rPr lang="ru-RU" sz="1400" b="1" dirty="0">
                <a:latin typeface="Times New Roman" pitchFamily="18" charset="0"/>
                <a:cs typeface="Times New Roman" pitchFamily="18" charset="0"/>
              </a:rPr>
              <a:t>Основные правила для проведения логопедической зарядки:</a:t>
            </a:r>
          </a:p>
        </p:txBody>
      </p:sp>
      <p:sp>
        <p:nvSpPr>
          <p:cNvPr id="9" name="Прямоугольник 8"/>
          <p:cNvSpPr/>
          <p:nvPr/>
        </p:nvSpPr>
        <p:spPr>
          <a:xfrm>
            <a:off x="3491880" y="1092000"/>
            <a:ext cx="2768174" cy="5170646"/>
          </a:xfrm>
          <a:prstGeom prst="rect">
            <a:avLst/>
          </a:prstGeom>
        </p:spPr>
        <p:txBody>
          <a:bodyPr wrap="square">
            <a:spAutoFit/>
          </a:bodyPr>
          <a:lstStyle/>
          <a:p>
            <a:pPr algn="just"/>
            <a:r>
              <a:rPr lang="ru-RU" sz="1100" dirty="0">
                <a:latin typeface="Times New Roman" pitchFamily="18" charset="0"/>
                <a:cs typeface="Times New Roman" pitchFamily="18" charset="0"/>
              </a:rPr>
              <a:t>Идеально проводить гимнастику каждый день, чтобы вырабатываемые у детей двигательные навыки закреплялись, становились более прочными.</a:t>
            </a:r>
          </a:p>
          <a:p>
            <a:pPr algn="just"/>
            <a:r>
              <a:rPr lang="ru-RU" sz="1100" dirty="0">
                <a:latin typeface="Times New Roman" pitchFamily="18" charset="0"/>
                <a:cs typeface="Times New Roman" pitchFamily="18" charset="0"/>
              </a:rPr>
              <a:t>Логопедическая зарядка обязательно должна проходить перед зеркалом. Ребенок должен видеть свои органы артикуляции и иметь возможность сравнивать движения с показанными взрослым. Причем, можно не говорить малышу, что это занятие. Зарядку можно делать после умывания и чистки зубов – в ванной есть зеркало, и всегда можно найти несколько минут на 3-4 упражнения.</a:t>
            </a:r>
          </a:p>
          <a:p>
            <a:pPr algn="just"/>
            <a:r>
              <a:rPr lang="ru-RU" sz="1100" dirty="0">
                <a:latin typeface="Times New Roman" pitchFamily="18" charset="0"/>
                <a:cs typeface="Times New Roman" pitchFamily="18" charset="0"/>
              </a:rPr>
              <a:t>Пока вы разучиваете с ребенком упражнения, не предлагайте ему слишком много заданий. Лучше обратить внимание на качество выполняемого – в каждом положении нужно на несколько секунд задержаться (чтобы мышцы запомнили), нужно следить, чтобы упражнение выполнялось полностью (например, при облизывании губ чтобы язык проходил от одного уголка рта до другого по кругу, ничего не пропуская).</a:t>
            </a:r>
          </a:p>
          <a:p>
            <a:pPr algn="just"/>
            <a:r>
              <a:rPr lang="ru-RU" sz="1100" dirty="0">
                <a:latin typeface="Times New Roman" pitchFamily="18" charset="0"/>
                <a:cs typeface="Times New Roman" pitchFamily="18" charset="0"/>
              </a:rPr>
              <a:t>Начинайте с более простых упражнений, постепенно переходя к сложным.</a:t>
            </a:r>
          </a:p>
          <a:p>
            <a:pPr algn="just"/>
            <a:r>
              <a:rPr lang="ru-RU" sz="1100" dirty="0">
                <a:latin typeface="Times New Roman" pitchFamily="18" charset="0"/>
                <a:cs typeface="Times New Roman" pitchFamily="18" charset="0"/>
              </a:rPr>
              <a:t>Проводить гимнастику нужно в хорошем настроении, эмоционально, в игровой форме.</a:t>
            </a:r>
          </a:p>
        </p:txBody>
      </p:sp>
      <p:sp>
        <p:nvSpPr>
          <p:cNvPr id="10" name="Прямоугольник 9"/>
          <p:cNvSpPr/>
          <p:nvPr/>
        </p:nvSpPr>
        <p:spPr>
          <a:xfrm>
            <a:off x="734578" y="5277697"/>
            <a:ext cx="2021707" cy="707886"/>
          </a:xfrm>
          <a:prstGeom prst="rect">
            <a:avLst/>
          </a:prstGeom>
        </p:spPr>
        <p:txBody>
          <a:bodyPr wrap="none">
            <a:spAutoFit/>
          </a:bodyPr>
          <a:lstStyle/>
          <a:p>
            <a:pPr algn="ctr"/>
            <a:r>
              <a:rPr lang="ru-RU" sz="1000" dirty="0">
                <a:latin typeface="Times New Roman" pitchFamily="18" charset="0"/>
                <a:cs typeface="Times New Roman" pitchFamily="18" charset="0"/>
              </a:rPr>
              <a:t>ДЕТСКИЙ САД «</a:t>
            </a:r>
            <a:r>
              <a:rPr lang="ru-RU" sz="1000" dirty="0" smtClean="0">
                <a:latin typeface="Times New Roman" pitchFamily="18" charset="0"/>
                <a:cs typeface="Times New Roman" pitchFamily="18" charset="0"/>
              </a:rPr>
              <a:t>СОЛНЫШКО»</a:t>
            </a:r>
          </a:p>
          <a:p>
            <a:pPr algn="ctr"/>
            <a:r>
              <a:rPr lang="ru-RU" sz="1000" dirty="0">
                <a:latin typeface="Times New Roman" pitchFamily="18" charset="0"/>
                <a:cs typeface="Times New Roman" pitchFamily="18" charset="0"/>
              </a:rPr>
              <a:t>г. Нефтегорск, </a:t>
            </a:r>
          </a:p>
          <a:p>
            <a:pPr algn="ctr"/>
            <a:r>
              <a:rPr lang="ru-RU" sz="1000" dirty="0">
                <a:latin typeface="Times New Roman" pitchFamily="18" charset="0"/>
                <a:cs typeface="Times New Roman" pitchFamily="18" charset="0"/>
              </a:rPr>
              <a:t>ул. Спортивная 19</a:t>
            </a:r>
          </a:p>
          <a:p>
            <a:pPr algn="ctr"/>
            <a:endParaRPr lang="ru-RU" sz="1000" dirty="0">
              <a:latin typeface="Times New Roman" pitchFamily="18" charset="0"/>
              <a:cs typeface="Times New Roman" pitchFamily="18" charset="0"/>
            </a:endParaRPr>
          </a:p>
        </p:txBody>
      </p:sp>
      <p:sp>
        <p:nvSpPr>
          <p:cNvPr id="11" name="Прямоугольник 10"/>
          <p:cNvSpPr/>
          <p:nvPr/>
        </p:nvSpPr>
        <p:spPr>
          <a:xfrm>
            <a:off x="566428" y="5979113"/>
            <a:ext cx="2358008" cy="707886"/>
          </a:xfrm>
          <a:prstGeom prst="rect">
            <a:avLst/>
          </a:prstGeom>
        </p:spPr>
        <p:txBody>
          <a:bodyPr wrap="square">
            <a:spAutoFit/>
          </a:bodyPr>
          <a:lstStyle/>
          <a:p>
            <a:pPr algn="ctr"/>
            <a:r>
              <a:rPr lang="ru-RU" sz="1000" dirty="0">
                <a:latin typeface="Times New Roman" pitchFamily="18" charset="0"/>
                <a:cs typeface="Times New Roman" pitchFamily="18" charset="0"/>
              </a:rPr>
              <a:t>Телефон: 2-11-48</a:t>
            </a:r>
          </a:p>
          <a:p>
            <a:pPr algn="ctr"/>
            <a:r>
              <a:rPr lang="ru-RU" sz="1000" dirty="0">
                <a:latin typeface="Times New Roman" pitchFamily="18" charset="0"/>
                <a:cs typeface="Times New Roman" pitchFamily="18" charset="0"/>
              </a:rPr>
              <a:t>Факс: 2-19-04</a:t>
            </a:r>
          </a:p>
          <a:p>
            <a:pPr algn="ctr"/>
            <a:r>
              <a:rPr lang="ru-RU" sz="1000" dirty="0">
                <a:latin typeface="Times New Roman" pitchFamily="18" charset="0"/>
                <a:cs typeface="Times New Roman" pitchFamily="18" charset="0"/>
              </a:rPr>
              <a:t>Наш сайт: http://solnyshko-mdou.ucoz.ru/</a:t>
            </a:r>
          </a:p>
        </p:txBody>
      </p:sp>
      <p:sp>
        <p:nvSpPr>
          <p:cNvPr id="12" name="Прямоугольник 11"/>
          <p:cNvSpPr/>
          <p:nvPr/>
        </p:nvSpPr>
        <p:spPr>
          <a:xfrm>
            <a:off x="179512" y="1144776"/>
            <a:ext cx="3131840" cy="3600986"/>
          </a:xfrm>
          <a:prstGeom prst="rect">
            <a:avLst/>
          </a:prstGeom>
        </p:spPr>
        <p:txBody>
          <a:bodyPr wrap="square">
            <a:spAutoFit/>
          </a:bodyPr>
          <a:lstStyle/>
          <a:p>
            <a:pPr algn="just"/>
            <a:r>
              <a:rPr lang="ru-RU" sz="1200" b="1" i="1" dirty="0">
                <a:latin typeface="Times New Roman" pitchFamily="18" charset="0"/>
                <a:cs typeface="Times New Roman" pitchFamily="18" charset="0"/>
              </a:rPr>
              <a:t>Любому взрослому, да и ребенку, известна польза от утренней гимнастики. Упражнения помогают проснуться, размять мышцы, повысить их тонус и настроиться на предстоящие дела. Мышцы, которым не дают нагрузки, становятся вялыми, слабыми и не могут уже работать в полную силу.</a:t>
            </a:r>
          </a:p>
          <a:p>
            <a:pPr algn="just"/>
            <a:endParaRPr lang="ru-RU" sz="1200" dirty="0">
              <a:latin typeface="Times New Roman" pitchFamily="18" charset="0"/>
              <a:cs typeface="Times New Roman" pitchFamily="18" charset="0"/>
            </a:endParaRPr>
          </a:p>
          <a:p>
            <a:pPr algn="just"/>
            <a:endParaRPr lang="ru-RU" sz="1200" dirty="0">
              <a:latin typeface="Times New Roman" pitchFamily="18" charset="0"/>
              <a:cs typeface="Times New Roman" pitchFamily="18" charset="0"/>
            </a:endParaRPr>
          </a:p>
          <a:p>
            <a:pPr algn="ctr"/>
            <a:r>
              <a:rPr lang="ru-RU" sz="1200" dirty="0">
                <a:latin typeface="Times New Roman" pitchFamily="18" charset="0"/>
                <a:cs typeface="Times New Roman" pitchFamily="18" charset="0"/>
              </a:rPr>
              <a:t>Вышесказанное верно не только для мышц тела, но и для мышц артикуляционного или речевого аппарата — это подтвердит любой детский логопед. Губы и язык управляются многими мышцами, которые и обеспечивают нормальное произношение звуков. Несовершенная работа любой из них может привести к неправильному звукопроизношению. </a:t>
            </a:r>
          </a:p>
        </p:txBody>
      </p:sp>
    </p:spTree>
    <p:extLst>
      <p:ext uri="{BB962C8B-B14F-4D97-AF65-F5344CB8AC3E}">
        <p14:creationId xmlns:p14="http://schemas.microsoft.com/office/powerpoint/2010/main" val="3153268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251520" y="44624"/>
            <a:ext cx="8784976" cy="360040"/>
          </a:xfrm>
        </p:spPr>
        <p:txBody>
          <a:bodyPr/>
          <a:lstStyle/>
          <a:p>
            <a:pPr marL="0" indent="0" algn="ctr">
              <a:buNone/>
            </a:pPr>
            <a:r>
              <a:rPr lang="ru-RU" dirty="0" smtClean="0"/>
              <a:t/>
            </a:r>
            <a:br>
              <a:rPr lang="ru-RU" dirty="0" smtClean="0"/>
            </a:br>
            <a:r>
              <a:rPr lang="ru-RU" dirty="0"/>
              <a:t/>
            </a:r>
            <a:br>
              <a:rPr lang="ru-RU" dirty="0"/>
            </a:br>
            <a:r>
              <a:rPr lang="ru-RU" dirty="0" smtClean="0"/>
              <a:t/>
            </a:r>
            <a:br>
              <a:rPr lang="ru-RU" dirty="0" smtClean="0"/>
            </a:br>
            <a:r>
              <a:rPr lang="ru-RU" dirty="0"/>
              <a:t/>
            </a:r>
            <a:br>
              <a:rPr lang="ru-RU" dirty="0"/>
            </a:br>
            <a:r>
              <a:rPr lang="ru-RU" dirty="0" smtClean="0"/>
              <a:t/>
            </a:r>
            <a:br>
              <a:rPr lang="ru-RU" dirty="0" smtClean="0"/>
            </a:br>
            <a:r>
              <a:rPr lang="ru-RU" dirty="0"/>
              <a:t/>
            </a:r>
            <a:br>
              <a:rPr lang="ru-RU" dirty="0"/>
            </a:br>
            <a:r>
              <a:rPr lang="ru-RU" dirty="0" smtClean="0"/>
              <a:t/>
            </a:r>
            <a:br>
              <a:rPr lang="ru-RU" dirty="0" smtClean="0"/>
            </a:br>
            <a:r>
              <a:rPr lang="ru-RU" dirty="0" smtClean="0"/>
              <a:t/>
            </a:r>
            <a:br>
              <a:rPr lang="ru-RU" dirty="0" smtClean="0"/>
            </a:br>
            <a:r>
              <a:rPr lang="ru-RU" sz="2000" dirty="0" smtClean="0">
                <a:latin typeface="Times New Roman" pitchFamily="18" charset="0"/>
                <a:cs typeface="Times New Roman" pitchFamily="18" charset="0"/>
              </a:rPr>
              <a:t>Веселая </a:t>
            </a:r>
            <a:r>
              <a:rPr lang="ru-RU" sz="2000" dirty="0">
                <a:latin typeface="Times New Roman" pitchFamily="18" charset="0"/>
                <a:cs typeface="Times New Roman" pitchFamily="18" charset="0"/>
              </a:rPr>
              <a:t>зарядка для язычка и губ. Примеры </a:t>
            </a:r>
            <a:r>
              <a:rPr lang="ru-RU" sz="2000" dirty="0" smtClean="0">
                <a:latin typeface="Times New Roman" pitchFamily="18" charset="0"/>
                <a:cs typeface="Times New Roman" pitchFamily="18" charset="0"/>
              </a:rPr>
              <a:t>упражнений</a:t>
            </a:r>
            <a:endParaRPr lang="ru-RU" sz="2000" dirty="0">
              <a:latin typeface="Times New Roman" pitchFamily="18" charset="0"/>
              <a:cs typeface="Times New Roman" pitchFamily="18" charset="0"/>
            </a:endParaRPr>
          </a:p>
        </p:txBody>
      </p:sp>
      <p:sp>
        <p:nvSpPr>
          <p:cNvPr id="6" name="Текст 5"/>
          <p:cNvSpPr>
            <a:spLocks noGrp="1"/>
          </p:cNvSpPr>
          <p:nvPr>
            <p:ph type="body" sz="half" idx="2"/>
          </p:nvPr>
        </p:nvSpPr>
        <p:spPr>
          <a:xfrm>
            <a:off x="179511" y="404664"/>
            <a:ext cx="3138419" cy="6264696"/>
          </a:xfrm>
        </p:spPr>
        <p:txBody>
          <a:bodyPr>
            <a:normAutofit fontScale="40000" lnSpcReduction="20000"/>
          </a:bodyPr>
          <a:lstStyle/>
          <a:p>
            <a:pPr algn="ctr">
              <a:lnSpc>
                <a:spcPct val="135000"/>
              </a:lnSpc>
              <a:spcBef>
                <a:spcPts val="0"/>
              </a:spcBef>
            </a:pPr>
            <a:r>
              <a:rPr lang="ru-RU" sz="1900" b="1" kern="1400" dirty="0">
                <a:solidFill>
                  <a:srgbClr val="000000"/>
                </a:solidFill>
                <a:latin typeface="Times New Roman" pitchFamily="18" charset="0"/>
                <a:cs typeface="Times New Roman" pitchFamily="18" charset="0"/>
              </a:rPr>
              <a:t>Упражнения для губ:</a:t>
            </a:r>
            <a:endParaRPr lang="ru-RU" sz="1900" kern="1400" dirty="0">
              <a:solidFill>
                <a:srgbClr val="000000"/>
              </a:solidFill>
              <a:latin typeface="Times New Roman" pitchFamily="18" charset="0"/>
              <a:cs typeface="Times New Roman" pitchFamily="18" charset="0"/>
            </a:endParaRPr>
          </a:p>
          <a:p>
            <a:pPr algn="just">
              <a:lnSpc>
                <a:spcPct val="125000"/>
              </a:lnSpc>
              <a:spcBef>
                <a:spcPts val="0"/>
              </a:spcBef>
              <a:spcAft>
                <a:spcPts val="0"/>
              </a:spcAft>
            </a:pPr>
            <a:r>
              <a:rPr lang="ru-RU" sz="1900" b="1" kern="1400" dirty="0">
                <a:solidFill>
                  <a:srgbClr val="000000"/>
                </a:solidFill>
                <a:latin typeface="Times New Roman" pitchFamily="18" charset="0"/>
                <a:cs typeface="Times New Roman" pitchFamily="18" charset="0"/>
              </a:rPr>
              <a:t>УЛЫБОЧКА</a:t>
            </a:r>
            <a:endParaRPr lang="ru-RU" sz="1900" kern="1400" dirty="0">
              <a:solidFill>
                <a:srgbClr val="000000"/>
              </a:solidFill>
              <a:latin typeface="Times New Roman" pitchFamily="18" charset="0"/>
              <a:cs typeface="Times New Roman" pitchFamily="18" charset="0"/>
            </a:endParaRPr>
          </a:p>
          <a:p>
            <a:pPr algn="just">
              <a:lnSpc>
                <a:spcPct val="125000"/>
              </a:lnSpc>
              <a:spcBef>
                <a:spcPts val="0"/>
              </a:spcBef>
              <a:spcAft>
                <a:spcPts val="0"/>
              </a:spcAft>
            </a:pPr>
            <a:r>
              <a:rPr lang="ru-RU" sz="1900" kern="1400" dirty="0">
                <a:solidFill>
                  <a:srgbClr val="000000"/>
                </a:solidFill>
                <a:latin typeface="Times New Roman" pitchFamily="18" charset="0"/>
                <a:cs typeface="Times New Roman" pitchFamily="18" charset="0"/>
              </a:rPr>
              <a:t>Нужно растянуть сомкнутые губы в улыбке. Зубы не видны. Напряжение должно чувствоваться в углах рта.</a:t>
            </a:r>
          </a:p>
          <a:p>
            <a:pPr algn="ctr">
              <a:lnSpc>
                <a:spcPct val="125000"/>
              </a:lnSpc>
              <a:spcBef>
                <a:spcPts val="0"/>
              </a:spcBef>
              <a:spcAft>
                <a:spcPts val="0"/>
              </a:spcAft>
            </a:pPr>
            <a:r>
              <a:rPr lang="ru-RU" sz="1900" kern="1400" dirty="0">
                <a:solidFill>
                  <a:srgbClr val="000000"/>
                </a:solidFill>
                <a:latin typeface="Times New Roman" pitchFamily="18" charset="0"/>
                <a:cs typeface="Times New Roman" pitchFamily="18" charset="0"/>
              </a:rPr>
              <a:t>Губки наши улыбнулись,</a:t>
            </a:r>
          </a:p>
          <a:p>
            <a:pPr algn="ctr">
              <a:lnSpc>
                <a:spcPct val="125000"/>
              </a:lnSpc>
              <a:spcBef>
                <a:spcPts val="0"/>
              </a:spcBef>
              <a:spcAft>
                <a:spcPts val="0"/>
              </a:spcAft>
            </a:pPr>
            <a:r>
              <a:rPr lang="ru-RU" sz="1900" kern="1400" dirty="0">
                <a:solidFill>
                  <a:srgbClr val="000000"/>
                </a:solidFill>
                <a:latin typeface="Times New Roman" pitchFamily="18" charset="0"/>
                <a:cs typeface="Times New Roman" pitchFamily="18" charset="0"/>
              </a:rPr>
              <a:t>Сильно-сильно растянулись.</a:t>
            </a:r>
          </a:p>
          <a:p>
            <a:pPr algn="just">
              <a:lnSpc>
                <a:spcPct val="125000"/>
              </a:lnSpc>
              <a:spcBef>
                <a:spcPts val="0"/>
              </a:spcBef>
              <a:spcAft>
                <a:spcPts val="0"/>
              </a:spcAft>
            </a:pPr>
            <a:r>
              <a:rPr lang="ru-RU" sz="1900" kern="1400" dirty="0">
                <a:solidFill>
                  <a:srgbClr val="000000"/>
                </a:solidFill>
                <a:latin typeface="Times New Roman" pitchFamily="18" charset="0"/>
                <a:cs typeface="Times New Roman" pitchFamily="18" charset="0"/>
              </a:rPr>
              <a:t> </a:t>
            </a:r>
          </a:p>
          <a:p>
            <a:pPr algn="just">
              <a:lnSpc>
                <a:spcPct val="125000"/>
              </a:lnSpc>
              <a:spcBef>
                <a:spcPts val="0"/>
              </a:spcBef>
              <a:spcAft>
                <a:spcPts val="0"/>
              </a:spcAft>
            </a:pPr>
            <a:r>
              <a:rPr lang="ru-RU" sz="1900" b="1" kern="1400" dirty="0">
                <a:solidFill>
                  <a:srgbClr val="000000"/>
                </a:solidFill>
                <a:latin typeface="Times New Roman" pitchFamily="18" charset="0"/>
                <a:cs typeface="Times New Roman" pitchFamily="18" charset="0"/>
              </a:rPr>
              <a:t>ТРУБОЧКА</a:t>
            </a:r>
            <a:endParaRPr lang="ru-RU" sz="1900" kern="1400" dirty="0">
              <a:solidFill>
                <a:srgbClr val="000000"/>
              </a:solidFill>
              <a:latin typeface="Times New Roman" pitchFamily="18" charset="0"/>
              <a:cs typeface="Times New Roman" pitchFamily="18" charset="0"/>
            </a:endParaRPr>
          </a:p>
          <a:p>
            <a:pPr algn="just">
              <a:lnSpc>
                <a:spcPct val="125000"/>
              </a:lnSpc>
              <a:spcBef>
                <a:spcPts val="0"/>
              </a:spcBef>
              <a:spcAft>
                <a:spcPts val="0"/>
              </a:spcAft>
            </a:pPr>
            <a:r>
              <a:rPr lang="ru-RU" sz="1900" kern="1400" dirty="0">
                <a:solidFill>
                  <a:srgbClr val="000000"/>
                </a:solidFill>
                <a:latin typeface="Times New Roman" pitchFamily="18" charset="0"/>
                <a:cs typeface="Times New Roman" pitchFamily="18" charset="0"/>
              </a:rPr>
              <a:t>Собранные в трубочку губы вытягиваем вперед. Губы не округлены, а сомкнуты.</a:t>
            </a:r>
          </a:p>
          <a:p>
            <a:pPr algn="ctr">
              <a:lnSpc>
                <a:spcPct val="125000"/>
              </a:lnSpc>
              <a:spcBef>
                <a:spcPts val="0"/>
              </a:spcBef>
              <a:spcAft>
                <a:spcPts val="0"/>
              </a:spcAft>
            </a:pPr>
            <a:r>
              <a:rPr lang="ru-RU" sz="1900" kern="1400" dirty="0">
                <a:solidFill>
                  <a:srgbClr val="000000"/>
                </a:solidFill>
                <a:latin typeface="Times New Roman" pitchFamily="18" charset="0"/>
                <a:cs typeface="Times New Roman" pitchFamily="18" charset="0"/>
              </a:rPr>
              <a:t>В трубочку тянулись губы,</a:t>
            </a:r>
          </a:p>
          <a:p>
            <a:pPr algn="ctr">
              <a:lnSpc>
                <a:spcPct val="125000"/>
              </a:lnSpc>
              <a:spcBef>
                <a:spcPts val="0"/>
              </a:spcBef>
              <a:spcAft>
                <a:spcPts val="0"/>
              </a:spcAft>
            </a:pPr>
            <a:r>
              <a:rPr lang="ru-RU" sz="1900" kern="1400" dirty="0">
                <a:solidFill>
                  <a:srgbClr val="000000"/>
                </a:solidFill>
                <a:latin typeface="Times New Roman" pitchFamily="18" charset="0"/>
                <a:cs typeface="Times New Roman" pitchFamily="18" charset="0"/>
              </a:rPr>
              <a:t>Будто мы гудели в трубы.</a:t>
            </a:r>
          </a:p>
          <a:p>
            <a:pPr algn="just">
              <a:lnSpc>
                <a:spcPct val="125000"/>
              </a:lnSpc>
              <a:spcBef>
                <a:spcPts val="0"/>
              </a:spcBef>
              <a:spcAft>
                <a:spcPts val="0"/>
              </a:spcAft>
            </a:pPr>
            <a:r>
              <a:rPr lang="ru-RU" sz="1900" kern="1400" dirty="0">
                <a:solidFill>
                  <a:srgbClr val="000000"/>
                </a:solidFill>
                <a:latin typeface="Times New Roman" pitchFamily="18" charset="0"/>
                <a:cs typeface="Times New Roman" pitchFamily="18" charset="0"/>
              </a:rPr>
              <a:t> </a:t>
            </a:r>
          </a:p>
          <a:p>
            <a:pPr algn="just">
              <a:lnSpc>
                <a:spcPct val="125000"/>
              </a:lnSpc>
              <a:spcBef>
                <a:spcPts val="0"/>
              </a:spcBef>
              <a:spcAft>
                <a:spcPts val="0"/>
              </a:spcAft>
            </a:pPr>
            <a:r>
              <a:rPr lang="ru-RU" sz="1900" b="1" kern="1400" dirty="0">
                <a:solidFill>
                  <a:srgbClr val="000000"/>
                </a:solidFill>
                <a:latin typeface="Times New Roman" pitchFamily="18" charset="0"/>
                <a:cs typeface="Times New Roman" pitchFamily="18" charset="0"/>
              </a:rPr>
              <a:t>УЛЫБОЧКА-ТРУБОЧКА</a:t>
            </a:r>
            <a:endParaRPr lang="ru-RU" sz="1900" kern="1400" dirty="0">
              <a:solidFill>
                <a:srgbClr val="000000"/>
              </a:solidFill>
              <a:latin typeface="Times New Roman" pitchFamily="18" charset="0"/>
              <a:cs typeface="Times New Roman" pitchFamily="18" charset="0"/>
            </a:endParaRPr>
          </a:p>
          <a:p>
            <a:pPr algn="just">
              <a:lnSpc>
                <a:spcPct val="125000"/>
              </a:lnSpc>
              <a:spcBef>
                <a:spcPts val="0"/>
              </a:spcBef>
              <a:spcAft>
                <a:spcPts val="0"/>
              </a:spcAft>
            </a:pPr>
            <a:r>
              <a:rPr lang="ru-RU" sz="1900" kern="1400" dirty="0">
                <a:solidFill>
                  <a:srgbClr val="000000"/>
                </a:solidFill>
                <a:latin typeface="Times New Roman" pitchFamily="18" charset="0"/>
                <a:cs typeface="Times New Roman" pitchFamily="18" charset="0"/>
              </a:rPr>
              <a:t>Эта зарядка представляет собой чередование упражнений. В каждом положении нужно задержать губы на несколько секунд.</a:t>
            </a:r>
          </a:p>
          <a:p>
            <a:pPr algn="ctr">
              <a:lnSpc>
                <a:spcPct val="125000"/>
              </a:lnSpc>
              <a:spcBef>
                <a:spcPts val="0"/>
              </a:spcBef>
              <a:spcAft>
                <a:spcPts val="0"/>
              </a:spcAft>
            </a:pPr>
            <a:r>
              <a:rPr lang="ru-RU" sz="1900" kern="1400" dirty="0">
                <a:solidFill>
                  <a:srgbClr val="000000"/>
                </a:solidFill>
                <a:latin typeface="Times New Roman" pitchFamily="18" charset="0"/>
                <a:cs typeface="Times New Roman" pitchFamily="18" charset="0"/>
              </a:rPr>
              <a:t>Улыбочка и трубочка.</a:t>
            </a:r>
          </a:p>
          <a:p>
            <a:pPr algn="ctr">
              <a:lnSpc>
                <a:spcPct val="125000"/>
              </a:lnSpc>
              <a:spcBef>
                <a:spcPts val="0"/>
              </a:spcBef>
              <a:spcAft>
                <a:spcPts val="0"/>
              </a:spcAft>
            </a:pPr>
            <a:r>
              <a:rPr lang="ru-RU" sz="1900" kern="1400" dirty="0">
                <a:solidFill>
                  <a:srgbClr val="000000"/>
                </a:solidFill>
                <a:latin typeface="Times New Roman" pitchFamily="18" charset="0"/>
                <a:cs typeface="Times New Roman" pitchFamily="18" charset="0"/>
              </a:rPr>
              <a:t>Растянулись – в дудочку.</a:t>
            </a:r>
          </a:p>
          <a:p>
            <a:pPr algn="just">
              <a:lnSpc>
                <a:spcPct val="125000"/>
              </a:lnSpc>
              <a:spcBef>
                <a:spcPts val="0"/>
              </a:spcBef>
              <a:spcAft>
                <a:spcPts val="0"/>
              </a:spcAft>
            </a:pPr>
            <a:r>
              <a:rPr lang="ru-RU" sz="1900" kern="1400" dirty="0">
                <a:solidFill>
                  <a:srgbClr val="000000"/>
                </a:solidFill>
                <a:latin typeface="Times New Roman" pitchFamily="18" charset="0"/>
                <a:cs typeface="Times New Roman" pitchFamily="18" charset="0"/>
              </a:rPr>
              <a:t> </a:t>
            </a:r>
          </a:p>
          <a:p>
            <a:pPr algn="just">
              <a:lnSpc>
                <a:spcPct val="125000"/>
              </a:lnSpc>
              <a:spcBef>
                <a:spcPts val="0"/>
              </a:spcBef>
              <a:spcAft>
                <a:spcPts val="0"/>
              </a:spcAft>
            </a:pPr>
            <a:r>
              <a:rPr lang="ru-RU" sz="1900" b="1" kern="1400" dirty="0">
                <a:solidFill>
                  <a:srgbClr val="000000"/>
                </a:solidFill>
                <a:latin typeface="Times New Roman" pitchFamily="18" charset="0"/>
                <a:cs typeface="Times New Roman" pitchFamily="18" charset="0"/>
              </a:rPr>
              <a:t>ЗАБОРЧИК</a:t>
            </a:r>
            <a:endParaRPr lang="ru-RU" sz="1900" kern="1400" dirty="0">
              <a:solidFill>
                <a:srgbClr val="000000"/>
              </a:solidFill>
              <a:latin typeface="Times New Roman" pitchFamily="18" charset="0"/>
              <a:cs typeface="Times New Roman" pitchFamily="18" charset="0"/>
            </a:endParaRPr>
          </a:p>
          <a:p>
            <a:pPr algn="just">
              <a:lnSpc>
                <a:spcPct val="125000"/>
              </a:lnSpc>
              <a:spcBef>
                <a:spcPts val="0"/>
              </a:spcBef>
              <a:spcAft>
                <a:spcPts val="0"/>
              </a:spcAft>
            </a:pPr>
            <a:r>
              <a:rPr lang="ru-RU" sz="1900" kern="1400" dirty="0">
                <a:solidFill>
                  <a:srgbClr val="000000"/>
                </a:solidFill>
                <a:latin typeface="Times New Roman" pitchFamily="18" charset="0"/>
                <a:cs typeface="Times New Roman" pitchFamily="18" charset="0"/>
              </a:rPr>
              <a:t>Зубы сомкнуты, губы растянуты в улыбке так, чтобы обнажить зубы.</a:t>
            </a:r>
          </a:p>
          <a:p>
            <a:pPr algn="ctr">
              <a:lnSpc>
                <a:spcPct val="125000"/>
              </a:lnSpc>
              <a:spcBef>
                <a:spcPts val="0"/>
              </a:spcBef>
              <a:spcAft>
                <a:spcPts val="0"/>
              </a:spcAft>
            </a:pPr>
            <a:r>
              <a:rPr lang="ru-RU" sz="1900" kern="1400" dirty="0">
                <a:solidFill>
                  <a:srgbClr val="000000"/>
                </a:solidFill>
                <a:latin typeface="Times New Roman" pitchFamily="18" charset="0"/>
                <a:cs typeface="Times New Roman" pitchFamily="18" charset="0"/>
              </a:rPr>
              <a:t>Язык задумал убежать </a:t>
            </a:r>
          </a:p>
          <a:p>
            <a:pPr algn="ctr">
              <a:lnSpc>
                <a:spcPct val="125000"/>
              </a:lnSpc>
              <a:spcBef>
                <a:spcPts val="0"/>
              </a:spcBef>
              <a:spcAft>
                <a:spcPts val="0"/>
              </a:spcAft>
            </a:pPr>
            <a:r>
              <a:rPr lang="ru-RU" sz="1900" kern="1400" dirty="0">
                <a:solidFill>
                  <a:srgbClr val="000000"/>
                </a:solidFill>
                <a:latin typeface="Times New Roman" pitchFamily="18" charset="0"/>
                <a:cs typeface="Times New Roman" pitchFamily="18" charset="0"/>
              </a:rPr>
              <a:t>–Нам нужно крепко зубки сжать.</a:t>
            </a:r>
          </a:p>
          <a:p>
            <a:pPr algn="ctr">
              <a:lnSpc>
                <a:spcPct val="125000"/>
              </a:lnSpc>
              <a:spcBef>
                <a:spcPts val="0"/>
              </a:spcBef>
              <a:spcAft>
                <a:spcPts val="0"/>
              </a:spcAft>
            </a:pPr>
            <a:r>
              <a:rPr lang="ru-RU" sz="1900" b="1" kern="1400" dirty="0">
                <a:solidFill>
                  <a:srgbClr val="000000"/>
                </a:solidFill>
                <a:latin typeface="Times New Roman" pitchFamily="18" charset="0"/>
                <a:cs typeface="Times New Roman" pitchFamily="18" charset="0"/>
              </a:rPr>
              <a:t> </a:t>
            </a:r>
            <a:endParaRPr lang="ru-RU" sz="1900" b="1" kern="1400" dirty="0" smtClean="0">
              <a:solidFill>
                <a:srgbClr val="000000"/>
              </a:solidFill>
              <a:latin typeface="Times New Roman" pitchFamily="18" charset="0"/>
              <a:cs typeface="Times New Roman" pitchFamily="18" charset="0"/>
            </a:endParaRPr>
          </a:p>
          <a:p>
            <a:pPr algn="ctr">
              <a:lnSpc>
                <a:spcPct val="125000"/>
              </a:lnSpc>
              <a:spcBef>
                <a:spcPts val="0"/>
              </a:spcBef>
              <a:spcAft>
                <a:spcPts val="0"/>
              </a:spcAft>
            </a:pPr>
            <a:endParaRPr lang="ru-RU" sz="1900" kern="1400" dirty="0">
              <a:solidFill>
                <a:srgbClr val="000000"/>
              </a:solidFill>
              <a:latin typeface="Times New Roman" pitchFamily="18" charset="0"/>
              <a:cs typeface="Times New Roman" pitchFamily="18" charset="0"/>
            </a:endParaRPr>
          </a:p>
          <a:p>
            <a:pPr algn="ctr">
              <a:lnSpc>
                <a:spcPct val="125000"/>
              </a:lnSpc>
              <a:spcBef>
                <a:spcPts val="0"/>
              </a:spcBef>
              <a:spcAft>
                <a:spcPts val="0"/>
              </a:spcAft>
            </a:pPr>
            <a:r>
              <a:rPr lang="ru-RU" sz="1900" b="1" kern="1400" dirty="0">
                <a:solidFill>
                  <a:srgbClr val="000000"/>
                </a:solidFill>
                <a:latin typeface="Times New Roman" pitchFamily="18" charset="0"/>
                <a:cs typeface="Times New Roman" pitchFamily="18" charset="0"/>
              </a:rPr>
              <a:t>Упражнения для языка:</a:t>
            </a:r>
            <a:endParaRPr lang="ru-RU" sz="1900" kern="1400" dirty="0">
              <a:solidFill>
                <a:srgbClr val="000000"/>
              </a:solidFill>
              <a:latin typeface="Times New Roman" pitchFamily="18" charset="0"/>
              <a:cs typeface="Times New Roman" pitchFamily="18" charset="0"/>
            </a:endParaRPr>
          </a:p>
          <a:p>
            <a:pPr>
              <a:lnSpc>
                <a:spcPct val="125000"/>
              </a:lnSpc>
              <a:spcBef>
                <a:spcPts val="0"/>
              </a:spcBef>
              <a:spcAft>
                <a:spcPts val="0"/>
              </a:spcAft>
            </a:pPr>
            <a:r>
              <a:rPr lang="ru-RU" sz="1900" b="1" kern="1400" dirty="0">
                <a:solidFill>
                  <a:srgbClr val="000000"/>
                </a:solidFill>
                <a:latin typeface="Times New Roman" pitchFamily="18" charset="0"/>
                <a:cs typeface="Times New Roman" pitchFamily="18" charset="0"/>
              </a:rPr>
              <a:t>ЛОПАТОЧКА</a:t>
            </a:r>
            <a:endParaRPr lang="ru-RU" sz="1900" kern="1400" dirty="0">
              <a:solidFill>
                <a:srgbClr val="000000"/>
              </a:solidFill>
              <a:latin typeface="Times New Roman" pitchFamily="18" charset="0"/>
              <a:cs typeface="Times New Roman" pitchFamily="18" charset="0"/>
            </a:endParaRPr>
          </a:p>
          <a:p>
            <a:pPr>
              <a:lnSpc>
                <a:spcPct val="125000"/>
              </a:lnSpc>
              <a:spcBef>
                <a:spcPts val="0"/>
              </a:spcBef>
              <a:spcAft>
                <a:spcPts val="0"/>
              </a:spcAft>
            </a:pPr>
            <a:r>
              <a:rPr lang="ru-RU" sz="1900" kern="1400" dirty="0">
                <a:solidFill>
                  <a:srgbClr val="000000"/>
                </a:solidFill>
                <a:latin typeface="Times New Roman" pitchFamily="18" charset="0"/>
                <a:cs typeface="Times New Roman" pitchFamily="18" charset="0"/>
              </a:rPr>
              <a:t>Рот открыт, расслабленный, широкий язычок лежит на нижней губе. Сильно высовывать язык не нужно. На губу кладем самый кончик. Если язычок «не хочет» расслабляться и лежать спокойно, можно пошлепать его верхней губой, произнося </a:t>
            </a:r>
            <a:r>
              <a:rPr lang="ru-RU" sz="1900" kern="1400" dirty="0" err="1">
                <a:solidFill>
                  <a:srgbClr val="000000"/>
                </a:solidFill>
                <a:latin typeface="Times New Roman" pitchFamily="18" charset="0"/>
                <a:cs typeface="Times New Roman" pitchFamily="18" charset="0"/>
              </a:rPr>
              <a:t>пя-пя-пя</a:t>
            </a:r>
            <a:r>
              <a:rPr lang="ru-RU" sz="1900" kern="1400" dirty="0">
                <a:solidFill>
                  <a:srgbClr val="000000"/>
                </a:solidFill>
                <a:latin typeface="Times New Roman" pitchFamily="18" charset="0"/>
                <a:cs typeface="Times New Roman" pitchFamily="18" charset="0"/>
              </a:rPr>
              <a:t>. Или слегка похлопать чайной ложечкой (палочкой от мороженого) – язычок расслабится.</a:t>
            </a:r>
          </a:p>
          <a:p>
            <a:pPr algn="ctr">
              <a:lnSpc>
                <a:spcPct val="125000"/>
              </a:lnSpc>
              <a:spcBef>
                <a:spcPts val="0"/>
              </a:spcBef>
              <a:spcAft>
                <a:spcPts val="0"/>
              </a:spcAft>
            </a:pPr>
            <a:r>
              <a:rPr lang="ru-RU" sz="1900" kern="1400" dirty="0">
                <a:solidFill>
                  <a:srgbClr val="000000"/>
                </a:solidFill>
                <a:latin typeface="Times New Roman" pitchFamily="18" charset="0"/>
                <a:cs typeface="Times New Roman" pitchFamily="18" charset="0"/>
              </a:rPr>
              <a:t>Широкий, как лопатка, лежит наш язычок.</a:t>
            </a:r>
            <a:br>
              <a:rPr lang="ru-RU" sz="1900" kern="1400" dirty="0">
                <a:solidFill>
                  <a:srgbClr val="000000"/>
                </a:solidFill>
                <a:latin typeface="Times New Roman" pitchFamily="18" charset="0"/>
                <a:cs typeface="Times New Roman" pitchFamily="18" charset="0"/>
              </a:rPr>
            </a:br>
            <a:r>
              <a:rPr lang="ru-RU" sz="1900" kern="1400" dirty="0">
                <a:solidFill>
                  <a:srgbClr val="000000"/>
                </a:solidFill>
                <a:latin typeface="Times New Roman" pitchFamily="18" charset="0"/>
                <a:cs typeface="Times New Roman" pitchFamily="18" charset="0"/>
              </a:rPr>
              <a:t>Он дремлет сладко-сладко, улегся – и молчок</a:t>
            </a:r>
            <a:r>
              <a:rPr lang="ru-RU" sz="1900" kern="1400" dirty="0" smtClean="0">
                <a:solidFill>
                  <a:srgbClr val="000000"/>
                </a:solidFill>
                <a:latin typeface="Times New Roman" pitchFamily="18" charset="0"/>
                <a:cs typeface="Times New Roman" pitchFamily="18" charset="0"/>
              </a:rPr>
              <a:t>.</a:t>
            </a:r>
            <a:endParaRPr lang="ru-RU" sz="1900" kern="1400" dirty="0">
              <a:solidFill>
                <a:srgbClr val="000000"/>
              </a:solidFill>
              <a:latin typeface="Times New Roman" pitchFamily="18" charset="0"/>
              <a:cs typeface="Times New Roman" pitchFamily="18" charset="0"/>
            </a:endParaRPr>
          </a:p>
          <a:p>
            <a:pPr>
              <a:lnSpc>
                <a:spcPct val="125000"/>
              </a:lnSpc>
            </a:pPr>
            <a:endParaRPr lang="ru-RU" sz="1900" b="1" kern="1400" dirty="0" smtClean="0">
              <a:solidFill>
                <a:srgbClr val="000000"/>
              </a:solidFill>
              <a:latin typeface="Times New Roman" pitchFamily="18" charset="0"/>
              <a:cs typeface="Times New Roman" pitchFamily="18" charset="0"/>
            </a:endParaRPr>
          </a:p>
          <a:p>
            <a:pPr>
              <a:lnSpc>
                <a:spcPct val="125000"/>
              </a:lnSpc>
            </a:pPr>
            <a:r>
              <a:rPr lang="ru-RU" sz="1900" b="1" kern="1400" dirty="0" smtClean="0">
                <a:solidFill>
                  <a:srgbClr val="000000"/>
                </a:solidFill>
                <a:latin typeface="Times New Roman" pitchFamily="18" charset="0"/>
                <a:cs typeface="Times New Roman" pitchFamily="18" charset="0"/>
              </a:rPr>
              <a:t>ИГОЛОЧКА</a:t>
            </a:r>
            <a:endParaRPr lang="ru-RU" sz="1900" kern="1400" dirty="0">
              <a:solidFill>
                <a:srgbClr val="000000"/>
              </a:solidFill>
              <a:latin typeface="Times New Roman" pitchFamily="18" charset="0"/>
              <a:cs typeface="Times New Roman" pitchFamily="18" charset="0"/>
            </a:endParaRPr>
          </a:p>
          <a:p>
            <a:pPr>
              <a:lnSpc>
                <a:spcPct val="125000"/>
              </a:lnSpc>
            </a:pPr>
            <a:r>
              <a:rPr lang="ru-RU" sz="1900" kern="1400" dirty="0">
                <a:solidFill>
                  <a:srgbClr val="000000"/>
                </a:solidFill>
                <a:latin typeface="Times New Roman" pitchFamily="18" charset="0"/>
                <a:cs typeface="Times New Roman" pitchFamily="18" charset="0"/>
              </a:rPr>
              <a:t>Рот открыт, язычок узкий, напряженный, острый, как иголка, вытянут вперед. Как будто хочет кого-нибудь уколоть.</a:t>
            </a:r>
          </a:p>
          <a:p>
            <a:pPr algn="ctr">
              <a:lnSpc>
                <a:spcPct val="125000"/>
              </a:lnSpc>
            </a:pPr>
            <a:r>
              <a:rPr lang="ru-RU" sz="1900" kern="1400" dirty="0">
                <a:solidFill>
                  <a:srgbClr val="000000"/>
                </a:solidFill>
                <a:latin typeface="Times New Roman" pitchFamily="18" charset="0"/>
                <a:cs typeface="Times New Roman" pitchFamily="18" charset="0"/>
              </a:rPr>
              <a:t>Язычок наш колкий</a:t>
            </a:r>
            <a:br>
              <a:rPr lang="ru-RU" sz="1900" kern="1400" dirty="0">
                <a:solidFill>
                  <a:srgbClr val="000000"/>
                </a:solidFill>
                <a:latin typeface="Times New Roman" pitchFamily="18" charset="0"/>
                <a:cs typeface="Times New Roman" pitchFamily="18" charset="0"/>
              </a:rPr>
            </a:br>
            <a:r>
              <a:rPr lang="ru-RU" sz="1900" kern="1400" dirty="0">
                <a:solidFill>
                  <a:srgbClr val="000000"/>
                </a:solidFill>
                <a:latin typeface="Times New Roman" pitchFamily="18" charset="0"/>
                <a:cs typeface="Times New Roman" pitchFamily="18" charset="0"/>
              </a:rPr>
              <a:t>Будто бы иголка.</a:t>
            </a:r>
          </a:p>
          <a:p>
            <a:endParaRPr lang="ru-RU" dirty="0"/>
          </a:p>
        </p:txBody>
      </p:sp>
      <p:sp>
        <p:nvSpPr>
          <p:cNvPr id="10" name="Текст 5"/>
          <p:cNvSpPr txBox="1">
            <a:spLocks/>
          </p:cNvSpPr>
          <p:nvPr/>
        </p:nvSpPr>
        <p:spPr>
          <a:xfrm>
            <a:off x="3203848" y="557064"/>
            <a:ext cx="2736304" cy="6264696"/>
          </a:xfrm>
          <a:prstGeom prst="rect">
            <a:avLst/>
          </a:prstGeom>
        </p:spPr>
        <p:txBody>
          <a:bodyPr vert="horz" lIns="91440" tIns="45720" rIns="91440" bIns="45720" rtlCol="0">
            <a:normAutofit/>
          </a:bodyPr>
          <a:lstStyle>
            <a:lvl1pPr marL="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400" kern="1200">
                <a:solidFill>
                  <a:schemeClr val="tx1">
                    <a:lumMod val="75000"/>
                    <a:lumOff val="25000"/>
                  </a:schemeClr>
                </a:solidFill>
                <a:latin typeface="+mn-lt"/>
                <a:ea typeface="+mn-ea"/>
                <a:cs typeface="+mn-cs"/>
              </a:defRPr>
            </a:lvl1pPr>
            <a:lvl2pPr marL="4572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200" kern="1200">
                <a:solidFill>
                  <a:schemeClr val="tx1">
                    <a:lumMod val="75000"/>
                    <a:lumOff val="25000"/>
                  </a:schemeClr>
                </a:solidFill>
                <a:latin typeface="+mn-lt"/>
                <a:ea typeface="+mn-ea"/>
                <a:cs typeface="+mn-cs"/>
              </a:defRPr>
            </a:lvl2pPr>
            <a:lvl3pPr marL="9144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1000" kern="1200">
                <a:solidFill>
                  <a:schemeClr val="tx1">
                    <a:lumMod val="75000"/>
                    <a:lumOff val="25000"/>
                  </a:schemeClr>
                </a:solidFill>
                <a:latin typeface="+mn-lt"/>
                <a:ea typeface="+mn-ea"/>
                <a:cs typeface="+mn-cs"/>
              </a:defRPr>
            </a:lvl3pPr>
            <a:lvl4pPr marL="13716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900" kern="1200">
                <a:solidFill>
                  <a:schemeClr val="tx1">
                    <a:lumMod val="75000"/>
                    <a:lumOff val="25000"/>
                  </a:schemeClr>
                </a:solidFill>
                <a:latin typeface="+mn-lt"/>
                <a:ea typeface="+mn-ea"/>
                <a:cs typeface="+mn-cs"/>
              </a:defRPr>
            </a:lvl4pPr>
            <a:lvl5pPr marL="18288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900" kern="1200">
                <a:solidFill>
                  <a:schemeClr val="tx1">
                    <a:lumMod val="75000"/>
                    <a:lumOff val="25000"/>
                  </a:schemeClr>
                </a:solidFill>
                <a:latin typeface="+mn-lt"/>
                <a:ea typeface="+mn-ea"/>
                <a:cs typeface="+mn-cs"/>
              </a:defRPr>
            </a:lvl5pPr>
            <a:lvl6pPr marL="22860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900" kern="1200">
                <a:solidFill>
                  <a:schemeClr val="tx1">
                    <a:lumMod val="75000"/>
                    <a:lumOff val="25000"/>
                  </a:schemeClr>
                </a:solidFill>
                <a:latin typeface="+mn-lt"/>
                <a:ea typeface="+mn-ea"/>
                <a:cs typeface="+mn-cs"/>
              </a:defRPr>
            </a:lvl6pPr>
            <a:lvl7pPr marL="27432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900" kern="1200">
                <a:solidFill>
                  <a:schemeClr val="tx1">
                    <a:lumMod val="75000"/>
                    <a:lumOff val="25000"/>
                  </a:schemeClr>
                </a:solidFill>
                <a:latin typeface="+mn-lt"/>
                <a:ea typeface="+mn-ea"/>
                <a:cs typeface="+mn-cs"/>
              </a:defRPr>
            </a:lvl7pPr>
            <a:lvl8pPr marL="32004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900" kern="1200">
                <a:solidFill>
                  <a:schemeClr val="tx1">
                    <a:lumMod val="75000"/>
                    <a:lumOff val="25000"/>
                  </a:schemeClr>
                </a:solidFill>
                <a:latin typeface="+mn-lt"/>
                <a:ea typeface="+mn-ea"/>
                <a:cs typeface="+mn-cs"/>
              </a:defRPr>
            </a:lvl8pPr>
            <a:lvl9pPr marL="3657600" indent="0" algn="l" defTabSz="914400" rtl="0" eaLnBrk="1" latinLnBrk="0" hangingPunct="1">
              <a:spcBef>
                <a:spcPct val="20000"/>
              </a:spcBef>
              <a:spcAft>
                <a:spcPts val="300"/>
              </a:spcAft>
              <a:buClr>
                <a:schemeClr val="accent6">
                  <a:lumMod val="75000"/>
                </a:schemeClr>
              </a:buClr>
              <a:buSzPct val="130000"/>
              <a:buFont typeface="Georgia" pitchFamily="18" charset="0"/>
              <a:buNone/>
              <a:defRPr sz="900" kern="1200">
                <a:solidFill>
                  <a:schemeClr val="tx1">
                    <a:lumMod val="75000"/>
                    <a:lumOff val="25000"/>
                  </a:schemeClr>
                </a:solidFill>
                <a:latin typeface="+mn-lt"/>
                <a:ea typeface="+mn-ea"/>
                <a:cs typeface="+mn-cs"/>
              </a:defRPr>
            </a:lvl9pPr>
          </a:lstStyle>
          <a:p>
            <a:pPr>
              <a:lnSpc>
                <a:spcPct val="119000"/>
              </a:lnSpc>
              <a:spcBef>
                <a:spcPts val="0"/>
              </a:spcBef>
              <a:spcAft>
                <a:spcPts val="600"/>
              </a:spcAft>
            </a:pPr>
            <a:r>
              <a:rPr lang="ru-RU" kern="1400" dirty="0" smtClean="0">
                <a:solidFill>
                  <a:srgbClr val="000000"/>
                </a:solidFill>
                <a:latin typeface="Calibri"/>
              </a:rPr>
              <a:t> </a:t>
            </a:r>
          </a:p>
          <a:p>
            <a:endParaRPr lang="ru-RU" dirty="0"/>
          </a:p>
        </p:txBody>
      </p:sp>
      <p:sp>
        <p:nvSpPr>
          <p:cNvPr id="11" name="Прямоугольник 10"/>
          <p:cNvSpPr/>
          <p:nvPr/>
        </p:nvSpPr>
        <p:spPr>
          <a:xfrm>
            <a:off x="3317931" y="404663"/>
            <a:ext cx="2853304" cy="6377451"/>
          </a:xfrm>
          <a:prstGeom prst="rect">
            <a:avLst/>
          </a:prstGeom>
        </p:spPr>
        <p:txBody>
          <a:bodyPr wrap="square">
            <a:spAutoFit/>
          </a:bodyPr>
          <a:lstStyle/>
          <a:p>
            <a:pPr>
              <a:lnSpc>
                <a:spcPct val="125000"/>
              </a:lnSpc>
            </a:pPr>
            <a:r>
              <a:rPr lang="ru-RU" sz="800" b="1" kern="1400" dirty="0" smtClean="0">
                <a:solidFill>
                  <a:srgbClr val="000000"/>
                </a:solidFill>
                <a:latin typeface="Times New Roman"/>
              </a:rPr>
              <a:t>ЛОПАТОЧКА </a:t>
            </a:r>
            <a:r>
              <a:rPr lang="ru-RU" sz="800" b="1" kern="1400" dirty="0">
                <a:solidFill>
                  <a:srgbClr val="000000"/>
                </a:solidFill>
                <a:latin typeface="Times New Roman"/>
              </a:rPr>
              <a:t>— ИГОЛОЧКА</a:t>
            </a:r>
            <a:endParaRPr lang="ru-RU" sz="800" kern="1400" dirty="0">
              <a:solidFill>
                <a:srgbClr val="000000"/>
              </a:solidFill>
              <a:latin typeface="Arial"/>
            </a:endParaRPr>
          </a:p>
          <a:p>
            <a:pPr>
              <a:lnSpc>
                <a:spcPct val="125000"/>
              </a:lnSpc>
            </a:pPr>
            <a:r>
              <a:rPr lang="ru-RU" sz="800" kern="1400" dirty="0">
                <a:solidFill>
                  <a:srgbClr val="000000"/>
                </a:solidFill>
                <a:latin typeface="Times New Roman"/>
              </a:rPr>
              <a:t>Эта зарядка представляет собой чередование упражнений. Язык меняет положение, не прячась в рот. Рот открыт.</a:t>
            </a:r>
            <a:endParaRPr lang="ru-RU" sz="800" kern="1400" dirty="0">
              <a:solidFill>
                <a:srgbClr val="000000"/>
              </a:solidFill>
              <a:latin typeface="Arial"/>
            </a:endParaRPr>
          </a:p>
          <a:p>
            <a:pPr algn="ctr">
              <a:lnSpc>
                <a:spcPct val="125000"/>
              </a:lnSpc>
            </a:pPr>
            <a:r>
              <a:rPr lang="ru-RU" sz="800" kern="1400" dirty="0">
                <a:solidFill>
                  <a:srgbClr val="000000"/>
                </a:solidFill>
                <a:latin typeface="Times New Roman"/>
              </a:rPr>
              <a:t>Широкий и острый, как будто игла.</a:t>
            </a:r>
            <a:br>
              <a:rPr lang="ru-RU" sz="800" kern="1400" dirty="0">
                <a:solidFill>
                  <a:srgbClr val="000000"/>
                </a:solidFill>
                <a:latin typeface="Times New Roman"/>
              </a:rPr>
            </a:br>
            <a:r>
              <a:rPr lang="ru-RU" sz="800" kern="1400" dirty="0">
                <a:solidFill>
                  <a:srgbClr val="000000"/>
                </a:solidFill>
                <a:latin typeface="Times New Roman"/>
              </a:rPr>
              <a:t>Поспал и напрягся – ну просто стрела</a:t>
            </a:r>
            <a:r>
              <a:rPr lang="ru-RU" sz="800" kern="1400" dirty="0" smtClean="0">
                <a:solidFill>
                  <a:srgbClr val="000000"/>
                </a:solidFill>
                <a:latin typeface="Times New Roman"/>
              </a:rPr>
              <a:t>.</a:t>
            </a:r>
          </a:p>
          <a:p>
            <a:pPr algn="ctr">
              <a:lnSpc>
                <a:spcPct val="125000"/>
              </a:lnSpc>
            </a:pPr>
            <a:endParaRPr lang="ru-RU" sz="800" kern="1400" dirty="0">
              <a:solidFill>
                <a:srgbClr val="000000"/>
              </a:solidFill>
              <a:latin typeface="Arial"/>
            </a:endParaRPr>
          </a:p>
          <a:p>
            <a:pPr>
              <a:lnSpc>
                <a:spcPct val="125000"/>
              </a:lnSpc>
            </a:pPr>
            <a:r>
              <a:rPr lang="ru-RU" sz="800" b="1" kern="1400" dirty="0">
                <a:solidFill>
                  <a:srgbClr val="000000"/>
                </a:solidFill>
                <a:latin typeface="Times New Roman"/>
              </a:rPr>
              <a:t>ЧАСИКИ</a:t>
            </a:r>
            <a:endParaRPr lang="ru-RU" sz="800" kern="1400" dirty="0">
              <a:solidFill>
                <a:srgbClr val="000000"/>
              </a:solidFill>
              <a:latin typeface="Arial"/>
            </a:endParaRPr>
          </a:p>
          <a:p>
            <a:pPr>
              <a:lnSpc>
                <a:spcPct val="125000"/>
              </a:lnSpc>
            </a:pPr>
            <a:r>
              <a:rPr lang="ru-RU" sz="800" kern="1400" dirty="0">
                <a:solidFill>
                  <a:srgbClr val="000000"/>
                </a:solidFill>
                <a:latin typeface="Times New Roman"/>
              </a:rPr>
              <a:t>Рот приоткрыт, губы слегка растянуты в улыбке. Кончик узкого языка попеременно касается то одного, то другого угла рта. Упражнение проводится под слова «тик» – к одному уголку, «так» — к другому. Не допускайте, чтобы ребенок выполнял это упражнение быстро, без команды – в каждом уголке нужно задержать язык на несколько мгновений. Проводить языком по губам не нужно. Следите, чтобы нижняя челюсть не двигалась – работает только язык. Для этого попросите ребенка открыть рот сильнее</a:t>
            </a:r>
            <a:endParaRPr lang="ru-RU" sz="800" kern="1400" dirty="0">
              <a:solidFill>
                <a:srgbClr val="000000"/>
              </a:solidFill>
              <a:latin typeface="Arial"/>
            </a:endParaRPr>
          </a:p>
          <a:p>
            <a:pPr algn="ctr">
              <a:lnSpc>
                <a:spcPct val="125000"/>
              </a:lnSpc>
            </a:pPr>
            <a:r>
              <a:rPr lang="ru-RU" sz="800" kern="1400" dirty="0">
                <a:solidFill>
                  <a:srgbClr val="000000"/>
                </a:solidFill>
                <a:latin typeface="Times New Roman"/>
              </a:rPr>
              <a:t>Ходят часики «тик-так»,</a:t>
            </a:r>
            <a:br>
              <a:rPr lang="ru-RU" sz="800" kern="1400" dirty="0">
                <a:solidFill>
                  <a:srgbClr val="000000"/>
                </a:solidFill>
                <a:latin typeface="Times New Roman"/>
              </a:rPr>
            </a:br>
            <a:r>
              <a:rPr lang="ru-RU" sz="800" kern="1400" dirty="0">
                <a:solidFill>
                  <a:srgbClr val="000000"/>
                </a:solidFill>
                <a:latin typeface="Times New Roman"/>
              </a:rPr>
              <a:t>Язычок умеет так</a:t>
            </a:r>
            <a:r>
              <a:rPr lang="ru-RU" sz="800" kern="1400" dirty="0" smtClean="0">
                <a:solidFill>
                  <a:srgbClr val="000000"/>
                </a:solidFill>
                <a:latin typeface="Times New Roman"/>
              </a:rPr>
              <a:t>.</a:t>
            </a:r>
          </a:p>
          <a:p>
            <a:pPr algn="ctr">
              <a:lnSpc>
                <a:spcPct val="125000"/>
              </a:lnSpc>
            </a:pPr>
            <a:endParaRPr lang="ru-RU" sz="800" kern="1400" dirty="0">
              <a:solidFill>
                <a:srgbClr val="000000"/>
              </a:solidFill>
              <a:latin typeface="Arial"/>
            </a:endParaRPr>
          </a:p>
          <a:p>
            <a:pPr>
              <a:lnSpc>
                <a:spcPct val="125000"/>
              </a:lnSpc>
            </a:pPr>
            <a:r>
              <a:rPr lang="ru-RU" sz="800" b="1" kern="1400" dirty="0">
                <a:solidFill>
                  <a:srgbClr val="000000"/>
                </a:solidFill>
                <a:latin typeface="Times New Roman"/>
              </a:rPr>
              <a:t>КАЧЕЛИ</a:t>
            </a:r>
            <a:endParaRPr lang="ru-RU" sz="800" kern="1400" dirty="0">
              <a:solidFill>
                <a:srgbClr val="000000"/>
              </a:solidFill>
              <a:latin typeface="Arial"/>
            </a:endParaRPr>
          </a:p>
          <a:p>
            <a:pPr>
              <a:lnSpc>
                <a:spcPct val="125000"/>
              </a:lnSpc>
            </a:pPr>
            <a:r>
              <a:rPr lang="ru-RU" sz="800" kern="1400" dirty="0">
                <a:solidFill>
                  <a:srgbClr val="000000"/>
                </a:solidFill>
                <a:latin typeface="Times New Roman"/>
              </a:rPr>
              <a:t>Рот широко открыт. Напряженным языком тянемся к верхней губе (носу), затем к подбородку, высунув язык как можно сильнее. Если упражнение не получается, можно сначала тянуться к верхним зубам, затем нижним. Следите, чтобы нижняя челюсть не двигалась – работает только язык. Для этого попросите ребенка открыть рот сильнее</a:t>
            </a:r>
            <a:r>
              <a:rPr lang="ru-RU" sz="800" kern="1400" dirty="0">
                <a:solidFill>
                  <a:srgbClr val="000000"/>
                </a:solidFill>
                <a:latin typeface="Arial"/>
              </a:rPr>
              <a:t>.</a:t>
            </a:r>
          </a:p>
          <a:p>
            <a:pPr algn="ctr">
              <a:lnSpc>
                <a:spcPct val="125000"/>
              </a:lnSpc>
            </a:pPr>
            <a:r>
              <a:rPr lang="ru-RU" sz="800" kern="1400" dirty="0">
                <a:solidFill>
                  <a:srgbClr val="000000"/>
                </a:solidFill>
                <a:latin typeface="Times New Roman"/>
              </a:rPr>
              <a:t>Мы уселись на качели,</a:t>
            </a:r>
            <a:br>
              <a:rPr lang="ru-RU" sz="800" kern="1400" dirty="0">
                <a:solidFill>
                  <a:srgbClr val="000000"/>
                </a:solidFill>
                <a:latin typeface="Times New Roman"/>
              </a:rPr>
            </a:br>
            <a:r>
              <a:rPr lang="ru-RU" sz="800" kern="1400" dirty="0">
                <a:solidFill>
                  <a:srgbClr val="000000"/>
                </a:solidFill>
                <a:latin typeface="Times New Roman"/>
              </a:rPr>
              <a:t>Вверх и вниз мы полетели</a:t>
            </a:r>
            <a:r>
              <a:rPr lang="ru-RU" sz="800" kern="1400" dirty="0" smtClean="0">
                <a:solidFill>
                  <a:srgbClr val="000000"/>
                </a:solidFill>
                <a:latin typeface="Times New Roman"/>
              </a:rPr>
              <a:t>.</a:t>
            </a:r>
          </a:p>
          <a:p>
            <a:pPr algn="ctr">
              <a:lnSpc>
                <a:spcPct val="125000"/>
              </a:lnSpc>
            </a:pPr>
            <a:endParaRPr lang="ru-RU" sz="800" kern="1400" dirty="0">
              <a:solidFill>
                <a:srgbClr val="000000"/>
              </a:solidFill>
              <a:latin typeface="Arial"/>
            </a:endParaRPr>
          </a:p>
          <a:p>
            <a:r>
              <a:rPr lang="ru-RU" sz="800" kern="1400" dirty="0">
                <a:solidFill>
                  <a:srgbClr val="000000"/>
                </a:solidFill>
                <a:latin typeface="Calibri"/>
              </a:rPr>
              <a:t> </a:t>
            </a:r>
            <a:r>
              <a:rPr lang="ru-RU" sz="800" b="1" dirty="0">
                <a:latin typeface="Times New Roman" pitchFamily="18" charset="0"/>
                <a:cs typeface="Times New Roman" pitchFamily="18" charset="0"/>
              </a:rPr>
              <a:t>ВАРЕНЬЕ</a:t>
            </a:r>
            <a:endParaRPr lang="ru-RU" sz="800" dirty="0">
              <a:latin typeface="Times New Roman" pitchFamily="18" charset="0"/>
              <a:cs typeface="Times New Roman" pitchFamily="18" charset="0"/>
            </a:endParaRPr>
          </a:p>
          <a:p>
            <a:r>
              <a:rPr lang="ru-RU" sz="800" dirty="0">
                <a:latin typeface="Times New Roman" pitchFamily="18" charset="0"/>
                <a:cs typeface="Times New Roman" pitchFamily="18" charset="0"/>
              </a:rPr>
              <a:t>Спросите ребенка, какое варенье (или что-нибудь другое вкусненькое) он «будет есть»? После этого ребенок имитирует жевательные движения. Взрослый говорит, что у </a:t>
            </a:r>
            <a:r>
              <a:rPr lang="ru-RU" sz="800" dirty="0">
                <a:latin typeface="Times New Roman" pitchFamily="18" charset="0"/>
                <a:cs typeface="Times New Roman" pitchFamily="18" charset="0"/>
              </a:rPr>
              <a:t>малыша вареньем выпачканы губы и их нужно облизать. Рот открыт, движения по губам, начиная с одного уголка — облизываем нижнюю губу до другого уголка и возвращаемся к началу упражнений по верхней губе. Следим, чтобы губы не соединялись, а движения не были слишком быстрыми.</a:t>
            </a:r>
          </a:p>
          <a:p>
            <a:r>
              <a:rPr lang="ru-RU" sz="800" dirty="0">
                <a:latin typeface="Times New Roman" pitchFamily="18" charset="0"/>
                <a:cs typeface="Times New Roman" pitchFamily="18" charset="0"/>
              </a:rPr>
              <a:t>Кушали варенье – губки теперь сладкие</a:t>
            </a:r>
            <a:r>
              <a:rPr lang="ru-RU" sz="800" dirty="0" smtClean="0">
                <a:latin typeface="Times New Roman" pitchFamily="18" charset="0"/>
                <a:cs typeface="Times New Roman" pitchFamily="18" charset="0"/>
              </a:rPr>
              <a:t>, Мы </a:t>
            </a:r>
            <a:r>
              <a:rPr lang="ru-RU" sz="800" dirty="0">
                <a:latin typeface="Times New Roman" pitchFamily="18" charset="0"/>
                <a:cs typeface="Times New Roman" pitchFamily="18" charset="0"/>
              </a:rPr>
              <a:t>оближем губки, и будет все в порядке.</a:t>
            </a:r>
          </a:p>
          <a:p>
            <a:endParaRPr lang="ru-RU" sz="900" dirty="0">
              <a:latin typeface="Times New Roman" pitchFamily="18" charset="0"/>
              <a:cs typeface="Times New Roman" pitchFamily="18" charset="0"/>
            </a:endParaRPr>
          </a:p>
          <a:p>
            <a:pPr>
              <a:lnSpc>
                <a:spcPct val="119000"/>
              </a:lnSpc>
              <a:spcAft>
                <a:spcPts val="600"/>
              </a:spcAft>
            </a:pPr>
            <a:endParaRPr lang="ru-RU" kern="1400" dirty="0">
              <a:solidFill>
                <a:srgbClr val="000000"/>
              </a:solidFill>
              <a:effectLst/>
              <a:latin typeface="Calibri"/>
            </a:endParaRPr>
          </a:p>
        </p:txBody>
      </p:sp>
      <p:sp>
        <p:nvSpPr>
          <p:cNvPr id="14" name="Прямоугольник 13"/>
          <p:cNvSpPr/>
          <p:nvPr/>
        </p:nvSpPr>
        <p:spPr>
          <a:xfrm>
            <a:off x="6156176" y="404664"/>
            <a:ext cx="2853304" cy="560474"/>
          </a:xfrm>
          <a:prstGeom prst="rect">
            <a:avLst/>
          </a:prstGeom>
        </p:spPr>
        <p:txBody>
          <a:bodyPr wrap="square">
            <a:spAutoFit/>
          </a:bodyPr>
          <a:lstStyle/>
          <a:p>
            <a:endParaRPr lang="ru-RU" sz="900" dirty="0">
              <a:latin typeface="Times New Roman" pitchFamily="18" charset="0"/>
              <a:cs typeface="Times New Roman" pitchFamily="18" charset="0"/>
            </a:endParaRPr>
          </a:p>
          <a:p>
            <a:pPr>
              <a:lnSpc>
                <a:spcPct val="119000"/>
              </a:lnSpc>
              <a:spcAft>
                <a:spcPts val="600"/>
              </a:spcAft>
            </a:pPr>
            <a:endParaRPr lang="ru-RU" kern="1400" dirty="0">
              <a:solidFill>
                <a:srgbClr val="000000"/>
              </a:solidFill>
              <a:effectLst/>
              <a:latin typeface="Calibri"/>
            </a:endParaRPr>
          </a:p>
        </p:txBody>
      </p:sp>
      <p:sp>
        <p:nvSpPr>
          <p:cNvPr id="12" name="Прямоугольник 11"/>
          <p:cNvSpPr/>
          <p:nvPr/>
        </p:nvSpPr>
        <p:spPr>
          <a:xfrm>
            <a:off x="6367820" y="557064"/>
            <a:ext cx="2641660" cy="5509200"/>
          </a:xfrm>
          <a:prstGeom prst="rect">
            <a:avLst/>
          </a:prstGeom>
        </p:spPr>
        <p:txBody>
          <a:bodyPr wrap="square">
            <a:spAutoFit/>
          </a:bodyPr>
          <a:lstStyle/>
          <a:p>
            <a:r>
              <a:rPr lang="ru-RU" sz="800" b="1" dirty="0">
                <a:latin typeface="Times New Roman" pitchFamily="18" charset="0"/>
                <a:cs typeface="Times New Roman" pitchFamily="18" charset="0"/>
              </a:rPr>
              <a:t>ЧАШЕЧКА</a:t>
            </a:r>
          </a:p>
          <a:p>
            <a:r>
              <a:rPr lang="ru-RU" sz="800" dirty="0">
                <a:latin typeface="Times New Roman" pitchFamily="18" charset="0"/>
                <a:cs typeface="Times New Roman" pitchFamily="18" charset="0"/>
              </a:rPr>
              <a:t>Широким языком «прячем» верхнюю губу. Затем, открыв рот и не опуская язык, убираем его в ротик. Кончик и боковые края подняты, не касаясь неба. Удерживаем, затем опускаем.</a:t>
            </a:r>
          </a:p>
          <a:p>
            <a:pPr algn="ctr"/>
            <a:r>
              <a:rPr lang="ru-RU" sz="800" dirty="0">
                <a:latin typeface="Times New Roman" pitchFamily="18" charset="0"/>
                <a:cs typeface="Times New Roman" pitchFamily="18" charset="0"/>
              </a:rPr>
              <a:t>Язычок мы поднимаем</a:t>
            </a:r>
            <a:r>
              <a:rPr lang="ru-RU" sz="800" dirty="0" smtClean="0">
                <a:latin typeface="Times New Roman" pitchFamily="18" charset="0"/>
                <a:cs typeface="Times New Roman" pitchFamily="18" charset="0"/>
              </a:rPr>
              <a:t>,</a:t>
            </a:r>
          </a:p>
          <a:p>
            <a:pPr algn="ctr"/>
            <a:r>
              <a:rPr lang="ru-RU" sz="800" dirty="0" err="1" smtClean="0">
                <a:latin typeface="Times New Roman" pitchFamily="18" charset="0"/>
                <a:cs typeface="Times New Roman" pitchFamily="18" charset="0"/>
              </a:rPr>
              <a:t>Компотик</a:t>
            </a:r>
            <a:r>
              <a:rPr lang="ru-RU" sz="800" dirty="0" smtClean="0">
                <a:latin typeface="Times New Roman" pitchFamily="18" charset="0"/>
                <a:cs typeface="Times New Roman" pitchFamily="18" charset="0"/>
              </a:rPr>
              <a:t> </a:t>
            </a:r>
            <a:r>
              <a:rPr lang="ru-RU" sz="800" dirty="0">
                <a:latin typeface="Times New Roman" pitchFamily="18" charset="0"/>
                <a:cs typeface="Times New Roman" pitchFamily="18" charset="0"/>
              </a:rPr>
              <a:t>в чашку наливаем.</a:t>
            </a:r>
          </a:p>
          <a:p>
            <a:endParaRPr lang="ru-RU" sz="800" dirty="0">
              <a:latin typeface="Times New Roman" pitchFamily="18" charset="0"/>
              <a:cs typeface="Times New Roman" pitchFamily="18" charset="0"/>
            </a:endParaRPr>
          </a:p>
          <a:p>
            <a:r>
              <a:rPr lang="ru-RU" sz="800" b="1" dirty="0">
                <a:latin typeface="Times New Roman" pitchFamily="18" charset="0"/>
                <a:cs typeface="Times New Roman" pitchFamily="18" charset="0"/>
              </a:rPr>
              <a:t>МАЛЯР</a:t>
            </a:r>
          </a:p>
          <a:p>
            <a:r>
              <a:rPr lang="ru-RU" sz="800" dirty="0">
                <a:latin typeface="Times New Roman" pitchFamily="18" charset="0"/>
                <a:cs typeface="Times New Roman" pitchFamily="18" charset="0"/>
              </a:rPr>
              <a:t>Объясните ребенку, кто такой маляр. Спросите малыша, каким цветом он будет «красить </a:t>
            </a:r>
            <a:r>
              <a:rPr lang="ru-RU" sz="800" dirty="0" err="1">
                <a:latin typeface="Times New Roman" pitchFamily="18" charset="0"/>
                <a:cs typeface="Times New Roman" pitchFamily="18" charset="0"/>
              </a:rPr>
              <a:t>потолочек</a:t>
            </a:r>
            <a:r>
              <a:rPr lang="ru-RU" sz="800" dirty="0">
                <a:latin typeface="Times New Roman" pitchFamily="18" charset="0"/>
                <a:cs typeface="Times New Roman" pitchFamily="18" charset="0"/>
              </a:rPr>
              <a:t>». После этого широко открываем рот, поднимаем язык за верхние резцы (он превращается в кисточку) и начинаем «красить» — проводить языком от резцов вглубь рта (челюсть не двигается). Затем делаем такие же движения от мягкого неба к резцам. Следим, чтобы </a:t>
            </a:r>
            <a:r>
              <a:rPr lang="ru-RU" sz="800" dirty="0" err="1">
                <a:latin typeface="Times New Roman" pitchFamily="18" charset="0"/>
                <a:cs typeface="Times New Roman" pitchFamily="18" charset="0"/>
              </a:rPr>
              <a:t>потолочек</a:t>
            </a:r>
            <a:r>
              <a:rPr lang="ru-RU" sz="800" dirty="0">
                <a:latin typeface="Times New Roman" pitchFamily="18" charset="0"/>
                <a:cs typeface="Times New Roman" pitchFamily="18" charset="0"/>
              </a:rPr>
              <a:t> «был покрашен» хорошенько.</a:t>
            </a:r>
          </a:p>
          <a:p>
            <a:pPr algn="ctr"/>
            <a:r>
              <a:rPr lang="ru-RU" sz="800" dirty="0" err="1">
                <a:latin typeface="Times New Roman" pitchFamily="18" charset="0"/>
                <a:cs typeface="Times New Roman" pitchFamily="18" charset="0"/>
              </a:rPr>
              <a:t>Потолочек</a:t>
            </a:r>
            <a:r>
              <a:rPr lang="ru-RU" sz="800" dirty="0">
                <a:latin typeface="Times New Roman" pitchFamily="18" charset="0"/>
                <a:cs typeface="Times New Roman" pitchFamily="18" charset="0"/>
              </a:rPr>
              <a:t> красим в цвет</a:t>
            </a:r>
            <a:r>
              <a:rPr lang="ru-RU" sz="800" dirty="0" smtClean="0">
                <a:latin typeface="Times New Roman" pitchFamily="18" charset="0"/>
                <a:cs typeface="Times New Roman" pitchFamily="18" charset="0"/>
              </a:rPr>
              <a:t>,</a:t>
            </a:r>
          </a:p>
          <a:p>
            <a:pPr algn="ctr"/>
            <a:r>
              <a:rPr lang="ru-RU" sz="800" dirty="0" smtClean="0">
                <a:latin typeface="Times New Roman" pitchFamily="18" charset="0"/>
                <a:cs typeface="Times New Roman" pitchFamily="18" charset="0"/>
              </a:rPr>
              <a:t>Язычку </a:t>
            </a:r>
            <a:r>
              <a:rPr lang="ru-RU" sz="800" dirty="0">
                <a:latin typeface="Times New Roman" pitchFamily="18" charset="0"/>
                <a:cs typeface="Times New Roman" pitchFamily="18" charset="0"/>
              </a:rPr>
              <a:t>преграды нет.</a:t>
            </a:r>
          </a:p>
          <a:p>
            <a:endParaRPr lang="ru-RU" sz="800" dirty="0">
              <a:latin typeface="Times New Roman" pitchFamily="18" charset="0"/>
              <a:cs typeface="Times New Roman" pitchFamily="18" charset="0"/>
            </a:endParaRPr>
          </a:p>
          <a:p>
            <a:r>
              <a:rPr lang="ru-RU" sz="800" b="1" dirty="0">
                <a:latin typeface="Times New Roman" pitchFamily="18" charset="0"/>
                <a:cs typeface="Times New Roman" pitchFamily="18" charset="0"/>
              </a:rPr>
              <a:t>ЛОШАДКА</a:t>
            </a:r>
          </a:p>
          <a:p>
            <a:r>
              <a:rPr lang="ru-RU" sz="800" dirty="0">
                <a:latin typeface="Times New Roman" pitchFamily="18" charset="0"/>
                <a:cs typeface="Times New Roman" pitchFamily="18" charset="0"/>
              </a:rPr>
              <a:t>Широкий, распластанный язык присасываем к твердому небу (</a:t>
            </a:r>
            <a:r>
              <a:rPr lang="ru-RU" sz="800" dirty="0" err="1">
                <a:latin typeface="Times New Roman" pitchFamily="18" charset="0"/>
                <a:cs typeface="Times New Roman" pitchFamily="18" charset="0"/>
              </a:rPr>
              <a:t>потолочку</a:t>
            </a:r>
            <a:r>
              <a:rPr lang="ru-RU" sz="800" dirty="0">
                <a:latin typeface="Times New Roman" pitchFamily="18" charset="0"/>
                <a:cs typeface="Times New Roman" pitchFamily="18" charset="0"/>
              </a:rPr>
              <a:t>) и отрываем со звуком, похожим на стук копыт лошадки. Повторяем несколько раз без остановок.</a:t>
            </a:r>
          </a:p>
          <a:p>
            <a:pPr algn="ctr"/>
            <a:r>
              <a:rPr lang="ru-RU" sz="800" dirty="0">
                <a:latin typeface="Times New Roman" pitchFamily="18" charset="0"/>
                <a:cs typeface="Times New Roman" pitchFamily="18" charset="0"/>
              </a:rPr>
              <a:t>Скачет резво язычок</a:t>
            </a:r>
            <a:r>
              <a:rPr lang="ru-RU" sz="800" dirty="0" smtClean="0">
                <a:latin typeface="Times New Roman" pitchFamily="18" charset="0"/>
                <a:cs typeface="Times New Roman" pitchFamily="18" charset="0"/>
              </a:rPr>
              <a:t>,</a:t>
            </a:r>
          </a:p>
          <a:p>
            <a:pPr algn="ctr"/>
            <a:r>
              <a:rPr lang="ru-RU" sz="800" dirty="0" smtClean="0">
                <a:latin typeface="Times New Roman" pitchFamily="18" charset="0"/>
                <a:cs typeface="Times New Roman" pitchFamily="18" charset="0"/>
              </a:rPr>
              <a:t>Как </a:t>
            </a:r>
            <a:r>
              <a:rPr lang="ru-RU" sz="800" dirty="0">
                <a:latin typeface="Times New Roman" pitchFamily="18" charset="0"/>
                <a:cs typeface="Times New Roman" pitchFamily="18" charset="0"/>
              </a:rPr>
              <a:t>лошадка — скок-поскок.</a:t>
            </a:r>
          </a:p>
          <a:p>
            <a:endParaRPr lang="ru-RU" sz="800" dirty="0" smtClean="0">
              <a:latin typeface="Times New Roman" pitchFamily="18" charset="0"/>
              <a:cs typeface="Times New Roman" pitchFamily="18" charset="0"/>
            </a:endParaRPr>
          </a:p>
          <a:p>
            <a:endParaRPr lang="ru-RU" sz="800" dirty="0">
              <a:latin typeface="Times New Roman" pitchFamily="18" charset="0"/>
              <a:cs typeface="Times New Roman" pitchFamily="18" charset="0"/>
            </a:endParaRPr>
          </a:p>
          <a:p>
            <a:endParaRPr lang="ru-RU" sz="800" dirty="0" smtClean="0">
              <a:latin typeface="Times New Roman" pitchFamily="18" charset="0"/>
              <a:cs typeface="Times New Roman" pitchFamily="18" charset="0"/>
            </a:endParaRPr>
          </a:p>
          <a:p>
            <a:endParaRPr lang="ru-RU" sz="800" dirty="0">
              <a:latin typeface="Times New Roman" pitchFamily="18" charset="0"/>
              <a:cs typeface="Times New Roman" pitchFamily="18" charset="0"/>
            </a:endParaRPr>
          </a:p>
          <a:p>
            <a:endParaRPr lang="ru-RU" sz="800" dirty="0">
              <a:latin typeface="Times New Roman" pitchFamily="18" charset="0"/>
              <a:cs typeface="Times New Roman" pitchFamily="18" charset="0"/>
            </a:endParaRPr>
          </a:p>
          <a:p>
            <a:pPr algn="ctr"/>
            <a:r>
              <a:rPr lang="ru-RU" sz="1200" b="1" dirty="0">
                <a:latin typeface="Times New Roman" pitchFamily="18" charset="0"/>
                <a:cs typeface="Times New Roman" pitchFamily="18" charset="0"/>
              </a:rPr>
              <a:t>Уважаемые родители, бабушки и дедушки, тети и дяди! Не ленитесь выполнять эти несложные </a:t>
            </a:r>
          </a:p>
          <a:p>
            <a:pPr algn="ctr"/>
            <a:r>
              <a:rPr lang="ru-RU" sz="1200" b="1" dirty="0">
                <a:latin typeface="Times New Roman" pitchFamily="18" charset="0"/>
                <a:cs typeface="Times New Roman" pitchFamily="18" charset="0"/>
              </a:rPr>
              <a:t>упражнения, и Ваш малыш очень скоро порадует Вас чистой и правильной речью. </a:t>
            </a:r>
          </a:p>
          <a:p>
            <a:pPr algn="ctr"/>
            <a:r>
              <a:rPr lang="ru-RU" sz="1200" b="1" dirty="0">
                <a:latin typeface="Times New Roman" pitchFamily="18" charset="0"/>
                <a:cs typeface="Times New Roman" pitchFamily="18" charset="0"/>
              </a:rPr>
              <a:t>Занимайтесь с удовольствием. </a:t>
            </a:r>
          </a:p>
          <a:p>
            <a:pPr algn="ctr"/>
            <a:r>
              <a:rPr lang="ru-RU" sz="1200" b="1" dirty="0">
                <a:latin typeface="Times New Roman" pitchFamily="18" charset="0"/>
                <a:cs typeface="Times New Roman" pitchFamily="18" charset="0"/>
              </a:rPr>
              <a:t>Удачи!</a:t>
            </a:r>
          </a:p>
        </p:txBody>
      </p:sp>
    </p:spTree>
    <p:extLst>
      <p:ext uri="{BB962C8B-B14F-4D97-AF65-F5344CB8AC3E}">
        <p14:creationId xmlns:p14="http://schemas.microsoft.com/office/powerpoint/2010/main" val="313461704"/>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9</TotalTime>
  <Words>577</Words>
  <Application>Microsoft Office PowerPoint</Application>
  <PresentationFormat>Экран (4:3)</PresentationFormat>
  <Paragraphs>93</Paragraphs>
  <Slides>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vt:i4>
      </vt:variant>
    </vt:vector>
  </HeadingPairs>
  <TitlesOfParts>
    <vt:vector size="3" baseType="lpstr">
      <vt:lpstr>Воздушный поток</vt:lpstr>
      <vt:lpstr>Презентация PowerPoint</vt:lpstr>
      <vt:lpstr>        Веселая зарядка для язычка и губ. Примеры упражнений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Веселая зарядка для язычка и губ. Примеры упражнений</dc:title>
  <dc:creator>пользователь</dc:creator>
  <cp:lastModifiedBy>пользователь</cp:lastModifiedBy>
  <cp:revision>2</cp:revision>
  <dcterms:created xsi:type="dcterms:W3CDTF">2013-03-17T05:33:26Z</dcterms:created>
  <dcterms:modified xsi:type="dcterms:W3CDTF">2013-03-17T05:55:54Z</dcterms:modified>
</cp:coreProperties>
</file>