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3" r:id="rId9"/>
    <p:sldId id="264" r:id="rId10"/>
    <p:sldId id="267" r:id="rId11"/>
    <p:sldId id="266" r:id="rId12"/>
    <p:sldId id="270" r:id="rId13"/>
    <p:sldId id="272" r:id="rId14"/>
    <p:sldId id="269" r:id="rId15"/>
    <p:sldId id="27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FFFFCC"/>
    <a:srgbClr val="E0E9FC"/>
    <a:srgbClr val="72DC72"/>
    <a:srgbClr val="FF5050"/>
    <a:srgbClr val="FF0000"/>
    <a:srgbClr val="FF3300"/>
    <a:srgbClr val="D8FCC0"/>
    <a:srgbClr val="C4ECF8"/>
    <a:srgbClr val="B4DBD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3D51D665-D60C-4789-A5BC-E5A7DA2F72D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5C127-20F8-4CFC-AD14-914A1AF352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42365-0ABE-422C-B37E-057D9302DF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9B756-F387-427D-A98C-18567F0376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A847C-A535-498F-AD38-3725692D01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7C6C7-7A82-4894-AAC6-D0433C6484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73ED68-6577-484C-B3D8-FB2F5CCDD8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1CF5F-175E-4AFF-ADF0-79B87B043E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5A26D-25F9-4292-9F46-20DEFC6CEF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FE860-5091-48A4-977F-47E65AC92A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FF68B-7D8F-42E9-A79A-0F23B10CF1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C8B80FB-995A-4D2F-8755-69CB31BA52C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657600"/>
            <a:ext cx="7772400" cy="2514600"/>
          </a:xfrm>
        </p:spPr>
        <p:txBody>
          <a:bodyPr/>
          <a:lstStyle/>
          <a:p>
            <a:pPr algn="ctr"/>
            <a:r>
              <a:rPr lang="ru-RU" sz="2400" i="1" dirty="0" smtClean="0">
                <a:solidFill>
                  <a:srgbClr val="007471"/>
                </a:solidFill>
              </a:rPr>
              <a:t>Пасекова Любовь Анатольевна </a:t>
            </a:r>
            <a:endParaRPr lang="ru-RU" sz="2400" i="1" dirty="0">
              <a:solidFill>
                <a:srgbClr val="007471"/>
              </a:solidFill>
            </a:endParaRPr>
          </a:p>
          <a:p>
            <a:pPr algn="ctr"/>
            <a:r>
              <a:rPr lang="ru-RU" sz="2400" dirty="0" smtClean="0">
                <a:solidFill>
                  <a:srgbClr val="007471"/>
                </a:solidFill>
              </a:rPr>
              <a:t>старший воспитатель</a:t>
            </a:r>
            <a:endParaRPr lang="ru-RU" sz="2400" dirty="0">
              <a:solidFill>
                <a:srgbClr val="007471"/>
              </a:solidFill>
            </a:endParaRPr>
          </a:p>
          <a:p>
            <a:pPr algn="ctr"/>
            <a:r>
              <a:rPr lang="ru-RU" sz="2400" dirty="0" smtClean="0">
                <a:solidFill>
                  <a:srgbClr val="007471"/>
                </a:solidFill>
              </a:rPr>
              <a:t>Государственное бюджетное дошкольное образовательное учреждение детский сад </a:t>
            </a:r>
          </a:p>
          <a:p>
            <a:pPr algn="ctr"/>
            <a:r>
              <a:rPr lang="ru-RU" sz="2400" dirty="0" smtClean="0">
                <a:solidFill>
                  <a:srgbClr val="007471"/>
                </a:solidFill>
              </a:rPr>
              <a:t>№ </a:t>
            </a:r>
            <a:r>
              <a:rPr lang="ru-RU" sz="2400" dirty="0">
                <a:solidFill>
                  <a:srgbClr val="007471"/>
                </a:solidFill>
              </a:rPr>
              <a:t>23 комбинированного вида </a:t>
            </a:r>
          </a:p>
          <a:p>
            <a:pPr algn="ctr"/>
            <a:r>
              <a:rPr lang="ru-RU" sz="2400" dirty="0">
                <a:solidFill>
                  <a:srgbClr val="007471"/>
                </a:solidFill>
              </a:rPr>
              <a:t>Пушкинского района Санкт-Петербурга</a:t>
            </a:r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2057400" y="228600"/>
            <a:ext cx="6858000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317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C0B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Arial"/>
              </a:rPr>
              <a:t>Сезонные прогулки с</a:t>
            </a:r>
          </a:p>
          <a:p>
            <a:pPr algn="ctr"/>
            <a:r>
              <a:rPr lang="ru-RU" sz="3600" kern="10" dirty="0">
                <a:ln w="317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C0B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Arial"/>
              </a:rPr>
              <a:t>математическим содержанием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/>
          <a:srcRect r="68000" b="82400"/>
          <a:stretch>
            <a:fillRect/>
          </a:stretch>
        </p:blipFill>
        <p:spPr bwMode="auto">
          <a:xfrm>
            <a:off x="4038600" y="1905000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1"/>
            <a:ext cx="7010400" cy="723899"/>
          </a:xfrm>
          <a:gradFill rotWithShape="1">
            <a:gsLst>
              <a:gs pos="0">
                <a:srgbClr val="EFEFFF"/>
              </a:gs>
              <a:gs pos="100000">
                <a:srgbClr val="B9DCFF"/>
              </a:gs>
            </a:gsLst>
            <a:lin ang="5400000" scaled="1"/>
          </a:gradFill>
        </p:spPr>
        <p:txBody>
          <a:bodyPr/>
          <a:lstStyle/>
          <a:p>
            <a:r>
              <a:rPr lang="ru-RU" sz="3200" b="1" i="1" dirty="0"/>
              <a:t>Зимние лабиринты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382000" cy="5486400"/>
          </a:xfrm>
          <a:gradFill flip="none" rotWithShape="1">
            <a:gsLst>
              <a:gs pos="0">
                <a:srgbClr val="C4ECF8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/>
          <a:p>
            <a:pPr>
              <a:lnSpc>
                <a:spcPct val="90000"/>
              </a:lnSpc>
            </a:pPr>
            <a:endParaRPr lang="ru-RU" sz="2400" dirty="0" smtClean="0"/>
          </a:p>
          <a:p>
            <a:pPr>
              <a:lnSpc>
                <a:spcPct val="90000"/>
              </a:lnSpc>
            </a:pPr>
            <a:r>
              <a:rPr lang="ru-RU" sz="2400" dirty="0" smtClean="0"/>
              <a:t>Обращаем </a:t>
            </a:r>
            <a:r>
              <a:rPr lang="ru-RU" sz="2400" dirty="0"/>
              <a:t>внимание детей на внешний вид деревьев и опушек.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Упражняемся в умении ориентироваться в пространстве.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Изготавливаем кормушки для птиц. Ежедневно подкармливаем птиц.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Наблюдаем за продолжительностью светового дня зимой.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Наблюдаем за снегопадом, рассматриваем снежинки</a:t>
            </a:r>
            <a:r>
              <a:rPr lang="ru-RU" sz="2400" dirty="0" smtClean="0"/>
              <a:t>. Лепим </a:t>
            </a:r>
            <a:r>
              <a:rPr lang="ru-RU" sz="2400" dirty="0"/>
              <a:t>из снега снежки и их рассматриваем по величине, форме</a:t>
            </a:r>
            <a:r>
              <a:rPr lang="ru-RU" sz="2400" dirty="0" smtClean="0"/>
              <a:t>. Наблюдаем </a:t>
            </a:r>
            <a:r>
              <a:rPr lang="ru-RU" sz="2400" dirty="0"/>
              <a:t>за разнообразием цветов и их оттенков.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Сравниваем деревья</a:t>
            </a:r>
            <a:r>
              <a:rPr lang="ru-RU" sz="2400" dirty="0" smtClean="0"/>
              <a:t>. Наблюдаем </a:t>
            </a:r>
            <a:r>
              <a:rPr lang="ru-RU" sz="2400" dirty="0"/>
              <a:t>за следами на снегу</a:t>
            </a:r>
            <a:r>
              <a:rPr lang="ru-RU" sz="2400" dirty="0" smtClean="0"/>
              <a:t>. Проводим </a:t>
            </a:r>
            <a:r>
              <a:rPr lang="ru-RU" sz="2400" dirty="0"/>
              <a:t>опыты со снегом.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/>
          <a:srcRect l="23334" t="16800" r="62000" b="74400"/>
          <a:stretch>
            <a:fillRect/>
          </a:stretch>
        </p:blipFill>
        <p:spPr bwMode="auto">
          <a:xfrm>
            <a:off x="8077200" y="1981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/>
          <a:srcRect l="23334" t="16800" r="62000" b="74400"/>
          <a:stretch>
            <a:fillRect/>
          </a:stretch>
        </p:blipFill>
        <p:spPr bwMode="auto">
          <a:xfrm>
            <a:off x="7391400" y="2362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/>
          <a:srcRect l="23334" t="16800" r="62000" b="74400"/>
          <a:stretch>
            <a:fillRect/>
          </a:stretch>
        </p:blipFill>
        <p:spPr bwMode="auto">
          <a:xfrm>
            <a:off x="8001000" y="3124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/>
          <a:srcRect l="23334" t="16800" r="62000" b="74400"/>
          <a:stretch>
            <a:fillRect/>
          </a:stretch>
        </p:blipFill>
        <p:spPr bwMode="auto">
          <a:xfrm>
            <a:off x="8077200" y="5410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66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WordArt 7"/>
          <p:cNvSpPr>
            <a:spLocks noChangeArrowheads="1" noChangeShapeType="1" noTextEdit="1"/>
          </p:cNvSpPr>
          <p:nvPr/>
        </p:nvSpPr>
        <p:spPr bwMode="auto">
          <a:xfrm>
            <a:off x="1905000" y="533400"/>
            <a:ext cx="6629400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FD75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Прогулки в весенний период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1066800" y="1752600"/>
            <a:ext cx="7772400" cy="4524315"/>
          </a:xfrm>
          <a:prstGeom prst="rect">
            <a:avLst/>
          </a:prstGeom>
          <a:gradFill>
            <a:gsLst>
              <a:gs pos="0">
                <a:srgbClr val="D8FCC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Цель:</a:t>
            </a:r>
            <a:r>
              <a:rPr lang="ru-RU" sz="2400" dirty="0">
                <a:solidFill>
                  <a:schemeClr val="tx2"/>
                </a:solidFill>
              </a:rPr>
              <a:t> формирование умений наблюдать характерные явления весенней погоды,  понимать связь между ними; развитие способности любоваться красотой весенней природы.</a:t>
            </a:r>
          </a:p>
          <a:p>
            <a:r>
              <a:rPr lang="ru-RU" sz="2400" b="1" dirty="0">
                <a:solidFill>
                  <a:schemeClr val="tx2"/>
                </a:solidFill>
              </a:rPr>
              <a:t>Задачи-ориентиры:</a:t>
            </a:r>
            <a:r>
              <a:rPr lang="ru-RU" sz="2400" dirty="0">
                <a:solidFill>
                  <a:schemeClr val="tx2"/>
                </a:solidFill>
              </a:rPr>
              <a:t> развитие умений наблюдать весенние признаки и явления природы; формирование способности выделять особенности весеннего состояния растений; расширение представлений о птицах, их образе жизни весной; развитие интереса к жизни насекомых весной; воспитание радостного, эмоционального, заботливого отношения к пробуждающейся природе.</a:t>
            </a:r>
          </a:p>
        </p:txBody>
      </p:sp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34302" t="85564" r="43106" b="729"/>
          <a:stretch>
            <a:fillRect/>
          </a:stretch>
        </p:blipFill>
        <p:spPr bwMode="auto">
          <a:xfrm>
            <a:off x="228600" y="2514600"/>
            <a:ext cx="7239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34302" t="85564" r="43106" b="729"/>
          <a:stretch>
            <a:fillRect/>
          </a:stretch>
        </p:blipFill>
        <p:spPr bwMode="auto">
          <a:xfrm>
            <a:off x="8077200" y="5105400"/>
            <a:ext cx="7239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1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34302" t="85564" r="43106" b="729"/>
          <a:stretch>
            <a:fillRect/>
          </a:stretch>
        </p:blipFill>
        <p:spPr bwMode="auto">
          <a:xfrm>
            <a:off x="152400" y="4191000"/>
            <a:ext cx="7239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7010400" cy="879475"/>
          </a:xfrm>
          <a:gradFill rotWithShape="1">
            <a:gsLst>
              <a:gs pos="0">
                <a:srgbClr val="C4ECF8"/>
              </a:gs>
              <a:gs pos="100000">
                <a:srgbClr val="B4DBDA"/>
              </a:gs>
            </a:gsLst>
            <a:lin ang="5400000" scaled="1"/>
          </a:gradFill>
        </p:spPr>
        <p:txBody>
          <a:bodyPr/>
          <a:lstStyle/>
          <a:p>
            <a:r>
              <a:rPr lang="ru-RU" sz="3200" b="1" i="1" dirty="0"/>
              <a:t>За весенними ручейками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8077200" cy="50292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ru-RU" sz="2400" dirty="0"/>
              <a:t>Исследование длины и ширины ручейков. Сравнивание разных ручейков</a:t>
            </a:r>
            <a:r>
              <a:rPr lang="ru-RU" sz="2400" dirty="0" smtClean="0"/>
              <a:t>. </a:t>
            </a:r>
            <a:endParaRPr lang="ru-RU" sz="2400" dirty="0"/>
          </a:p>
          <a:p>
            <a:r>
              <a:rPr lang="ru-RU" sz="2400" dirty="0"/>
              <a:t>Измерение длины ручейков шагами.</a:t>
            </a:r>
          </a:p>
          <a:p>
            <a:r>
              <a:rPr lang="ru-RU" sz="2400" dirty="0"/>
              <a:t>Измерение глубины ручейков с помощью палочки.</a:t>
            </a:r>
          </a:p>
          <a:p>
            <a:r>
              <a:rPr lang="ru-RU" sz="2400" dirty="0"/>
              <a:t>Наблюдения за лужами</a:t>
            </a:r>
            <a:r>
              <a:rPr lang="ru-RU" sz="2400" dirty="0" smtClean="0"/>
              <a:t>. Рассказы </a:t>
            </a:r>
            <a:r>
              <a:rPr lang="ru-RU" sz="2400" dirty="0"/>
              <a:t>обо всем увиденном</a:t>
            </a:r>
            <a:r>
              <a:rPr lang="ru-RU" sz="2400" dirty="0" smtClean="0"/>
              <a:t>. Пускание </a:t>
            </a:r>
            <a:r>
              <a:rPr lang="ru-RU" sz="2400" dirty="0"/>
              <a:t>корабликов.</a:t>
            </a:r>
          </a:p>
          <a:p>
            <a:r>
              <a:rPr lang="ru-RU" sz="2400" dirty="0"/>
              <a:t>Наблюдение за сосульками.</a:t>
            </a:r>
          </a:p>
          <a:p>
            <a:r>
              <a:rPr lang="ru-RU" sz="2400" dirty="0"/>
              <a:t>Наблюдение за проталинами.</a:t>
            </a:r>
          </a:p>
          <a:p>
            <a:r>
              <a:rPr lang="ru-RU" sz="2400" dirty="0"/>
              <a:t>Наблюдения за ветром и облаками.</a:t>
            </a:r>
          </a:p>
          <a:p>
            <a:r>
              <a:rPr lang="ru-RU" sz="2400" dirty="0"/>
              <a:t>Игры с природным материалом (веточками, камешками).</a:t>
            </a:r>
          </a:p>
          <a:p>
            <a:pPr>
              <a:buFont typeface="Wingdings" pitchFamily="2" charset="2"/>
              <a:buNone/>
            </a:pPr>
            <a:endParaRPr lang="ru-RU" sz="2000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/>
          <a:srcRect l="32666" t="38400" r="56667" b="52000"/>
          <a:stretch>
            <a:fillRect/>
          </a:stretch>
        </p:blipFill>
        <p:spPr bwMode="auto">
          <a:xfrm>
            <a:off x="8153400" y="3657600"/>
            <a:ext cx="60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/>
          <a:srcRect l="32666" t="38400" r="56667" b="52000"/>
          <a:stretch>
            <a:fillRect/>
          </a:stretch>
        </p:blipFill>
        <p:spPr bwMode="auto">
          <a:xfrm>
            <a:off x="7467600" y="4572000"/>
            <a:ext cx="60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/>
          <a:srcRect l="32666" t="38400" r="56667" b="52000"/>
          <a:stretch>
            <a:fillRect/>
          </a:stretch>
        </p:blipFill>
        <p:spPr bwMode="auto">
          <a:xfrm>
            <a:off x="8229600" y="5029200"/>
            <a:ext cx="60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66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447800"/>
            <a:ext cx="7010400" cy="5257800"/>
          </a:xfr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/>
              <a:t>Цель:</a:t>
            </a:r>
            <a:r>
              <a:rPr lang="ru-RU" sz="2400" dirty="0"/>
              <a:t> формирование умений наблюдать характерные явления летней погоды, понимать связь между ними; развитие способности любоваться красотой летней природы.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/>
              <a:t>Задачи-ориентиры:</a:t>
            </a:r>
            <a:r>
              <a:rPr lang="ru-RU" sz="2400" dirty="0"/>
              <a:t> развитие умений наблюдать летние признаки и явления природы, выделять простейшие связи между условиями среды и состоянием живых объектов; формирование представлений о жизнедеятельности растений и животных, способности выражать эмоционально-бережное отношение; развитие наблюдательности и любознательности в процессе ознакомления с неживой природой.</a:t>
            </a:r>
          </a:p>
        </p:txBody>
      </p:sp>
      <p:sp>
        <p:nvSpPr>
          <p:cNvPr id="25604" name="WordArt 4"/>
          <p:cNvSpPr>
            <a:spLocks noChangeArrowheads="1" noChangeShapeType="1" noTextEdit="1"/>
          </p:cNvSpPr>
          <p:nvPr/>
        </p:nvSpPr>
        <p:spPr bwMode="auto">
          <a:xfrm>
            <a:off x="1828800" y="381000"/>
            <a:ext cx="6629400" cy="790575"/>
          </a:xfrm>
          <a:prstGeom prst="rect">
            <a:avLst/>
          </a:prstGeom>
          <a:solidFill>
            <a:srgbClr val="72DC72"/>
          </a:solidFill>
          <a:ln>
            <a:solidFill>
              <a:schemeClr val="accent1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i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Прогулки в летний период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/>
          <a:srcRect r="82000" b="89200"/>
          <a:stretch>
            <a:fillRect/>
          </a:stretch>
        </p:blipFill>
        <p:spPr bwMode="auto">
          <a:xfrm rot="19277646">
            <a:off x="7975147" y="5003348"/>
            <a:ext cx="888252" cy="88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/>
          <a:srcRect r="82000" b="89200"/>
          <a:stretch>
            <a:fillRect/>
          </a:stretch>
        </p:blipFill>
        <p:spPr bwMode="auto">
          <a:xfrm rot="15271852">
            <a:off x="304800" y="365760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/>
          <a:srcRect r="82000" b="89200"/>
          <a:stretch>
            <a:fillRect/>
          </a:stretch>
        </p:blipFill>
        <p:spPr bwMode="auto">
          <a:xfrm rot="14881391">
            <a:off x="307511" y="5031912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rgbClr val="72DC72"/>
              </a:gs>
              <a:gs pos="100000">
                <a:srgbClr val="FFFFCC"/>
              </a:gs>
            </a:gsLst>
            <a:lin ang="5400000" scaled="1"/>
          </a:gradFill>
        </p:spPr>
        <p:txBody>
          <a:bodyPr/>
          <a:lstStyle/>
          <a:p>
            <a:r>
              <a:rPr lang="ru-RU" sz="3200" b="1" i="1" dirty="0"/>
              <a:t>Лето, тучи, солнце, песок, камешки и наблюдательные малыши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05000"/>
            <a:ext cx="7010400" cy="4495800"/>
          </a:xfrm>
          <a:solidFill>
            <a:srgbClr val="FFFFCC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/>
              <a:t>Наблюдения за дождем, ветром, облаками, солнцем, растениями, насекомыми, птицами, 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Игры с песком, водой, ветром, природным материалом.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Прогулка сочетается с играми и движениями математического содержания. 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Рисование на асфальте.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Составление летней сказки математического содержания, например, «Приключения желтого Треугольника».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 dirty="0" smtClean="0"/>
              <a:t>Обо </a:t>
            </a:r>
            <a:r>
              <a:rPr lang="ru-RU" sz="2400" i="1" dirty="0"/>
              <a:t>всем с ребенком следует говорить, побуждать к ответам, действиям – покажи, найди и т.п.</a:t>
            </a:r>
          </a:p>
          <a:p>
            <a:pPr algn="ctr">
              <a:lnSpc>
                <a:spcPct val="80000"/>
              </a:lnSpc>
            </a:pPr>
            <a:endParaRPr lang="ru-RU" sz="2000" i="1" dirty="0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/>
          <a:srcRect l="27334" t="16800" r="55333" b="72000"/>
          <a:stretch>
            <a:fillRect/>
          </a:stretch>
        </p:blipFill>
        <p:spPr bwMode="auto">
          <a:xfrm rot="19989089">
            <a:off x="256116" y="5483207"/>
            <a:ext cx="733406" cy="78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2"/>
          <a:srcRect l="27334" t="16800" r="55333" b="72000"/>
          <a:stretch>
            <a:fillRect/>
          </a:stretch>
        </p:blipFill>
        <p:spPr bwMode="auto">
          <a:xfrm rot="20144859">
            <a:off x="458057" y="4150379"/>
            <a:ext cx="865624" cy="93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2"/>
          <a:srcRect l="27334" t="16800" r="55333" b="72000"/>
          <a:stretch>
            <a:fillRect/>
          </a:stretch>
        </p:blipFill>
        <p:spPr bwMode="auto">
          <a:xfrm rot="21375352">
            <a:off x="1164574" y="5560561"/>
            <a:ext cx="786560" cy="84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2"/>
          <a:srcRect l="27334" t="16800" r="55333" b="72000"/>
          <a:stretch>
            <a:fillRect/>
          </a:stretch>
        </p:blipFill>
        <p:spPr bwMode="auto">
          <a:xfrm>
            <a:off x="7848600" y="5715000"/>
            <a:ext cx="63681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66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0" y="1981200"/>
            <a:ext cx="7010400" cy="38862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algn="ctr">
              <a:buNone/>
            </a:pPr>
            <a:r>
              <a:rPr lang="ru-RU" sz="3200" i="1" dirty="0" smtClean="0"/>
              <a:t>«…человек как часть природы подчиняется ее главнейшим,</a:t>
            </a:r>
            <a:br>
              <a:rPr lang="ru-RU" sz="3200" i="1" dirty="0" smtClean="0"/>
            </a:br>
            <a:r>
              <a:rPr lang="ru-RU" sz="3200" i="1" dirty="0" smtClean="0"/>
              <a:t> всеобщим  законам,  действующим как  в мире</a:t>
            </a:r>
            <a:br>
              <a:rPr lang="ru-RU" sz="3200" i="1" dirty="0" smtClean="0"/>
            </a:br>
            <a:r>
              <a:rPr lang="ru-RU" sz="3200" i="1" dirty="0" smtClean="0"/>
              <a:t> растений и животных, так и в отношении человека.» </a:t>
            </a:r>
            <a:br>
              <a:rPr lang="ru-RU" sz="3200" i="1" dirty="0" smtClean="0"/>
            </a:br>
            <a:r>
              <a:rPr lang="ru-RU" sz="3200" i="1" dirty="0" smtClean="0"/>
              <a:t>			</a:t>
            </a:r>
            <a:r>
              <a:rPr lang="ru-RU" sz="3200" dirty="0" smtClean="0"/>
              <a:t>Ян </a:t>
            </a:r>
            <a:r>
              <a:rPr lang="ru-RU" sz="3200" dirty="0" err="1" smtClean="0"/>
              <a:t>Амос</a:t>
            </a:r>
            <a:r>
              <a:rPr lang="ru-RU" sz="3200" dirty="0" smtClean="0"/>
              <a:t> Коменский</a:t>
            </a:r>
            <a:br>
              <a:rPr lang="ru-RU" sz="3200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7010400" cy="800100"/>
          </a:xfrm>
        </p:spPr>
        <p:txBody>
          <a:bodyPr/>
          <a:lstStyle/>
          <a:p>
            <a:pPr algn="ctr"/>
            <a:r>
              <a:rPr lang="ru-RU" sz="3200" i="1" dirty="0" smtClean="0"/>
              <a:t>АННОТАЦИЯ</a:t>
            </a:r>
            <a:endParaRPr lang="ru-RU" sz="3200" i="1" dirty="0"/>
          </a:p>
        </p:txBody>
      </p:sp>
      <p:sp>
        <p:nvSpPr>
          <p:cNvPr id="8195" name="Rectangle 3" descr="Газетная бумага"/>
          <p:cNvSpPr>
            <a:spLocks noGrp="1" noChangeArrowheads="1"/>
          </p:cNvSpPr>
          <p:nvPr>
            <p:ph type="body" idx="1"/>
          </p:nvPr>
        </p:nvSpPr>
        <p:spPr>
          <a:xfrm>
            <a:off x="1524000" y="1066800"/>
            <a:ext cx="7010400" cy="51816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algn="just">
              <a:lnSpc>
                <a:spcPct val="90000"/>
              </a:lnSpc>
              <a:buNone/>
            </a:pPr>
            <a:r>
              <a:rPr lang="ru-RU" sz="2400" dirty="0"/>
              <a:t>Ознакомление детей дошкольного возраста с природой – одно из направлений в педагогике, именно природа дает ни с чем не сравнимый материал для разнообразия подрастающего человека. </a:t>
            </a:r>
          </a:p>
          <a:p>
            <a:pPr algn="just">
              <a:lnSpc>
                <a:spcPct val="90000"/>
              </a:lnSpc>
              <a:buNone/>
            </a:pPr>
            <a:r>
              <a:rPr lang="ru-RU" sz="2400" dirty="0"/>
              <a:t>Одно из непременных условий – чаще бывать с детьми на природе. </a:t>
            </a:r>
            <a:endParaRPr lang="ru-RU" sz="2400" b="1" dirty="0"/>
          </a:p>
          <a:p>
            <a:pPr algn="ctr">
              <a:lnSpc>
                <a:spcPct val="90000"/>
              </a:lnSpc>
              <a:buNone/>
            </a:pPr>
            <a:r>
              <a:rPr lang="ru-RU" sz="3200" b="1" dirty="0"/>
              <a:t>Сезонные прогулки</a:t>
            </a:r>
            <a:r>
              <a:rPr lang="ru-RU" sz="3200" dirty="0"/>
              <a:t> </a:t>
            </a:r>
            <a:r>
              <a:rPr lang="ru-RU" sz="3200" dirty="0" smtClean="0"/>
              <a:t>-</a:t>
            </a:r>
            <a:endParaRPr lang="ru-RU" sz="3200" dirty="0"/>
          </a:p>
          <a:p>
            <a:pPr algn="just">
              <a:lnSpc>
                <a:spcPct val="90000"/>
              </a:lnSpc>
              <a:buNone/>
            </a:pPr>
            <a:r>
              <a:rPr lang="ru-RU" sz="2400" dirty="0"/>
              <a:t>развивают у ребенка чувство природы, формируют умение обращаться с ней. </a:t>
            </a:r>
            <a:r>
              <a:rPr lang="ru-RU" sz="2400" dirty="0" smtClean="0"/>
              <a:t>Во </a:t>
            </a:r>
            <a:r>
              <a:rPr lang="ru-RU" sz="2400" dirty="0"/>
              <a:t>время занимательных прогулок дети радостные, много видят вокруг прекрасного</a:t>
            </a:r>
            <a:r>
              <a:rPr lang="ru-RU" sz="2100" dirty="0"/>
              <a:t>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0" y="304800"/>
            <a:ext cx="7010400" cy="63246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>
              <a:buNone/>
            </a:pPr>
            <a:r>
              <a:rPr lang="ru-RU" sz="2400" dirty="0" smtClean="0"/>
              <a:t>Приобщение дошкольников к природе родного края, знакомство с окружающим миром проходит через систему сезонных ежедневных прогулок, где формируются основы экологического воспитания.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На сезонных ежедневных прогулках дети наблюдают за природными объектами и явлениями, учатся анализировать сезонные изменения в жизни окружающей природы, занимаются различными видами детской деятельности: игровой, трудовой, познавательной, речевой.</a:t>
            </a:r>
            <a:r>
              <a:rPr lang="ru-RU" sz="3200" dirty="0" smtClean="0"/>
              <a:t>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 descr="Газетная бумага"/>
          <p:cNvSpPr>
            <a:spLocks noGrp="1" noChangeArrowheads="1"/>
          </p:cNvSpPr>
          <p:nvPr>
            <p:ph type="body" idx="1"/>
          </p:nvPr>
        </p:nvSpPr>
        <p:spPr>
          <a:xfrm>
            <a:off x="1524000" y="457200"/>
            <a:ext cx="7010400" cy="6096000"/>
          </a:xfrm>
          <a:gradFill flip="none" rotWithShape="1">
            <a:gsLst>
              <a:gs pos="0">
                <a:srgbClr val="B4DBDA">
                  <a:tint val="66000"/>
                  <a:satMod val="160000"/>
                </a:srgbClr>
              </a:gs>
              <a:gs pos="50000">
                <a:srgbClr val="B4DBDA">
                  <a:tint val="44500"/>
                  <a:satMod val="160000"/>
                </a:srgbClr>
              </a:gs>
              <a:gs pos="100000">
                <a:srgbClr val="B4DBDA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200" b="1" dirty="0"/>
              <a:t>Задачи-ориентиры </a:t>
            </a:r>
            <a:endParaRPr lang="ru-RU" sz="3200" dirty="0"/>
          </a:p>
          <a:p>
            <a:pPr>
              <a:lnSpc>
                <a:spcPct val="80000"/>
              </a:lnSpc>
            </a:pPr>
            <a:r>
              <a:rPr lang="ru-RU" sz="2400" dirty="0" smtClean="0"/>
              <a:t>Целенаправленно </a:t>
            </a:r>
            <a:r>
              <a:rPr lang="ru-RU" sz="2400" dirty="0"/>
              <a:t>использовать природное окружение в воспитании и обучении дошкольников.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Гармонично </a:t>
            </a:r>
            <a:r>
              <a:rPr lang="ru-RU" sz="2400" dirty="0"/>
              <a:t>развивать ребенка с самого раннего детства, учить любить природу, видеть и чувствовать ее красоту.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Развивать </a:t>
            </a:r>
            <a:r>
              <a:rPr lang="ru-RU" sz="2400" dirty="0"/>
              <a:t>наблюдательность детей, умение познавать окружающий мир.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Формировать </a:t>
            </a:r>
            <a:r>
              <a:rPr lang="ru-RU" sz="2400" dirty="0"/>
              <a:t>обобщенные представления о растительном и животном мире; 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Развивать </a:t>
            </a:r>
            <a:r>
              <a:rPr lang="ru-RU" sz="2400" dirty="0"/>
              <a:t>умение заботиться о братьях наших меньших;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Обогащать </a:t>
            </a:r>
            <a:r>
              <a:rPr lang="ru-RU" sz="2400" dirty="0"/>
              <a:t>словарный запас ребенка по соответствующей природной тематике;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Развивать </a:t>
            </a:r>
            <a:r>
              <a:rPr lang="ru-RU" sz="2400" dirty="0"/>
              <a:t>элементарные трудовые навыки в процессе общения с природой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 descr="Газетная бумага"/>
          <p:cNvSpPr>
            <a:spLocks noGrp="1" noChangeArrowheads="1"/>
          </p:cNvSpPr>
          <p:nvPr>
            <p:ph type="body" idx="1"/>
          </p:nvPr>
        </p:nvSpPr>
        <p:spPr>
          <a:xfrm>
            <a:off x="1524000" y="228600"/>
            <a:ext cx="7010400" cy="6477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Придумала мать дочерям имена: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Вот Лето и Осень, Зима и Весна</a:t>
            </a:r>
            <a:r>
              <a:rPr lang="ru-RU" sz="2400" dirty="0" smtClean="0"/>
              <a:t>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4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Приходит Весна – зеленеют леса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И птичьи повсюду звенят голоса</a:t>
            </a:r>
            <a:r>
              <a:rPr lang="ru-RU" sz="2400" dirty="0" smtClean="0"/>
              <a:t>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4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А Лето пришло – все под солнцем цветет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И спелые ягоды просятся в рот</a:t>
            </a:r>
            <a:r>
              <a:rPr lang="ru-RU" sz="2400" dirty="0" smtClean="0"/>
              <a:t>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4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Нам щедрая Осень приносит плоды,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Дают урожаи поля и сады</a:t>
            </a:r>
            <a:r>
              <a:rPr lang="ru-RU" sz="2400" dirty="0" smtClean="0"/>
              <a:t>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4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Зима засыпает снегами поля,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Зимой отдыхает и дремлет земля.      </a:t>
            </a: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endParaRPr lang="ru-RU" sz="2400" i="1" dirty="0" smtClean="0"/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ru-RU" sz="2400" i="1" dirty="0" smtClean="0"/>
              <a:t>А</a:t>
            </a:r>
            <a:r>
              <a:rPr lang="ru-RU" sz="2400" i="1" dirty="0"/>
              <a:t>. Кузнецова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lum bright="-6000" contrast="12000"/>
          </a:blip>
          <a:srcRect/>
          <a:stretch>
            <a:fillRect/>
          </a:stretch>
        </p:blipFill>
        <p:spPr bwMode="auto">
          <a:xfrm>
            <a:off x="1828800" y="228599"/>
            <a:ext cx="5791200" cy="646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524000"/>
            <a:ext cx="7010400" cy="3962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/>
              <a:t>Цель</a:t>
            </a:r>
            <a:r>
              <a:rPr lang="ru-RU" sz="2400" b="1" dirty="0"/>
              <a:t>:</a:t>
            </a:r>
            <a:r>
              <a:rPr lang="ru-RU" sz="2400" dirty="0"/>
              <a:t> формирование умений наблюдать характерные явления осенней погоды, понимать связь между ними.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 </a:t>
            </a:r>
            <a:r>
              <a:rPr lang="ru-RU" sz="2400" b="1" dirty="0"/>
              <a:t>Задачи-ориентиры:</a:t>
            </a:r>
            <a:r>
              <a:rPr lang="ru-RU" sz="2400" dirty="0"/>
              <a:t> развитие умений наблюдать осенние признаки и явления природы, видеть красоту осенней природы; формирование навыков узнавания деревьев, кустарников по листьям, плодам, се­менам; расширение представлений об овощах и фруктах, развитие интереса к красоте родной природы.</a:t>
            </a:r>
          </a:p>
        </p:txBody>
      </p:sp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1905000" y="381000"/>
            <a:ext cx="68580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Прогулки в осенний период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 l="33334" t="26400" r="45333" b="61600"/>
          <a:stretch>
            <a:fillRect/>
          </a:stretch>
        </p:blipFill>
        <p:spPr bwMode="auto">
          <a:xfrm>
            <a:off x="7620000" y="5410200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 l="33334" t="26400" r="45333" b="61600"/>
          <a:stretch>
            <a:fillRect/>
          </a:stretch>
        </p:blipFill>
        <p:spPr bwMode="auto">
          <a:xfrm>
            <a:off x="304800" y="4191000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/>
          <a:srcRect l="33334" t="26400" r="45333" b="61600"/>
          <a:stretch>
            <a:fillRect/>
          </a:stretch>
        </p:blipFill>
        <p:spPr bwMode="auto">
          <a:xfrm>
            <a:off x="1371600" y="5486400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1"/>
            <a:ext cx="7010400" cy="1181100"/>
          </a:xfrm>
          <a:gradFill rotWithShape="1">
            <a:gsLst>
              <a:gs pos="0">
                <a:srgbClr val="FFFFCC"/>
              </a:gs>
              <a:gs pos="100000">
                <a:srgbClr val="FFCE85"/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ru-RU" sz="3200" b="1" i="1" dirty="0"/>
              <a:t>Странствия осеннего листочка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686800" cy="4724400"/>
          </a:xfrm>
          <a:gradFill>
            <a:gsLst>
              <a:gs pos="0">
                <a:srgbClr val="FFFFCC"/>
              </a:gs>
              <a:gs pos="100000">
                <a:srgbClr val="FFCE85"/>
              </a:gs>
            </a:gsLst>
            <a:lin ang="5400000" scaled="1"/>
          </a:gradFill>
        </p:spPr>
        <p:txBody>
          <a:bodyPr/>
          <a:lstStyle/>
          <a:p>
            <a:r>
              <a:rPr lang="ru-RU" sz="2400" dirty="0"/>
              <a:t>Сравниваем листочки по форме, величине, цвету.</a:t>
            </a:r>
          </a:p>
          <a:p>
            <a:r>
              <a:rPr lang="ru-RU" sz="2400" dirty="0"/>
              <a:t>Вместе с детьми сплетем осенний венок.</a:t>
            </a:r>
          </a:p>
          <a:p>
            <a:r>
              <a:rPr lang="ru-RU" sz="2400" dirty="0"/>
              <a:t>Собираем на прогулке каштаны, желуди, шишки (сортируем, классифицируем, группируем).</a:t>
            </a:r>
          </a:p>
          <a:p>
            <a:r>
              <a:rPr lang="ru-RU" sz="2400" dirty="0"/>
              <a:t>Тренируем детей в порядковом счете.</a:t>
            </a:r>
          </a:p>
          <a:p>
            <a:r>
              <a:rPr lang="ru-RU" sz="2400" dirty="0"/>
              <a:t>Наблюдаем за деревьями, цветами, тучками.</a:t>
            </a:r>
          </a:p>
          <a:p>
            <a:r>
              <a:rPr lang="ru-RU" sz="2400" dirty="0"/>
              <a:t>Сочиняем сказку об осени.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 l="13333" t="9600" r="64000" b="76800"/>
          <a:stretch>
            <a:fillRect/>
          </a:stretch>
        </p:blipFill>
        <p:spPr bwMode="auto">
          <a:xfrm rot="11267825">
            <a:off x="7162800" y="49530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 l="13333" t="9600" r="64000" b="76800"/>
          <a:stretch>
            <a:fillRect/>
          </a:stretch>
        </p:blipFill>
        <p:spPr bwMode="auto">
          <a:xfrm>
            <a:off x="7391400" y="3352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 l="13333" t="9600" r="64000" b="76800"/>
          <a:stretch>
            <a:fillRect/>
          </a:stretch>
        </p:blipFill>
        <p:spPr bwMode="auto">
          <a:xfrm rot="4886342">
            <a:off x="3823001" y="4966001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 l="13333" t="9600" r="64000" b="76800"/>
          <a:stretch>
            <a:fillRect/>
          </a:stretch>
        </p:blipFill>
        <p:spPr bwMode="auto">
          <a:xfrm>
            <a:off x="381000" y="4876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 l="13333" t="9600" r="64000" b="76800"/>
          <a:stretch>
            <a:fillRect/>
          </a:stretch>
        </p:blipFill>
        <p:spPr bwMode="auto">
          <a:xfrm rot="13480167">
            <a:off x="2020871" y="514507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05000"/>
            <a:ext cx="7010400" cy="4648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/>
              <a:t>Цель</a:t>
            </a:r>
            <a:r>
              <a:rPr lang="ru-RU" sz="2400" b="1" dirty="0"/>
              <a:t>:</a:t>
            </a:r>
            <a:r>
              <a:rPr lang="ru-RU" sz="2400" dirty="0"/>
              <a:t> формирование умений наблюдать характерные явления зимней погоды, понимать связь между ними; развитие способности любоваться красотой зимнего пейзажа.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/>
              <a:t>Задачи-ориентиры</a:t>
            </a:r>
            <a:r>
              <a:rPr lang="ru-RU" sz="2400" dirty="0"/>
              <a:t>: развитие умений наблюдать зимние признаки и явления природы, различать птиц по существенным признакам, классифицировать их на перелетных и зимующих; расширение представлений о связях между живой и неживой природой; воспитание бережного отношения к птицам, желания помогать им выжить в зимнее время; развитие исследовательского интереса к природе.</a:t>
            </a:r>
          </a:p>
        </p:txBody>
      </p:sp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1676400" y="533400"/>
            <a:ext cx="6781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 cmpd="sng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  <a:solidFill>
                  <a:srgbClr val="E4C9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Прогулки в зимний период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/>
          <a:srcRect l="28666" t="20800" r="56667" b="70400"/>
          <a:stretch>
            <a:fillRect/>
          </a:stretch>
        </p:blipFill>
        <p:spPr bwMode="auto">
          <a:xfrm>
            <a:off x="304800" y="5486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2"/>
          <a:srcRect l="28666" t="20800" r="56667" b="70400"/>
          <a:stretch>
            <a:fillRect/>
          </a:stretch>
        </p:blipFill>
        <p:spPr bwMode="auto">
          <a:xfrm>
            <a:off x="838200" y="4724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2"/>
          <a:srcRect l="28666" t="20800" r="56667" b="70400"/>
          <a:stretch>
            <a:fillRect/>
          </a:stretch>
        </p:blipFill>
        <p:spPr bwMode="auto">
          <a:xfrm>
            <a:off x="381000" y="3962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2"/>
          <a:srcRect l="28666" t="20800" r="56667" b="70400"/>
          <a:stretch>
            <a:fillRect/>
          </a:stretch>
        </p:blipFill>
        <p:spPr bwMode="auto">
          <a:xfrm>
            <a:off x="8001000" y="4419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2"/>
          <a:srcRect l="28666" t="20800" r="56667" b="70400"/>
          <a:stretch>
            <a:fillRect/>
          </a:stretch>
        </p:blipFill>
        <p:spPr bwMode="auto">
          <a:xfrm rot="19623531">
            <a:off x="8077200" y="29718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Эхо">
  <a:themeElements>
    <a:clrScheme name="Эхо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Эх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Эхо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522</TotalTime>
  <Words>860</Words>
  <Application>Microsoft PowerPoint</Application>
  <PresentationFormat>Экран (4:3)</PresentationFormat>
  <Paragraphs>83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Эхо</vt:lpstr>
      <vt:lpstr>Слайд 1</vt:lpstr>
      <vt:lpstr>АННОТАЦИЯ</vt:lpstr>
      <vt:lpstr>Слайд 3</vt:lpstr>
      <vt:lpstr>Слайд 4</vt:lpstr>
      <vt:lpstr>Слайд 5</vt:lpstr>
      <vt:lpstr>Слайд 6</vt:lpstr>
      <vt:lpstr>Слайд 7</vt:lpstr>
      <vt:lpstr>Странствия осеннего листочка</vt:lpstr>
      <vt:lpstr>Слайд 9</vt:lpstr>
      <vt:lpstr>Зимние лабиринты</vt:lpstr>
      <vt:lpstr>Слайд 11</vt:lpstr>
      <vt:lpstr>За весенними ручейками</vt:lpstr>
      <vt:lpstr>Слайд 13</vt:lpstr>
      <vt:lpstr>Лето, тучи, солнце, песок, камешки и наблюдательные малыши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1</cp:lastModifiedBy>
  <cp:revision>17</cp:revision>
  <cp:lastPrinted>1601-01-01T00:00:00Z</cp:lastPrinted>
  <dcterms:created xsi:type="dcterms:W3CDTF">1601-01-01T00:00:00Z</dcterms:created>
  <dcterms:modified xsi:type="dcterms:W3CDTF">2012-02-19T18:09:14Z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