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1" d="100"/>
          <a:sy n="61" d="100"/>
        </p:scale>
        <p:origin x="-162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8756-3D37-455C-8826-934586BED32C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E47538-D029-4ECE-AC33-B4033D46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8756-3D37-455C-8826-934586BED32C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538-D029-4ECE-AC33-B4033D46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8756-3D37-455C-8826-934586BED32C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538-D029-4ECE-AC33-B4033D46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8756-3D37-455C-8826-934586BED32C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E47538-D029-4ECE-AC33-B4033D46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8756-3D37-455C-8826-934586BED32C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538-D029-4ECE-AC33-B4033D4650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8756-3D37-455C-8826-934586BED32C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538-D029-4ECE-AC33-B4033D46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8756-3D37-455C-8826-934586BED32C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AE47538-D029-4ECE-AC33-B4033D4650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10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8756-3D37-455C-8826-934586BED32C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538-D029-4ECE-AC33-B4033D46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8756-3D37-455C-8826-934586BED32C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538-D029-4ECE-AC33-B4033D46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8756-3D37-455C-8826-934586BED32C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538-D029-4ECE-AC33-B4033D46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8756-3D37-455C-8826-934586BED32C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538-D029-4ECE-AC33-B4033D4650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10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268756-3D37-455C-8826-934586BED32C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E47538-D029-4ECE-AC33-B4033D4650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0000"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8640"/>
            <a:ext cx="84582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средней группы.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08720"/>
            <a:ext cx="5991200" cy="4824536"/>
          </a:xfrm>
        </p:spPr>
        <p:txBody>
          <a:bodyPr>
            <a:normAutofit fontScale="47500" lnSpcReduction="20000"/>
          </a:bodyPr>
          <a:lstStyle/>
          <a:p>
            <a:r>
              <a:rPr lang="ru-RU" sz="3200" dirty="0" smtClean="0"/>
              <a:t>Девиз : «Наш паровозик хоть и маленький, зато он шустрый да удаленький! Здесь нас научат петь,дружить и в танце парами кружить!»</a:t>
            </a:r>
          </a:p>
          <a:p>
            <a:r>
              <a:rPr lang="ru-RU" sz="3200" dirty="0" smtClean="0"/>
              <a:t>Цель : Обеспечить единство воспитательных , развивающих и обучающих задач образования детей средней группы, в процессе реализации которых формируются такие знания, умения и навыки, которые имеют непосредственное отношение к развитию детей пятого года жизни.</a:t>
            </a:r>
          </a:p>
          <a:p>
            <a:r>
              <a:rPr lang="ru-RU" sz="3200" dirty="0" smtClean="0"/>
              <a:t>Задачи : 1 Укреплять здоровье, закаливать и развивать двигательную активность детей.</a:t>
            </a:r>
          </a:p>
          <a:p>
            <a:r>
              <a:rPr lang="ru-RU" sz="3200" dirty="0" smtClean="0"/>
              <a:t>                2 Развивать познавательную активность детей, осваивать средства и способы познания, обогащать опыт деятельности и представления об окружающем.</a:t>
            </a:r>
          </a:p>
          <a:p>
            <a:r>
              <a:rPr lang="ru-RU" sz="3200" dirty="0" smtClean="0"/>
              <a:t>                3 Воспитывать самостоятельность и развивать стремление к самоутверждению и самовыражению.</a:t>
            </a:r>
          </a:p>
          <a:p>
            <a:r>
              <a:rPr lang="ru-RU" sz="3200" dirty="0" smtClean="0"/>
              <a:t>                4 Укреплять доброжелательные отношения между детьми и дружеские взаимоотношения в совместных делах.</a:t>
            </a:r>
          </a:p>
          <a:p>
            <a:r>
              <a:rPr lang="ru-RU" sz="3200" dirty="0" smtClean="0"/>
              <a:t>                5 Развивать творческие проявления и воображени в художественной, изобразительной и игровой деятельности.</a:t>
            </a:r>
          </a:p>
          <a:p>
            <a:r>
              <a:rPr lang="ru-RU" sz="3200" dirty="0" smtClean="0"/>
              <a:t>                6 Обогащать социальные представления о людях, о родном городе, о стране.</a:t>
            </a:r>
          </a:p>
          <a:p>
            <a:r>
              <a:rPr lang="ru-RU" sz="3200" dirty="0" smtClean="0"/>
              <a:t>      </a:t>
            </a:r>
            <a:endParaRPr lang="ru-RU" sz="3200" dirty="0"/>
          </a:p>
        </p:txBody>
      </p:sp>
      <p:pic>
        <p:nvPicPr>
          <p:cNvPr id="5" name="Рисунок 4" descr="071220116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28184" y="980728"/>
            <a:ext cx="2592892" cy="2952328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6" name="Рисунок 5" descr="IMG_0649 copy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4509121"/>
            <a:ext cx="2843808" cy="1872207"/>
          </a:xfrm>
          <a:prstGeom prst="ellipse">
            <a:avLst/>
          </a:prstGeom>
          <a:ln w="5715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228184" y="3933056"/>
            <a:ext cx="291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Занятие-развлечение « В стране геометрических фигур»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6381329"/>
            <a:ext cx="269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Мы были на новогодней сказке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Образовательная область «социализация».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5482952" cy="10801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Цель : 1 Освоение первоначальных представлений социального характера.</a:t>
            </a:r>
          </a:p>
          <a:p>
            <a:pPr>
              <a:buNone/>
            </a:pPr>
            <a:r>
              <a:rPr lang="ru-RU" dirty="0" smtClean="0"/>
              <a:t>               2 Включение детей в систему социальных отношений.</a:t>
            </a:r>
            <a:endParaRPr lang="ru-RU" dirty="0"/>
          </a:p>
        </p:txBody>
      </p:sp>
      <p:pic>
        <p:nvPicPr>
          <p:cNvPr id="4" name="Рисунок 3" descr="0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797152"/>
            <a:ext cx="3672408" cy="1728192"/>
          </a:xfrm>
          <a:prstGeom prst="ellipse">
            <a:avLst/>
          </a:prstGeom>
          <a:ln w="57150">
            <a:solidFill>
              <a:srgbClr val="92D050"/>
            </a:solidFill>
          </a:ln>
        </p:spPr>
      </p:pic>
      <p:pic>
        <p:nvPicPr>
          <p:cNvPr id="5" name="Рисунок 4" descr="0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11552" y="1340768"/>
            <a:ext cx="3852936" cy="2376264"/>
          </a:xfrm>
          <a:prstGeom prst="ellipse">
            <a:avLst/>
          </a:prstGeom>
          <a:ln w="57150">
            <a:solidFill>
              <a:srgbClr val="92D050"/>
            </a:solidFill>
          </a:ln>
        </p:spPr>
      </p:pic>
      <p:pic>
        <p:nvPicPr>
          <p:cNvPr id="6" name="Рисунок 5" descr="презентация 0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2708920"/>
            <a:ext cx="3816424" cy="1728192"/>
          </a:xfrm>
          <a:prstGeom prst="ellipse">
            <a:avLst/>
          </a:prstGeom>
          <a:ln w="57150">
            <a:solidFill>
              <a:srgbClr val="92D050"/>
            </a:solidFill>
          </a:ln>
        </p:spPr>
      </p:pic>
      <p:pic>
        <p:nvPicPr>
          <p:cNvPr id="8" name="Рисунок 7" descr="презентация 00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355976" y="4149080"/>
            <a:ext cx="4320480" cy="2376264"/>
          </a:xfrm>
          <a:prstGeom prst="ellipse">
            <a:avLst/>
          </a:prstGeom>
          <a:ln w="57150">
            <a:solidFill>
              <a:srgbClr val="92D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516216" y="3717032"/>
            <a:ext cx="1800200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Готовим ужин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652534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Идём в магазин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4437112"/>
            <a:ext cx="219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Стрижка в парикмахерской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652534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 приёме у врача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/>
          <a:lstStyle/>
          <a:p>
            <a:r>
              <a:rPr lang="ru-RU" dirty="0" smtClean="0"/>
              <a:t>Образовательная область «труд».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555232" cy="72270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Цель : Формирование положительного отношения к труду.</a:t>
            </a:r>
            <a:endParaRPr lang="ru-RU" dirty="0"/>
          </a:p>
        </p:txBody>
      </p:sp>
      <p:pic>
        <p:nvPicPr>
          <p:cNvPr id="4" name="Рисунок 3" descr="0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2204864"/>
            <a:ext cx="3456384" cy="1800200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Рисунок 4" descr="0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1268761"/>
            <a:ext cx="3792422" cy="2232248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 descr="презентация 00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92080" y="4005064"/>
            <a:ext cx="3635896" cy="2376264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Рисунок 6" descr="презентация 03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15616" y="4509120"/>
            <a:ext cx="3779912" cy="2016224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19672" y="4005064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Протираем листья цветов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350100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Стираем кукольное бельё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6381328"/>
            <a:ext cx="172819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Наше дежурство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6525344"/>
            <a:ext cx="4026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Игра «Для какой профессии эти инструменты?»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Образовательная область                               « Безопасность».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203304" cy="165881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Цель : 1 Формирование основы безопасности собственной жизнедеятельности.</a:t>
            </a:r>
          </a:p>
          <a:p>
            <a:pPr>
              <a:buNone/>
            </a:pPr>
            <a:r>
              <a:rPr lang="ru-RU" dirty="0" smtClean="0"/>
              <a:t>                2 Формирование предпосылок экологического сознания.</a:t>
            </a:r>
          </a:p>
          <a:p>
            <a:pPr>
              <a:buNone/>
            </a:pPr>
            <a:r>
              <a:rPr lang="ru-RU" dirty="0" smtClean="0"/>
              <a:t>                3 Обеспечение успешной социальной адаптивности ребёнка к миру.</a:t>
            </a:r>
            <a:endParaRPr lang="ru-RU" dirty="0"/>
          </a:p>
        </p:txBody>
      </p:sp>
      <p:pic>
        <p:nvPicPr>
          <p:cNvPr id="4" name="Рисунок 3" descr="0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1600" y="2852936"/>
            <a:ext cx="3312368" cy="1584176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Рисунок 4" descr="0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1340768"/>
            <a:ext cx="3312368" cy="2232248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 descr="презентация 02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52120" y="4077072"/>
            <a:ext cx="3312368" cy="2304256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 descr="00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71600" y="4869160"/>
            <a:ext cx="3384376" cy="1584176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75656" y="4437112"/>
            <a:ext cx="2102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Игра «Дорожный переход»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6453336"/>
            <a:ext cx="2196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Игра «Дорожное движение»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6381328"/>
            <a:ext cx="4049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Разрезные картинки «Собери дорожный знак»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3573016"/>
            <a:ext cx="3883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Дидактическая игра «Пожарная безопасность»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Образовательная область « Познание».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123184" cy="144278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Цель : 1 Развитие у детей познавательных интересов.</a:t>
            </a:r>
          </a:p>
          <a:p>
            <a:pPr>
              <a:buNone/>
            </a:pPr>
            <a:r>
              <a:rPr lang="ru-RU" dirty="0" smtClean="0"/>
              <a:t>               2 Интеллектуальное развитие детей.</a:t>
            </a:r>
            <a:endParaRPr lang="ru-RU" dirty="0"/>
          </a:p>
        </p:txBody>
      </p:sp>
      <p:pic>
        <p:nvPicPr>
          <p:cNvPr id="4" name="Рисунок 3" descr="0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59832" y="4293096"/>
            <a:ext cx="2880320" cy="224086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 descr="0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1268760"/>
            <a:ext cx="3168352" cy="197083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Рисунок 5" descr="презентация 03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00192" y="3789040"/>
            <a:ext cx="2592288" cy="180882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 descr="презентация 03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3528" y="2780928"/>
            <a:ext cx="2520280" cy="201622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55576" y="479715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Что это за цифры?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3212976"/>
            <a:ext cx="3675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Изучаем свойства камней, орехов и ракушек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6525344"/>
            <a:ext cx="273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 какие свойства есть у воды?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5661248"/>
            <a:ext cx="2575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Что можно сделать из песка?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7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Образовательная область                                   « Коммуникация».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475112" cy="144278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Цель : Овладение конструктивными способами и средствами взаимодействия с окружающими людьми.</a:t>
            </a:r>
            <a:endParaRPr lang="ru-RU" dirty="0"/>
          </a:p>
        </p:txBody>
      </p:sp>
      <p:pic>
        <p:nvPicPr>
          <p:cNvPr id="4" name="Рисунок 3" descr="презентация 0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1196752"/>
            <a:ext cx="4139952" cy="216024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Рисунок 4" descr="презентация 02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96136" y="3789040"/>
            <a:ext cx="2843808" cy="213285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 descr="презентация 03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3568" y="2924944"/>
            <a:ext cx="2952328" cy="151216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 descr="00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339752" y="4941168"/>
            <a:ext cx="3096344" cy="158417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55576" y="4365104"/>
            <a:ext cx="2786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Кукольный театр «Три поросёнка»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3284984"/>
            <a:ext cx="289611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Игра «Как встретились две игрушки»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587727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 давай позвоним маме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6453336"/>
            <a:ext cx="2490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Давай вдвоём слепим  куличики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Образовательная область «чтение Художественной литературы».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475112" cy="122676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Цель : Формирование интереса и потребности в чтении ( восприятии ) книг.</a:t>
            </a:r>
            <a:endParaRPr lang="ru-RU" dirty="0"/>
          </a:p>
        </p:txBody>
      </p:sp>
      <p:pic>
        <p:nvPicPr>
          <p:cNvPr id="4" name="Рисунок 3" descr="презентация 0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1196752"/>
            <a:ext cx="4248472" cy="252028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Рисунок 4" descr="презентация 05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284984"/>
            <a:ext cx="3312368" cy="259228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Рисунок 5" descr="презентация 0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67944" y="4221088"/>
            <a:ext cx="4176464" cy="216024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3528" y="5805264"/>
            <a:ext cx="3637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Раскрасим любимых героев в яркие цвета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3645025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Читаем книги вместе с воспитателем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6309320"/>
            <a:ext cx="36768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Показываем друг другу сказки на фланелеграфе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Образовательная область                                « художественное творчество».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339208" cy="151479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Цель : 1 Формирование интереса к эстетической стороне окружающей действительности.</a:t>
            </a:r>
          </a:p>
          <a:p>
            <a:pPr>
              <a:buNone/>
            </a:pPr>
            <a:r>
              <a:rPr lang="ru-RU" dirty="0" smtClean="0"/>
              <a:t>                2 Удовлетворение потребности детей в самовыражении.</a:t>
            </a:r>
            <a:endParaRPr lang="ru-RU" dirty="0"/>
          </a:p>
        </p:txBody>
      </p:sp>
      <p:pic>
        <p:nvPicPr>
          <p:cNvPr id="4" name="Рисунок 3" descr="презентация 0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2080" y="1268760"/>
            <a:ext cx="3384376" cy="216024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Рисунок 4" descr="презентация 0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4149080"/>
            <a:ext cx="3384376" cy="223224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 descr="презентация 05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544" y="4941168"/>
            <a:ext cx="2880320" cy="151216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Рисунок 7" descr="презентация 04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07704" y="3068960"/>
            <a:ext cx="2880320" cy="151216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31640" y="4509120"/>
            <a:ext cx="4580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Дидактическая игра «Собери из частей Мишутку»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6381328"/>
            <a:ext cx="440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Дидактическая игра «Найди листик к этой веточке»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3356992"/>
            <a:ext cx="3282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«Обведи по трафарету фигурку животного»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6309320"/>
            <a:ext cx="2439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Мы рисуем настоящие картины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Образовательная область «музыка»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9"/>
            <a:ext cx="3907160" cy="136815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Цель : 1 Развитие музыкальности детей.</a:t>
            </a:r>
          </a:p>
          <a:p>
            <a:pPr>
              <a:buNone/>
            </a:pPr>
            <a:r>
              <a:rPr lang="ru-RU" dirty="0" smtClean="0"/>
              <a:t>               2 Развитие способности эмоционально воспринимать музыку.</a:t>
            </a:r>
            <a:endParaRPr lang="ru-RU" dirty="0"/>
          </a:p>
        </p:txBody>
      </p:sp>
      <p:pic>
        <p:nvPicPr>
          <p:cNvPr id="4" name="Рисунок 3" descr="презентация 0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1412776"/>
            <a:ext cx="3456384" cy="224086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Рисунок 4" descr="презентация 0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6056" y="4365104"/>
            <a:ext cx="3528392" cy="208823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Рисунок 5" descr="презентация 0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91680" y="2492896"/>
            <a:ext cx="2987824" cy="172819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Рисунок 7" descr="01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3528" y="4653137"/>
            <a:ext cx="3456384" cy="18002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555776" y="4221088"/>
            <a:ext cx="1152128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Мы  танцуем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645333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Мы  поём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3645024"/>
            <a:ext cx="178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Наш весёлый хоровод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6453336"/>
            <a:ext cx="285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Наши гости из музыкальной школы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Образовательная область «здоровье»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547120" cy="129877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Цель: 1 Охрана здоровья детей.</a:t>
            </a:r>
          </a:p>
          <a:p>
            <a:pPr>
              <a:buNone/>
            </a:pPr>
            <a:r>
              <a:rPr lang="ru-RU" dirty="0" smtClean="0"/>
              <a:t>              2 Формирование основы культуры здоровья.     </a:t>
            </a:r>
            <a:endParaRPr lang="ru-RU" dirty="0"/>
          </a:p>
        </p:txBody>
      </p:sp>
      <p:pic>
        <p:nvPicPr>
          <p:cNvPr id="4" name="Рисунок 3" descr="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1412776"/>
            <a:ext cx="3528392" cy="22322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 descr="0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9592" y="4797152"/>
            <a:ext cx="3563888" cy="172819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 descr="презентация 03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9592" y="2636912"/>
            <a:ext cx="3528392" cy="165618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Рисунок 8" descr="презентация 00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48064" y="4221088"/>
            <a:ext cx="3491880" cy="216024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47664" y="429309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Повторяем правила гигиены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652534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Коврик для закаливания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364502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Наша  умывальная комната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638132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Утренняя зарядка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Образовательная область «физическая культура».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619128" cy="144278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Цель : 1 Формирование у детей интереса и ценностного отношения к занятиям физической культурой.</a:t>
            </a:r>
          </a:p>
          <a:p>
            <a:pPr>
              <a:buNone/>
            </a:pPr>
            <a:r>
              <a:rPr lang="ru-RU" dirty="0" smtClean="0"/>
              <a:t>                2 Гармоничное физическое развитие детей.       </a:t>
            </a:r>
            <a:endParaRPr lang="ru-RU" dirty="0"/>
          </a:p>
        </p:txBody>
      </p:sp>
      <p:pic>
        <p:nvPicPr>
          <p:cNvPr id="4" name="Рисунок 3" descr="презентация 0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1484784"/>
            <a:ext cx="3635896" cy="216024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Рисунок 4" descr="презентация 0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2852936"/>
            <a:ext cx="3240360" cy="14401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 descr="презентация 04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4149080"/>
            <a:ext cx="3635896" cy="234888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 descr="презентация 04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1560" y="4797152"/>
            <a:ext cx="3275856" cy="165618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55576" y="4293096"/>
            <a:ext cx="307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Забрось мяч в баскетбольное кольцо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две шеренги становись!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3645024"/>
            <a:ext cx="2672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Какая команда окажется быстрей?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6453336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Наши упражнения с кольцами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Динамика формирования интегративных качеств детей пятого года жизни (начало года ) 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8829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772816"/>
            <a:ext cx="2088232" cy="126876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3356992"/>
            <a:ext cx="2088232" cy="129614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Рисунок 5" descr="00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4941168"/>
            <a:ext cx="2088232" cy="136815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7" name="Рисунок 6" descr="00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11760" y="1412776"/>
            <a:ext cx="2160240" cy="129614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8" name="Рисунок 7" descr="00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11760" y="2996952"/>
            <a:ext cx="2160240" cy="129614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9" name="Рисунок 8" descr="00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88024" y="4797152"/>
            <a:ext cx="2088232" cy="144016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Рисунок 9" descr="009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716016" y="1772816"/>
            <a:ext cx="2088232" cy="129614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1" name="Рисунок 10" descr="01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788024" y="3284984"/>
            <a:ext cx="2088232" cy="129614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2" name="Рисунок 11" descr="01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020272" y="1340768"/>
            <a:ext cx="1872207" cy="129614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3" name="Рисунок 12" descr="012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411760" y="4653136"/>
            <a:ext cx="2232248" cy="136815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6" name="Рисунок 15" descr="014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020272" y="3501008"/>
            <a:ext cx="2123728" cy="2808312"/>
          </a:xfrm>
          <a:prstGeom prst="flowChartMultidocument">
            <a:avLst/>
          </a:prstGeom>
          <a:ln w="38100">
            <a:solidFill>
              <a:srgbClr val="FFC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380312" y="630932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Наше занятие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/>
          <a:lstStyle/>
          <a:p>
            <a:r>
              <a:rPr lang="ru-RU" dirty="0" smtClean="0"/>
              <a:t>Наши досуги и праздники .</a:t>
            </a:r>
            <a:endParaRPr lang="ru-RU" dirty="0"/>
          </a:p>
        </p:txBody>
      </p:sp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79512" y="1124744"/>
            <a:ext cx="3024336" cy="2232248"/>
          </a:xfrm>
          <a:prstGeom prst="ellipse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 descr="04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60029" y="1124744"/>
            <a:ext cx="3204459" cy="2304256"/>
          </a:xfrm>
          <a:prstGeom prst="ellipse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 descr="02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08104" y="4221088"/>
            <a:ext cx="3384376" cy="2376264"/>
          </a:xfrm>
          <a:prstGeom prst="ellipse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 descr="IMG_0649 copy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15816" y="2420888"/>
            <a:ext cx="3096344" cy="2376264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9512" y="3356992"/>
            <a:ext cx="2997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Артисты из музыкальной школы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3429000"/>
            <a:ext cx="1728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«Зимняя олимпиада»</a:t>
            </a:r>
            <a:endParaRPr lang="ru-RU" sz="1200" dirty="0"/>
          </a:p>
        </p:txBody>
      </p:sp>
      <p:pic>
        <p:nvPicPr>
          <p:cNvPr id="13" name="Рисунок 12" descr="1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4221088"/>
            <a:ext cx="3347864" cy="2304256"/>
          </a:xfrm>
          <a:prstGeom prst="ellipse">
            <a:avLst/>
          </a:prstGeom>
          <a:ln w="28575">
            <a:solidFill>
              <a:srgbClr val="0070C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851920" y="4797152"/>
            <a:ext cx="109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«Новый год»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3608" y="652534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«День Победы»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84168" y="6525344"/>
            <a:ext cx="278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Сценки из сказок в своей группе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839200" cy="7920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К концу 5-го года жизни ребёнка мы стремимся,чтобы у него были сформированы следующие интегративные качества 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6283424" cy="530383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Физически развитый,овладевший основными КГН.</a:t>
            </a:r>
          </a:p>
          <a:p>
            <a:r>
              <a:rPr lang="ru-RU" dirty="0" smtClean="0"/>
              <a:t>Любознательный,активный.</a:t>
            </a:r>
          </a:p>
          <a:p>
            <a:r>
              <a:rPr lang="ru-RU" dirty="0" smtClean="0"/>
              <a:t>Эмоционально отзывчивый.</a:t>
            </a:r>
          </a:p>
          <a:p>
            <a:r>
              <a:rPr lang="ru-RU" dirty="0" smtClean="0"/>
              <a:t>Овладевший средствами общения и способами взаимодействия со взрослыми и сверстниками.</a:t>
            </a:r>
          </a:p>
          <a:p>
            <a:r>
              <a:rPr lang="ru-RU" dirty="0" smtClean="0"/>
              <a:t>Способный решать интеллектуальные и личностные задачи (проблемы), адекватные возрасту.</a:t>
            </a:r>
          </a:p>
          <a:p>
            <a:r>
              <a:rPr lang="ru-RU" dirty="0" smtClean="0"/>
              <a:t>Овладевший универсальными предпосылками учебной деятельности.</a:t>
            </a:r>
          </a:p>
          <a:p>
            <a:r>
              <a:rPr lang="ru-RU" dirty="0" smtClean="0"/>
              <a:t>Овладевший необходимыми специальными умениями и навыками.</a:t>
            </a:r>
          </a:p>
          <a:p>
            <a:r>
              <a:rPr lang="ru-RU" dirty="0" smtClean="0"/>
              <a:t>Имеющий  первичные представления  о себе, семье, обществе, государстве, мире и природе.</a:t>
            </a:r>
            <a:endParaRPr lang="ru-RU" dirty="0"/>
          </a:p>
        </p:txBody>
      </p:sp>
      <p:pic>
        <p:nvPicPr>
          <p:cNvPr id="6" name="Рисунок 5" descr="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1628800"/>
            <a:ext cx="2232248" cy="2160240"/>
          </a:xfrm>
          <a:prstGeom prst="flowChartMultidocument">
            <a:avLst/>
          </a:prstGeom>
          <a:ln>
            <a:solidFill>
              <a:srgbClr val="7030A0"/>
            </a:solidFill>
          </a:ln>
        </p:spPr>
      </p:pic>
      <p:pic>
        <p:nvPicPr>
          <p:cNvPr id="7" name="Рисунок 6" descr="0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60232" y="4437112"/>
            <a:ext cx="2304256" cy="2204864"/>
          </a:xfrm>
          <a:prstGeom prst="flowChartMultidocument">
            <a:avLst/>
          </a:prstGeom>
          <a:ln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948264" y="378904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Катаемся с горки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6525344"/>
            <a:ext cx="1705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Занимаемся спортом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Воспитатели группы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18722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 Крамар Оксана Николаевна : образование высшее,     категория 1-я.</a:t>
            </a:r>
          </a:p>
          <a:p>
            <a:r>
              <a:rPr lang="ru-RU" dirty="0" smtClean="0"/>
              <a:t>2 Ступина Светлана Васильевна : образование высшее.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3600" dirty="0" smtClean="0"/>
              <a:t>  Помощник воспитателя</a:t>
            </a:r>
            <a:r>
              <a:rPr lang="ru-RU" dirty="0" smtClean="0"/>
              <a:t> : Берёзкина Дарья Сергеевна.</a:t>
            </a:r>
            <a:endParaRPr lang="ru-RU" sz="3600" dirty="0" smtClean="0"/>
          </a:p>
        </p:txBody>
      </p:sp>
      <p:pic>
        <p:nvPicPr>
          <p:cNvPr id="4" name="Рисунок 3" descr="0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6" y="3212976"/>
            <a:ext cx="2448272" cy="172819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Рисунок 5" descr="0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3140968"/>
            <a:ext cx="3888432" cy="2808312"/>
          </a:xfrm>
          <a:prstGeom prst="irregularSeal2">
            <a:avLst/>
          </a:prstGeom>
          <a:ln>
            <a:solidFill>
              <a:srgbClr val="FFFF00"/>
            </a:solidFill>
          </a:ln>
        </p:spPr>
      </p:pic>
      <p:pic>
        <p:nvPicPr>
          <p:cNvPr id="7" name="Рисунок 6" descr="06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068960"/>
            <a:ext cx="3707904" cy="3140968"/>
          </a:xfrm>
          <a:prstGeom prst="irregularSeal1">
            <a:avLst/>
          </a:prstGeom>
          <a:ln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71600" y="602128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Светлана Васильевна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5085184"/>
            <a:ext cx="1420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Дарья Сергеевна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84167" y="5805265"/>
            <a:ext cx="25113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</a:rPr>
              <a:t>Оксана Николаевна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144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Углублённая работа Ступиной С.в.  по теме: «Развитие мелкой моторики рук у детей младшего дошкольного возраста».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6283424" cy="396306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Цель: 1 Развитие мелкой моторики у детей дошкольного возраста в играх, упражнениях и разных видах продуктивной деятельности.</a:t>
            </a:r>
          </a:p>
          <a:p>
            <a:pPr>
              <a:buNone/>
            </a:pPr>
            <a:r>
              <a:rPr lang="ru-RU" dirty="0" smtClean="0"/>
              <a:t>               2 Работа по развитию мелкой моторики и координации движений руки должна стать важной частью подготовки к школе, в частности, к письму.</a:t>
            </a:r>
          </a:p>
          <a:p>
            <a:pPr>
              <a:buNone/>
            </a:pPr>
            <a:r>
              <a:rPr lang="ru-RU" dirty="0" smtClean="0"/>
              <a:t>                3 Донести до родителей значение игр на развитие мелкой моторики.</a:t>
            </a:r>
          </a:p>
          <a:p>
            <a:pPr>
              <a:buNone/>
            </a:pPr>
            <a:r>
              <a:rPr lang="ru-RU" dirty="0" smtClean="0"/>
              <a:t>     Задачи :</a:t>
            </a:r>
          </a:p>
          <a:p>
            <a:pPr>
              <a:buNone/>
            </a:pPr>
            <a:r>
              <a:rPr lang="ru-RU" dirty="0" smtClean="0"/>
              <a:t>                1 Выявить индивидуальные особенности детей в развитии мелкой моторики.</a:t>
            </a:r>
          </a:p>
          <a:p>
            <a:pPr>
              <a:buNone/>
            </a:pPr>
            <a:r>
              <a:rPr lang="ru-RU" dirty="0" smtClean="0"/>
              <a:t>                 2 Развивать тактильную чувствительность рук детей.</a:t>
            </a:r>
          </a:p>
          <a:p>
            <a:pPr>
              <a:buNone/>
            </a:pPr>
            <a:r>
              <a:rPr lang="ru-RU" dirty="0" smtClean="0"/>
              <a:t>                 3 Сочетать игры и упражнения для тренировки пальцев с речью детей.</a:t>
            </a:r>
          </a:p>
          <a:p>
            <a:pPr>
              <a:buNone/>
            </a:pPr>
            <a:r>
              <a:rPr lang="ru-RU" dirty="0" smtClean="0"/>
              <a:t>                 4 Сформировать элементарные специфические графически навыки.</a:t>
            </a:r>
          </a:p>
          <a:p>
            <a:pPr>
              <a:buNone/>
            </a:pPr>
            <a:r>
              <a:rPr lang="ru-RU" dirty="0" smtClean="0"/>
              <a:t>                 5 Подготовить руку ребёнка к письму.</a:t>
            </a:r>
            <a:endParaRPr lang="ru-RU" dirty="0"/>
          </a:p>
        </p:txBody>
      </p:sp>
      <p:pic>
        <p:nvPicPr>
          <p:cNvPr id="7" name="Рисунок 6" descr="0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88224" y="1484784"/>
            <a:ext cx="2304256" cy="2232248"/>
          </a:xfrm>
          <a:prstGeom prst="ellipse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Рисунок 7" descr="04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64088" y="4365104"/>
            <a:ext cx="3456384" cy="2088232"/>
          </a:xfrm>
          <a:prstGeom prst="ellipse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Рисунок 5" descr="02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5576" y="5085184"/>
            <a:ext cx="3528392" cy="1440160"/>
          </a:xfrm>
          <a:prstGeom prst="ellipse">
            <a:avLst/>
          </a:prstGeom>
          <a:ln w="38100">
            <a:solidFill>
              <a:srgbClr val="FFFF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020272" y="37890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палочки Кюизенера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652534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Узоры из природного материала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525344"/>
            <a:ext cx="348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Доска с фломастером-стёркой для рисования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Актуальность  углублённой работы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3384376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С развитием речи у детей напрямую связана мелкая моторика рук. Поэтому для того, чтобы ребёнок с раннего детства уже готовился к ораторскому искусству, нужно особое внимание обратить на фундамент развития речевого аппарата. То есть развивая моторику рук ребёнка мы можем эффективно влиять на будущее развитие как его письменной, так и устной речи.</a:t>
            </a:r>
          </a:p>
          <a:p>
            <a:r>
              <a:rPr lang="ru-RU" sz="2400" dirty="0" smtClean="0"/>
              <a:t>На кончиках детских пальчиков расположены нервные окончания, которые способствуют передаче огромного количества сигналов в мозговой центр, а это влияет на развитие ребёнка в целом. Именно поэтому актуальность мелкой моторики бесспорна , и способствовать  её развитию нужно с раннего детства. Все способы развития мелкой моторики оказывают благотворное воздействие на организм.</a:t>
            </a:r>
            <a:endParaRPr lang="ru-RU" sz="2400" dirty="0"/>
          </a:p>
        </p:txBody>
      </p:sp>
      <p:pic>
        <p:nvPicPr>
          <p:cNvPr id="5" name="Рисунок 4" descr="SAM_0380.JPG">
            <a:hlinkClick r:id="" action="ppaction://hlinkshowjump?jump=firstslide" highlightClick="1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4437111"/>
            <a:ext cx="3059832" cy="2016225"/>
          </a:xfrm>
          <a:prstGeom prst="smileyFace">
            <a:avLst/>
          </a:prstGeom>
          <a:ln>
            <a:noFill/>
          </a:ln>
        </p:spPr>
      </p:pic>
      <p:pic>
        <p:nvPicPr>
          <p:cNvPr id="7" name="Рисунок 6" descr="0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4437112"/>
            <a:ext cx="2987824" cy="1944216"/>
          </a:xfrm>
          <a:prstGeom prst="smileyFace">
            <a:avLst/>
          </a:prstGeom>
        </p:spPr>
      </p:pic>
      <p:pic>
        <p:nvPicPr>
          <p:cNvPr id="8" name="Рисунок 7" descr="04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03848" y="4365104"/>
            <a:ext cx="2736304" cy="202367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27584" y="645333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Собери грибочки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63813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Узор из мозайки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638132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Приклеим детали для домика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6288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углублённая работа крамар о. н. по теме : « формирование фонематического восприятия и звукового анализа у детей среднего возраста».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5995392" cy="40324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Цель : 1 Формирование фонематического восприятия и звукового анализа.</a:t>
            </a:r>
          </a:p>
          <a:p>
            <a:pPr>
              <a:buNone/>
            </a:pPr>
            <a:r>
              <a:rPr lang="ru-RU" dirty="0" smtClean="0"/>
              <a:t>               2 Выявление особенностей фонематического восприятия у детей пятого года жизни.</a:t>
            </a:r>
          </a:p>
          <a:p>
            <a:pPr>
              <a:buNone/>
            </a:pPr>
            <a:r>
              <a:rPr lang="ru-RU" dirty="0" smtClean="0"/>
              <a:t>   Задачи : 1 Формирование чёткого произношения звуков речи у детей.</a:t>
            </a:r>
          </a:p>
          <a:p>
            <a:pPr>
              <a:buNone/>
            </a:pPr>
            <a:r>
              <a:rPr lang="ru-RU" dirty="0" smtClean="0"/>
              <a:t>                   2 Подобрать упражнения и игры на развитие фонематического слуха и восприятия.</a:t>
            </a:r>
          </a:p>
          <a:p>
            <a:pPr>
              <a:buNone/>
            </a:pPr>
            <a:r>
              <a:rPr lang="ru-RU" dirty="0" smtClean="0"/>
              <a:t>                   3 Составить планирование работы с детьми 4-5 лет.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SAM_039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160" y="1340768"/>
            <a:ext cx="2987824" cy="2232248"/>
          </a:xfrm>
          <a:prstGeom prst="hexagon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 descr="SAM_039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52120" y="4149080"/>
            <a:ext cx="3203847" cy="230425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Рисунок 8" descr="SAM_039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9592" y="4869160"/>
            <a:ext cx="3456384" cy="1584176"/>
          </a:xfrm>
          <a:prstGeom prst="hexagon">
            <a:avLst/>
          </a:prstGeom>
          <a:ln w="57150">
            <a:solidFill>
              <a:srgbClr val="FF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732240" y="3573016"/>
            <a:ext cx="1485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Домик для язычка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652534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Изобрази такую же рожицу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652534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Улыбнемся зеркальцу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 углублённой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59491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Несформированность фонематического восприятия негативно влияет на формирование звукопроизношения: для детей характерно употребление диффузных звуков неустойчивой артикуляции , многочисленные замены и смешения при благополучном состоянии строения и функции </a:t>
            </a:r>
          </a:p>
          <a:p>
            <a:pPr>
              <a:buNone/>
            </a:pPr>
            <a:r>
              <a:rPr lang="ru-RU" dirty="0" smtClean="0"/>
              <a:t>     артикуляционного аппарата. Актуальность обусловлена возрастающим количеством детей, имеющим нарушение фонематического слуха и поиском новых путей преодоления стоящих  перед ними трудностей.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SAM_038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4149080"/>
            <a:ext cx="4039388" cy="2304256"/>
          </a:xfrm>
          <a:prstGeom prst="plaque">
            <a:avLst/>
          </a:prstGeom>
          <a:ln w="57150">
            <a:solidFill>
              <a:srgbClr val="FFC000"/>
            </a:solidFill>
          </a:ln>
        </p:spPr>
      </p:pic>
      <p:pic>
        <p:nvPicPr>
          <p:cNvPr id="5" name="Рисунок 4" descr="SAM_038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4149080"/>
            <a:ext cx="3816424" cy="2313638"/>
          </a:xfrm>
          <a:prstGeom prst="plaque">
            <a:avLst/>
          </a:prstGeom>
          <a:ln w="5715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87624" y="652534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Звуки бывают гласные и согласные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652534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Найди согласный звук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Проектная деятельность по работе с родителями. </a:t>
            </a:r>
            <a:r>
              <a:rPr lang="ru-RU" sz="2000" dirty="0" smtClean="0"/>
              <a:t>( период с 1.05.11 по 1.10.11 гг ).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6948264" cy="5733256"/>
          </a:xfrm>
        </p:spPr>
        <p:txBody>
          <a:bodyPr>
            <a:normAutofit fontScale="47500" lnSpcReduction="20000"/>
          </a:bodyPr>
          <a:lstStyle/>
          <a:p>
            <a:r>
              <a:rPr lang="ru-RU" sz="2800" dirty="0" smtClean="0"/>
              <a:t>Цель : «Вовлечение родителей в педагогический процесс как активных участников, создание в группе коллектива единомышленников, ориентированных на совместную деятельность по развитию детей средней группы».                                                                                                                                           Задачи :1 Познакомить родителей с особенностями развития ребёнка пятого года жизни, приоритетными задачами его физического и психического развития.</a:t>
            </a:r>
          </a:p>
          <a:p>
            <a:r>
              <a:rPr lang="ru-RU" sz="2800" dirty="0" smtClean="0"/>
              <a:t>2 Поддерживать интерес родителей к развитию собственного ребёнка.</a:t>
            </a:r>
          </a:p>
          <a:p>
            <a:r>
              <a:rPr lang="ru-RU" sz="2800" dirty="0" smtClean="0"/>
              <a:t>3 Ориентировать родителей на совместное с педагогом приобщение ребёнка к здоровому образу жизни.</a:t>
            </a:r>
          </a:p>
          <a:p>
            <a:r>
              <a:rPr lang="ru-RU" sz="2800" dirty="0" smtClean="0"/>
              <a:t>4 Побуждать родителей развивать доброжелательные отношения ребёнка взрослым и сверстникам.</a:t>
            </a:r>
          </a:p>
          <a:p>
            <a:r>
              <a:rPr lang="ru-RU" sz="2800" dirty="0" smtClean="0"/>
              <a:t>5 Показать родителям возможности речевого развития  ребёнка в семье ( игры, темы разговоров, детских рассказов ).</a:t>
            </a:r>
          </a:p>
          <a:p>
            <a:r>
              <a:rPr lang="ru-RU" sz="2800" dirty="0" smtClean="0"/>
              <a:t>6 Включать родителей в игровое общение с ребёнком, помочь им построить партнёрские отношения с ребёнком в семье.</a:t>
            </a:r>
          </a:p>
          <a:p>
            <a:r>
              <a:rPr lang="ru-RU" sz="2800" dirty="0" smtClean="0"/>
              <a:t>7 Совместно с родителями развивать положительное отношение ребенка к себе, уверенность в своих силах, стремление к самостоятельности.</a:t>
            </a:r>
          </a:p>
          <a:p>
            <a:r>
              <a:rPr lang="ru-RU" sz="2800" dirty="0" smtClean="0"/>
              <a:t>Этапы проектной деятельности: </a:t>
            </a:r>
          </a:p>
          <a:p>
            <a:r>
              <a:rPr lang="ru-RU" sz="2800" dirty="0" smtClean="0"/>
              <a:t>1 Проведение родительского собрания «Добро пожаловать в среднюю группу».</a:t>
            </a:r>
          </a:p>
          <a:p>
            <a:r>
              <a:rPr lang="ru-RU" sz="2800" dirty="0" smtClean="0"/>
              <a:t>2 Анкетировани родителей «Я и мой ребёнок».</a:t>
            </a:r>
          </a:p>
          <a:p>
            <a:r>
              <a:rPr lang="ru-RU" sz="2800" dirty="0" smtClean="0"/>
              <a:t>3 Проведение диагностической беседы «Какой я родитель».</a:t>
            </a:r>
          </a:p>
          <a:p>
            <a:r>
              <a:rPr lang="ru-RU" sz="2800" dirty="0" smtClean="0"/>
              <a:t>4 Совместное оформление группового альбома «Эмоции в жизни детей».</a:t>
            </a:r>
          </a:p>
          <a:p>
            <a:r>
              <a:rPr lang="ru-RU" sz="2800" dirty="0" smtClean="0"/>
              <a:t>5 Регулярное участие родителей во всех групповых мероприятиях, праздниках, конкурсах и развлечениях.</a:t>
            </a:r>
            <a:endParaRPr lang="ru-RU" sz="2800" dirty="0"/>
          </a:p>
        </p:txBody>
      </p:sp>
      <p:pic>
        <p:nvPicPr>
          <p:cNvPr id="6" name="Рисунок 5" descr="0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20272" y="1196752"/>
            <a:ext cx="1944216" cy="151216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20272" y="3140968"/>
            <a:ext cx="1979712" cy="144016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Рисунок 7" descr="02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48264" y="5013176"/>
            <a:ext cx="2016224" cy="151216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Рисунок 8" descr="02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5229200"/>
            <a:ext cx="2880320" cy="1296144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11" name="Рисунок 10" descr="00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3528" y="5373216"/>
            <a:ext cx="3024336" cy="1152128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308304" y="2636912"/>
            <a:ext cx="1575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Кто как улыбается?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509120"/>
            <a:ext cx="21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Наш альбом с эмоциями  мамы делать помогали!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48264" y="6453336"/>
            <a:ext cx="2313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Отдыхаем вместе с мамой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36" y="6453336"/>
            <a:ext cx="280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Наши родители всё умеют делать!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6381328"/>
            <a:ext cx="259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200" dirty="0" smtClean="0"/>
              <a:t>А мы с папой грибок смастерили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Развивающая среда средней группы 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1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51520" y="1124744"/>
            <a:ext cx="2497210" cy="1728192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 descr="0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3212976"/>
            <a:ext cx="2376264" cy="1782198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Рисунок 5" descr="02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24128" y="1628800"/>
            <a:ext cx="2741270" cy="1728192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28184" y="4725144"/>
            <a:ext cx="2664296" cy="1880566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 descr="01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43808" y="1772816"/>
            <a:ext cx="2376264" cy="1782198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" name="Рисунок 9" descr="023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499992" y="3356992"/>
            <a:ext cx="2448272" cy="1826822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1" name="Рисунок 10" descr="00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339752" y="4869160"/>
            <a:ext cx="2627784" cy="1682806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948264" y="3356992"/>
            <a:ext cx="179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Безопасность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15817" y="3501009"/>
            <a:ext cx="136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Дорожное движение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2" y="652534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Больница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6525344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Кукольный театр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292080" y="5157192"/>
            <a:ext cx="649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Семья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5013176"/>
            <a:ext cx="1221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Развитие речи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2852936"/>
            <a:ext cx="1856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Наш родной город</a:t>
            </a:r>
            <a:endParaRPr lang="ru-RU" sz="1200" dirty="0"/>
          </a:p>
        </p:txBody>
      </p:sp>
    </p:spTree>
  </p:cSld>
  <p:clrMapOvr>
    <a:masterClrMapping/>
  </p:clrMapOvr>
  <p:transition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713</TotalTime>
  <Words>1409</Words>
  <Application>Microsoft Office PowerPoint</Application>
  <PresentationFormat>Экран (4:3)</PresentationFormat>
  <Paragraphs>167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средней группы.</vt:lpstr>
      <vt:lpstr>Динамика формирования интегративных качеств детей пятого года жизни (начало года ) :</vt:lpstr>
      <vt:lpstr>Воспитатели группы : </vt:lpstr>
      <vt:lpstr>Углублённая работа Ступиной С.в.  по теме: «Развитие мелкой моторики рук у детей младшего дошкольного возраста».</vt:lpstr>
      <vt:lpstr>Актуальность  углублённой работы :</vt:lpstr>
      <vt:lpstr>углублённая работа крамар о. н. по теме : « формирование фонематического восприятия и звукового анализа у детей среднего возраста». </vt:lpstr>
      <vt:lpstr>Актуальность углублённой работы:</vt:lpstr>
      <vt:lpstr>Проектная деятельность по работе с родителями. ( период с 1.05.11 по 1.10.11 гг ).</vt:lpstr>
      <vt:lpstr>Развивающая среда средней группы : </vt:lpstr>
      <vt:lpstr>Образовательная область «социализация».</vt:lpstr>
      <vt:lpstr>Образовательная область «труд».</vt:lpstr>
      <vt:lpstr>Образовательная область                               « Безопасность».</vt:lpstr>
      <vt:lpstr>Образовательная область « Познание».</vt:lpstr>
      <vt:lpstr>Образовательная область                                   « Коммуникация».</vt:lpstr>
      <vt:lpstr>Образовательная область «чтение Художественной литературы».</vt:lpstr>
      <vt:lpstr>Образовательная область                                « художественное творчество».</vt:lpstr>
      <vt:lpstr>Образовательная область «музыка»</vt:lpstr>
      <vt:lpstr>Образовательная область «здоровье» </vt:lpstr>
      <vt:lpstr>Образовательная область «физическая культура».</vt:lpstr>
      <vt:lpstr>Наши досуги и праздники .</vt:lpstr>
      <vt:lpstr>К концу 5-го года жизни ребёнка мы стремимся,чтобы у него были сформированы следующие интегративные качества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средней группы.</dc:title>
  <dc:creator>Светлана</dc:creator>
  <cp:lastModifiedBy>Светлана</cp:lastModifiedBy>
  <cp:revision>82</cp:revision>
  <dcterms:created xsi:type="dcterms:W3CDTF">2012-02-04T07:57:57Z</dcterms:created>
  <dcterms:modified xsi:type="dcterms:W3CDTF">2013-01-15T19:52:18Z</dcterms:modified>
</cp:coreProperties>
</file>