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4" r:id="rId4"/>
    <p:sldId id="258" r:id="rId5"/>
    <p:sldId id="265" r:id="rId6"/>
    <p:sldId id="262" r:id="rId7"/>
    <p:sldId id="263" r:id="rId8"/>
    <p:sldId id="266" r:id="rId9"/>
    <p:sldId id="267" r:id="rId10"/>
    <p:sldId id="268" r:id="rId11"/>
    <p:sldId id="269" r:id="rId12"/>
    <p:sldId id="270" r:id="rId13"/>
    <p:sldId id="271" r:id="rId14"/>
    <p:sldId id="289" r:id="rId15"/>
    <p:sldId id="28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3" r:id="rId24"/>
    <p:sldId id="284" r:id="rId25"/>
    <p:sldId id="282" r:id="rId26"/>
    <p:sldId id="281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1" autoAdjust="0"/>
    <p:restoredTop sz="94660"/>
  </p:normalViewPr>
  <p:slideViewPr>
    <p:cSldViewPr>
      <p:cViewPr varScale="1">
        <p:scale>
          <a:sx n="66" d="100"/>
          <a:sy n="66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домашнее чтение</c:v>
                </c:pt>
              </c:strCache>
            </c:strRef>
          </c:tx>
          <c:cat>
            <c:strRef>
              <c:f>Лист1!$A$2:$A$10</c:f>
              <c:strCache>
                <c:ptCount val="9"/>
                <c:pt idx="0">
                  <c:v>есть библиотека</c:v>
                </c:pt>
                <c:pt idx="1">
                  <c:v>ежедневно читают</c:v>
                </c:pt>
                <c:pt idx="2">
                  <c:v>беседуют после прочтения книг</c:v>
                </c:pt>
                <c:pt idx="3">
                  <c:v>ребёнок может назвать недавно прочитанные книги</c:v>
                </c:pt>
                <c:pt idx="4">
                  <c:v>ребёнок может перессказать отрывок из любимой сказки</c:v>
                </c:pt>
                <c:pt idx="5">
                  <c:v>ребёнок любит рассматривать картинки в книках</c:v>
                </c:pt>
                <c:pt idx="6">
                  <c:v>читают детских классиков</c:v>
                </c:pt>
                <c:pt idx="7">
                  <c:v>удовлетворены библиотекой в группе</c:v>
                </c:pt>
                <c:pt idx="8">
                  <c:v>посещают детскую городскую библиотеку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100</c:v>
                </c:pt>
                <c:pt idx="1">
                  <c:v>79</c:v>
                </c:pt>
                <c:pt idx="2">
                  <c:v>46</c:v>
                </c:pt>
                <c:pt idx="3">
                  <c:v>42</c:v>
                </c:pt>
                <c:pt idx="4">
                  <c:v>100</c:v>
                </c:pt>
                <c:pt idx="5">
                  <c:v>100</c:v>
                </c:pt>
                <c:pt idx="6">
                  <c:v>92</c:v>
                </c:pt>
                <c:pt idx="7">
                  <c:v>17</c:v>
                </c:pt>
                <c:pt idx="8">
                  <c:v>21</c:v>
                </c:pt>
              </c:numCache>
            </c:numRef>
          </c:val>
        </c:ser>
        <c:axId val="74084352"/>
        <c:axId val="74085888"/>
      </c:barChart>
      <c:catAx>
        <c:axId val="74084352"/>
        <c:scaling>
          <c:orientation val="minMax"/>
        </c:scaling>
        <c:axPos val="b"/>
        <c:tickLblPos val="nextTo"/>
        <c:crossAx val="74085888"/>
        <c:crosses val="autoZero"/>
        <c:auto val="1"/>
        <c:lblAlgn val="ctr"/>
        <c:lblOffset val="100"/>
      </c:catAx>
      <c:valAx>
        <c:axId val="74085888"/>
        <c:scaling>
          <c:orientation val="minMax"/>
        </c:scaling>
        <c:axPos val="l"/>
        <c:majorGridlines/>
        <c:numFmt formatCode="General" sourceLinked="1"/>
        <c:tickLblPos val="nextTo"/>
        <c:crossAx val="740843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2C54A4C-9013-4ED3-95CD-48562AC16466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4A2CA58-25D3-4AC5-8F23-6E74817BFB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jpeg"/><Relationship Id="rId4" Type="http://schemas.openxmlformats.org/officeDocument/2006/relationships/image" Target="../media/image10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7" Type="http://schemas.openxmlformats.org/officeDocument/2006/relationships/image" Target="../media/image112.jpeg"/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jpeg"/><Relationship Id="rId5" Type="http://schemas.openxmlformats.org/officeDocument/2006/relationships/image" Target="../media/image110.jpeg"/><Relationship Id="rId4" Type="http://schemas.openxmlformats.org/officeDocument/2006/relationships/image" Target="../media/image10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76672"/>
            <a:ext cx="5976664" cy="2304256"/>
          </a:xfrm>
        </p:spPr>
        <p:txBody>
          <a:bodyPr>
            <a:normAutofit fontScale="90000"/>
          </a:bodyPr>
          <a:lstStyle/>
          <a:p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5300" dirty="0" smtClean="0">
                <a:latin typeface="Monotype Corsiva" pitchFamily="66" charset="0"/>
              </a:rPr>
              <a:t/>
            </a:r>
            <a:br>
              <a:rPr lang="ru-RU" sz="5300" dirty="0" smtClean="0">
                <a:latin typeface="Monotype Corsiva" pitchFamily="66" charset="0"/>
              </a:rPr>
            </a:br>
            <a:r>
              <a:rPr lang="ru-RU" sz="4000" dirty="0" smtClean="0">
                <a:latin typeface="+mn-lt"/>
              </a:rPr>
              <a:t>Приобщение 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к  семейному   чтению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149080"/>
            <a:ext cx="4464496" cy="1656184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/>
              <a:t>Савицкая Елена Константиновна</a:t>
            </a:r>
          </a:p>
          <a:p>
            <a:pPr algn="r"/>
            <a:r>
              <a:rPr lang="ru-RU" sz="2000" dirty="0" smtClean="0"/>
              <a:t>воспитатель</a:t>
            </a:r>
          </a:p>
          <a:p>
            <a:pPr algn="r"/>
            <a:r>
              <a:rPr lang="ru-RU" sz="2000" dirty="0" smtClean="0"/>
              <a:t> МДОУ № 13 «Берёзка» </a:t>
            </a:r>
          </a:p>
          <a:p>
            <a:pPr algn="r"/>
            <a:r>
              <a:rPr lang="ru-RU" sz="2000" dirty="0" err="1" smtClean="0"/>
              <a:t>Выс</a:t>
            </a:r>
            <a:r>
              <a:rPr lang="ru-RU" sz="2000" dirty="0" smtClean="0"/>
              <a:t>. кв. категории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А что у вас?</a:t>
            </a:r>
            <a:endParaRPr lang="ru-RU" dirty="0">
              <a:latin typeface="+mn-lt"/>
            </a:endParaRPr>
          </a:p>
        </p:txBody>
      </p:sp>
      <p:pic>
        <p:nvPicPr>
          <p:cNvPr id="5" name="Рисунок 4" descr="басня ХОЧУ БАДАТЬСЯ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40050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выразительно читае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3515" y="1052736"/>
            <a:ext cx="3648405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кирюш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940152" y="620688"/>
            <a:ext cx="2427734" cy="3236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Диана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2195736" y="1124744"/>
            <a:ext cx="3456384" cy="2593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кроссворд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355976" y="4005064"/>
            <a:ext cx="3415928" cy="2561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стя к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436096" y="1196752"/>
            <a:ext cx="3401953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регин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5536" y="1052736"/>
            <a:ext cx="440865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15200" cy="73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Я  карандаш  с  бумагой  взял</a:t>
            </a:r>
            <a:endParaRPr lang="ru-RU" dirty="0">
              <a:latin typeface="+mn-lt"/>
            </a:endParaRPr>
          </a:p>
        </p:txBody>
      </p:sp>
      <p:pic>
        <p:nvPicPr>
          <p:cNvPr id="7" name="Рисунок 6" descr="Илья БАРАНЫ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7864">
            <a:off x="5503098" y="1427788"/>
            <a:ext cx="1566362" cy="2366105"/>
          </a:xfrm>
          <a:prstGeom prst="rect">
            <a:avLst/>
          </a:prstGeom>
        </p:spPr>
      </p:pic>
      <p:pic>
        <p:nvPicPr>
          <p:cNvPr id="4" name="Содержимое 3" descr="илья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3995936" y="2780928"/>
            <a:ext cx="228600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настя х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1691680" y="4221088"/>
            <a:ext cx="2540000" cy="2052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тя  РАДУГ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1560" y="260648"/>
            <a:ext cx="3007213" cy="21411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Настя Комар-комарец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404664"/>
            <a:ext cx="2484120" cy="254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Алёна Кораблики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11560" y="4221088"/>
            <a:ext cx="3141738" cy="2255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Рисунок 3" descr="Настя Зайка-зазнайк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084168" y="3140968"/>
            <a:ext cx="2256656" cy="32705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Илья БАРАНЫ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03848" y="260648"/>
            <a:ext cx="3336851" cy="5040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Карина про девочку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971600" y="2348880"/>
            <a:ext cx="2540000" cy="1711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0_7cb0f_4f5ed6ed_-1-L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635896" y="5157192"/>
            <a:ext cx="2540000" cy="1381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нсцен Басни ОШИБ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412776"/>
            <a:ext cx="4201922" cy="2579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Михалков 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15946982">
            <a:off x="2163259" y="1473795"/>
            <a:ext cx="2784379" cy="20882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Мы едем, едем, едем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инсцен стих про дев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rot="21325183">
            <a:off x="4860032" y="1124744"/>
            <a:ext cx="3838642" cy="36217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песня про кашу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64088" y="4293096"/>
            <a:ext cx="3059832" cy="22948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Михалков 13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971600" y="3933056"/>
            <a:ext cx="3384376" cy="25619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ратья помогут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19576" y="404664"/>
            <a:ext cx="3936437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много вопросов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1" y="404664"/>
            <a:ext cx="422822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весна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1520" y="3110626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мы с папой в библиотеке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860032" y="3573016"/>
            <a:ext cx="3871979" cy="2903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89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339905">
            <a:off x="864958" y="913936"/>
            <a:ext cx="4064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7239000" cy="770344"/>
          </a:xfrm>
        </p:spPr>
        <p:txBody>
          <a:bodyPr/>
          <a:lstStyle/>
          <a:p>
            <a:r>
              <a:rPr lang="ru-RU" dirty="0" smtClean="0"/>
              <a:t>Литературные викторины</a:t>
            </a:r>
            <a:endParaRPr lang="ru-RU" dirty="0"/>
          </a:p>
        </p:txBody>
      </p:sp>
      <p:pic>
        <p:nvPicPr>
          <p:cNvPr id="4" name="Содержимое 3" descr="IMG_8831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932040" y="1700808"/>
            <a:ext cx="3579880" cy="2684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889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11960" y="3861048"/>
            <a:ext cx="3456384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G_111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83568" y="3789040"/>
            <a:ext cx="3419872" cy="25649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34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1268760"/>
            <a:ext cx="3443875" cy="25829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+mn-lt"/>
              </a:rPr>
              <a:t>Городская неделя </a:t>
            </a:r>
            <a:br>
              <a:rPr lang="ru-RU" sz="24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                «Детской музыки и книги»</a:t>
            </a:r>
            <a:endParaRPr lang="ru-RU" sz="2800" dirty="0">
              <a:latin typeface="+mn-lt"/>
            </a:endParaRPr>
          </a:p>
        </p:txBody>
      </p:sp>
      <p:pic>
        <p:nvPicPr>
          <p:cNvPr id="8" name="Рисунок 7" descr="вопросы юных читателей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342459">
            <a:off x="525147" y="4371666"/>
            <a:ext cx="2160240" cy="16201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 descr="физми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4149080"/>
            <a:ext cx="2915816" cy="2186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афтограф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267744" y="4149080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ДП Анастасия Орлова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345730">
            <a:off x="2843808" y="1412776"/>
            <a:ext cx="3275856" cy="2456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Содержимое 11" descr="на тв встречи.JPG"/>
          <p:cNvPicPr>
            <a:picLocks noGrp="1" noChangeAspect="1"/>
          </p:cNvPicPr>
          <p:nvPr>
            <p:ph idx="1"/>
          </p:nvPr>
        </p:nvPicPr>
        <p:blipFill>
          <a:blip r:embed="rId7" cstate="email"/>
          <a:stretch>
            <a:fillRect/>
          </a:stretch>
        </p:blipFill>
        <p:spPr>
          <a:xfrm rot="208280">
            <a:off x="5575416" y="1216145"/>
            <a:ext cx="3089316" cy="2316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_118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 rot="21090715">
            <a:off x="5156460" y="1265714"/>
            <a:ext cx="3055888" cy="2291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20040"/>
            <a:ext cx="6768752" cy="116474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+mn-lt"/>
              </a:rPr>
              <a:t>II </a:t>
            </a:r>
            <a:r>
              <a:rPr lang="ru-RU" dirty="0" smtClean="0">
                <a:latin typeface="+mn-lt"/>
              </a:rPr>
              <a:t> Всероссийская  акция </a:t>
            </a:r>
            <a:br>
              <a:rPr lang="ru-RU" dirty="0" smtClean="0">
                <a:latin typeface="+mn-lt"/>
              </a:rPr>
            </a:br>
            <a:r>
              <a:rPr lang="ru-RU" dirty="0" smtClean="0">
                <a:latin typeface="+mn-lt"/>
              </a:rPr>
              <a:t>Библионочь</a:t>
            </a:r>
            <a:endParaRPr lang="ru-RU" dirty="0">
              <a:latin typeface="+mn-lt"/>
            </a:endParaRPr>
          </a:p>
        </p:txBody>
      </p:sp>
      <p:pic>
        <p:nvPicPr>
          <p:cNvPr id="4" name="Содержимое 3" descr="IMG_1200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683568" y="1301576"/>
            <a:ext cx="3024336" cy="413716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Рисунок 8" descr="DSCN08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3284984"/>
            <a:ext cx="4067944" cy="3027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1" name="Рисунок 10" descr="Копия IMG_111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779912" y="3212976"/>
            <a:ext cx="2232248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10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35896" y="836712"/>
            <a:ext cx="2719851" cy="2039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106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39552" y="764704"/>
            <a:ext cx="3391926" cy="2543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MG_110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3528" y="3645024"/>
            <a:ext cx="367995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3" descr="IMG_1030.JPG"/>
          <p:cNvPicPr>
            <a:picLocks noGrp="1" noChangeAspect="1"/>
          </p:cNvPicPr>
          <p:nvPr>
            <p:ph idx="1"/>
          </p:nvPr>
        </p:nvPicPr>
        <p:blipFill>
          <a:blip r:embed="rId5" cstate="email"/>
          <a:stretch>
            <a:fillRect/>
          </a:stretch>
        </p:blipFill>
        <p:spPr>
          <a:xfrm>
            <a:off x="5004048" y="3717032"/>
            <a:ext cx="3652441" cy="27393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Рисунок 10" descr="IMG_117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44141" y="332656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03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2339752" y="3645024"/>
            <a:ext cx="3816424" cy="2862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10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8" y="3501008"/>
            <a:ext cx="3103893" cy="2327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Содержимое 3" descr="IMG_1163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395536" y="332656"/>
            <a:ext cx="2657268" cy="1992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0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466530">
            <a:off x="5560396" y="951050"/>
            <a:ext cx="2839864" cy="21298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 descr="IMG_109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2699792" y="908720"/>
            <a:ext cx="3415928" cy="256194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G_106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19872" y="4005064"/>
            <a:ext cx="2815862" cy="211189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1071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5508104" y="3645024"/>
            <a:ext cx="3103893" cy="23279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026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652120" y="1412776"/>
            <a:ext cx="2127852" cy="27722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ФГТ   ОО </a:t>
            </a:r>
            <a:r>
              <a:rPr lang="ru-RU" sz="2000" dirty="0"/>
              <a:t>«Чтение художественной литературы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pic>
        <p:nvPicPr>
          <p:cNvPr id="4" name="Содержимое 3" descr="IMG_9464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 rot="565543">
            <a:off x="659644" y="1927964"/>
            <a:ext cx="4831614" cy="36237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AG032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715498" y="1124744"/>
            <a:ext cx="1428502" cy="1204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031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36096" y="2996952"/>
            <a:ext cx="3068474" cy="35114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116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404664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107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11960" y="332656"/>
            <a:ext cx="3430695" cy="3846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_107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868144" y="332656"/>
            <a:ext cx="2916324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G_109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59632" y="3356992"/>
            <a:ext cx="3447480" cy="25856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G_107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5226222">
            <a:off x="-11249" y="3516733"/>
            <a:ext cx="2622054" cy="19665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Рисунок 9" descr="IMG_1103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660232" y="4221088"/>
            <a:ext cx="2012196" cy="2343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Рисунок 11" descr="IMG_1043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716016" y="4437112"/>
            <a:ext cx="2263800" cy="169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85010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Орбита творчества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4" name="Содержимое 3" descr="IMG_1114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404664"/>
            <a:ext cx="3953412" cy="2965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112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56176" y="4509120"/>
            <a:ext cx="2263800" cy="169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_112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1880" y="4293096"/>
            <a:ext cx="2479824" cy="1859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IMG_111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148064" y="1484784"/>
            <a:ext cx="3271912" cy="2453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111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755576" y="4077072"/>
            <a:ext cx="2623840" cy="1967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N087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9" y="260648"/>
            <a:ext cx="2952328" cy="2214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419872" y="332656"/>
            <a:ext cx="5256212" cy="719138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Monotype Corsiva" pitchFamily="66" charset="0"/>
              </a:rPr>
              <a:t>Весёлая фотосессия</a:t>
            </a:r>
            <a:endParaRPr lang="ru-RU" b="1" dirty="0">
              <a:latin typeface="Monotype Corsiva" pitchFamily="66" charset="0"/>
            </a:endParaRPr>
          </a:p>
        </p:txBody>
      </p:sp>
      <p:pic>
        <p:nvPicPr>
          <p:cNvPr id="5" name="Рисунок 4" descr="DSCN089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11560" y="2492896"/>
            <a:ext cx="2555776" cy="19168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G_114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516216" y="1124744"/>
            <a:ext cx="2232248" cy="2976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1129.JPG"/>
          <p:cNvPicPr>
            <a:picLocks noChangeAspect="1"/>
          </p:cNvPicPr>
          <p:nvPr/>
        </p:nvPicPr>
        <p:blipFill>
          <a:blip r:embed="rId5" cstate="email"/>
          <a:srcRect l="14564" t="8192" r="8974" b="9885"/>
          <a:stretch>
            <a:fillRect/>
          </a:stretch>
        </p:blipFill>
        <p:spPr>
          <a:xfrm>
            <a:off x="2555776" y="1556792"/>
            <a:ext cx="1865007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13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23528" y="4389107"/>
            <a:ext cx="1851670" cy="2468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1148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835696" y="4077073"/>
            <a:ext cx="1736579" cy="27809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1130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427984" y="980728"/>
            <a:ext cx="2304256" cy="3208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1146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5796136" y="4581128"/>
            <a:ext cx="2736304" cy="2052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IMG_1138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3563888" y="4077072"/>
            <a:ext cx="1851670" cy="24688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3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3789040"/>
            <a:ext cx="3515883" cy="2636912"/>
          </a:xfrm>
          <a:prstGeom prst="rect">
            <a:avLst/>
          </a:prstGeom>
        </p:spPr>
      </p:pic>
      <p:pic>
        <p:nvPicPr>
          <p:cNvPr id="5" name="Рисунок 4" descr="IMG_0309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040" y="1556792"/>
            <a:ext cx="3779912" cy="2834934"/>
          </a:xfrm>
          <a:prstGeom prst="rect">
            <a:avLst/>
          </a:prstGeom>
        </p:spPr>
      </p:pic>
      <p:pic>
        <p:nvPicPr>
          <p:cNvPr id="6" name="Рисунок 5" descr="IMG_031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608" y="1340768"/>
            <a:ext cx="3611893" cy="2708920"/>
          </a:xfrm>
          <a:prstGeom prst="rect">
            <a:avLst/>
          </a:prstGeom>
        </p:spPr>
      </p:pic>
      <p:pic>
        <p:nvPicPr>
          <p:cNvPr id="3" name="Рисунок 2" descr="IMG_028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08037" y="3861048"/>
            <a:ext cx="3419872" cy="2564904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Детское   книгоиздательство</a:t>
            </a: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320040"/>
            <a:ext cx="6408712" cy="660688"/>
          </a:xfrm>
        </p:spPr>
        <p:txBody>
          <a:bodyPr/>
          <a:lstStyle/>
          <a:p>
            <a:pPr algn="ctr"/>
            <a:r>
              <a:rPr lang="ru-RU" dirty="0" smtClean="0"/>
              <a:t>Газета - самоделка</a:t>
            </a:r>
            <a:endParaRPr lang="ru-RU" dirty="0"/>
          </a:p>
        </p:txBody>
      </p:sp>
      <p:pic>
        <p:nvPicPr>
          <p:cNvPr id="7" name="Содержимое 6" descr="выпуск 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196752"/>
            <a:ext cx="4008002" cy="2841179"/>
          </a:xfrm>
        </p:spPr>
      </p:pic>
      <p:pic>
        <p:nvPicPr>
          <p:cNvPr id="9" name="Рисунок 8" descr="выпуск 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76056" y="1124744"/>
            <a:ext cx="3665810" cy="3632647"/>
          </a:xfrm>
          <a:prstGeom prst="rect">
            <a:avLst/>
          </a:prstGeom>
        </p:spPr>
      </p:pic>
      <p:pic>
        <p:nvPicPr>
          <p:cNvPr id="8" name="Рисунок 7" descr="выпуск 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339752" y="3429000"/>
            <a:ext cx="4355976" cy="3023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трудная загадк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55576" y="620688"/>
            <a:ext cx="3631952" cy="27239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я догодалась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83568" y="3140968"/>
            <a:ext cx="3919984" cy="29399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это надо сделать так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3968" y="764704"/>
            <a:ext cx="4378116" cy="24605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IMG_943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788024" y="3429000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0318.JPG"/>
          <p:cNvPicPr>
            <a:picLocks noChangeAspect="1"/>
          </p:cNvPicPr>
          <p:nvPr/>
        </p:nvPicPr>
        <p:blipFill>
          <a:blip r:embed="rId2" cstate="email"/>
          <a:srcRect l="5826" t="5178" r="6783" b="1605"/>
          <a:stretch>
            <a:fillRect/>
          </a:stretch>
        </p:blipFill>
        <p:spPr>
          <a:xfrm>
            <a:off x="6839744" y="4437112"/>
            <a:ext cx="2304256" cy="18434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89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81625">
            <a:off x="3274057" y="3337927"/>
            <a:ext cx="3400152" cy="2550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" name="Рисунок 1" descr="IMG_265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240603">
            <a:off x="5942958" y="800420"/>
            <a:ext cx="2790083" cy="20925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 descr="IMG_265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55576" y="4221088"/>
            <a:ext cx="3024336" cy="22682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IMG_0395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83568" y="836712"/>
            <a:ext cx="3395868" cy="25469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_8961.JPG"/>
          <p:cNvPicPr>
            <a:picLocks noChangeAspect="1"/>
          </p:cNvPicPr>
          <p:nvPr/>
        </p:nvPicPr>
        <p:blipFill>
          <a:blip r:embed="rId7" cstate="email"/>
          <a:srcRect l="19048" t="12499" r="21428" b="37500"/>
          <a:stretch>
            <a:fillRect/>
          </a:stretch>
        </p:blipFill>
        <p:spPr>
          <a:xfrm>
            <a:off x="4355976" y="980728"/>
            <a:ext cx="1800200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5445125"/>
            <a:ext cx="7237611" cy="863600"/>
          </a:xfrm>
        </p:spPr>
        <p:txBody>
          <a:bodyPr/>
          <a:lstStyle/>
          <a:p>
            <a:pPr algn="ctr"/>
            <a:r>
              <a:rPr lang="ru-RU" dirty="0" smtClean="0">
                <a:latin typeface="Monotype Corsiva" pitchFamily="66" charset="0"/>
              </a:rPr>
              <a:t>Спасибо</a:t>
            </a:r>
            <a:r>
              <a:rPr lang="en-US" dirty="0" smtClean="0">
                <a:latin typeface="Monotype Corsiva" pitchFamily="66" charset="0"/>
              </a:rPr>
              <a:t>  </a:t>
            </a:r>
            <a:r>
              <a:rPr lang="ru-RU" dirty="0" smtClean="0">
                <a:latin typeface="Monotype Corsiva" pitchFamily="66" charset="0"/>
              </a:rPr>
              <a:t>за внимание 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13" name="Рисунок 12" descr="победители второго тур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206642"/>
            <a:ext cx="7056784" cy="52925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000" dirty="0" smtClean="0"/>
              <a:t>Формирование целостной картины мира</a:t>
            </a:r>
          </a:p>
          <a:p>
            <a:r>
              <a:rPr lang="ru-RU" sz="4000" dirty="0" smtClean="0"/>
              <a:t>Развитие литературной речи</a:t>
            </a:r>
          </a:p>
          <a:p>
            <a:r>
              <a:rPr lang="ru-RU" sz="4000" dirty="0" smtClean="0"/>
              <a:t>Приобщение к словесному искусству</a:t>
            </a:r>
          </a:p>
          <a:p>
            <a:pPr>
              <a:buNone/>
            </a:pPr>
            <a:endParaRPr lang="ru-RU" sz="4000" i="1" dirty="0" smtClean="0"/>
          </a:p>
          <a:p>
            <a:pPr algn="r">
              <a:buNone/>
            </a:pPr>
            <a:r>
              <a:rPr lang="ru-RU" sz="1800" i="1" dirty="0" smtClean="0"/>
              <a:t>Извлечение из Федеральных государственных требований к структуре Основной общеобразовательной программы дошкольного образования</a:t>
            </a:r>
            <a:endParaRPr lang="ru-RU" sz="1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65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9712" y="3429000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IMG_26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577886">
            <a:off x="5606507" y="2156628"/>
            <a:ext cx="3059832" cy="22948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71420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+mn-lt"/>
              </a:rPr>
              <a:t>       Чтобы  подготовить  человека  духовно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к  самостоятельной  жизни, 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надо  ввести  его  в  мир   книги</a:t>
            </a:r>
            <a:r>
              <a:rPr lang="ru-RU" sz="2400" dirty="0" smtClean="0">
                <a:latin typeface="Monotype Corsiva" pitchFamily="66" charset="0"/>
              </a:rPr>
              <a:t/>
            </a:r>
            <a:br>
              <a:rPr lang="ru-RU" sz="2400" dirty="0" smtClean="0">
                <a:latin typeface="Monotype Corsiva" pitchFamily="66" charset="0"/>
              </a:rPr>
            </a:br>
            <a:r>
              <a:rPr lang="ru-RU" sz="2400" dirty="0" smtClean="0">
                <a:latin typeface="Monotype Corsiva" pitchFamily="66" charset="0"/>
              </a:rPr>
              <a:t>                                                            </a:t>
            </a:r>
            <a:r>
              <a:rPr lang="ru-RU" sz="2400" dirty="0" smtClean="0"/>
              <a:t>В.А. Сухомлинский </a:t>
            </a:r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4" name="Содержимое 3" descr="IMG_2655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 rot="5135031">
            <a:off x="234732" y="2033743"/>
            <a:ext cx="2657268" cy="19929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528" y="548680"/>
          <a:ext cx="8363272" cy="5577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898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355976" y="1196752"/>
            <a:ext cx="3803915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IMG_897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8104" y="3789040"/>
            <a:ext cx="3312368" cy="2484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Детская городская библиотека</a:t>
            </a:r>
            <a:endParaRPr lang="ru-RU" dirty="0"/>
          </a:p>
        </p:txBody>
      </p:sp>
      <p:pic>
        <p:nvPicPr>
          <p:cNvPr id="4" name="Содержимое 3" descr="IMG_8962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539552" y="2348880"/>
            <a:ext cx="426292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95536" y="1124744"/>
          <a:ext cx="2794000" cy="4064000"/>
        </p:xfrm>
        <a:graphic>
          <a:graphicData uri="http://schemas.openxmlformats.org/presentationml/2006/ole">
            <p:oleObj spid="_x0000_s1026" name="Документ" r:id="rId3" imgW="6678138" imgH="9711709" progId="Word.Document.12">
              <p:embed/>
            </p:oleObj>
          </a:graphicData>
        </a:graphic>
      </p:graphicFrame>
      <p:pic>
        <p:nvPicPr>
          <p:cNvPr id="8" name="Содержимое 7" descr="прошли на областной уровень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2627784" y="1412776"/>
            <a:ext cx="2994951" cy="22462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7372672" cy="73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        </a:t>
            </a:r>
            <a:r>
              <a:rPr lang="ru-RU" dirty="0" smtClean="0">
                <a:latin typeface="+mn-lt"/>
              </a:rPr>
              <a:t>Дорожный    калейдоскоп</a:t>
            </a:r>
            <a:endParaRPr lang="ru-RU" dirty="0">
              <a:latin typeface="+mn-lt"/>
            </a:endParaRPr>
          </a:p>
        </p:txBody>
      </p:sp>
      <p:pic>
        <p:nvPicPr>
          <p:cNvPr id="9" name="Рисунок 8" descr="дорожный калейдоскоп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940152" y="1340768"/>
            <a:ext cx="2741345" cy="3888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Рисунок 11" descr="награждение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987792">
            <a:off x="3141981" y="4182635"/>
            <a:ext cx="2997070" cy="2008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ор фест детской книги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268760"/>
            <a:ext cx="2888940" cy="42830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444680" cy="732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Дядя стёпа и все, все, все</a:t>
            </a:r>
            <a:r>
              <a:rPr lang="ru-RU" dirty="0" smtClean="0">
                <a:latin typeface="Monotype Corsiva" pitchFamily="66" charset="0"/>
              </a:rPr>
              <a:t>!                           </a:t>
            </a:r>
            <a:r>
              <a:rPr lang="ru-RU" sz="2200" dirty="0" smtClean="0"/>
              <a:t>городской проект</a:t>
            </a:r>
            <a:endParaRPr lang="ru-RU" sz="2200" dirty="0"/>
          </a:p>
        </p:txBody>
      </p:sp>
      <p:pic>
        <p:nvPicPr>
          <p:cNvPr id="4" name="Содержимое 3" descr="творческий конкурс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2267744" y="2060848"/>
            <a:ext cx="3132904" cy="4525963"/>
          </a:xfrm>
        </p:spPr>
      </p:pic>
      <p:pic>
        <p:nvPicPr>
          <p:cNvPr id="6" name="Рисунок 5" descr="проект завершён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8024" y="1340768"/>
            <a:ext cx="3867894" cy="5157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выполнили задание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11560" y="620688"/>
            <a:ext cx="3809396" cy="28570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весело и задорн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rot="21133825">
            <a:off x="1060589" y="3436988"/>
            <a:ext cx="3491880" cy="26189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73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Интеллектуальный   марафон</a:t>
            </a:r>
            <a:endParaRPr lang="ru-RU" dirty="0">
              <a:latin typeface="+mn-lt"/>
            </a:endParaRPr>
          </a:p>
        </p:txBody>
      </p:sp>
      <p:pic>
        <p:nvPicPr>
          <p:cNvPr id="9" name="Рисунок 8" descr="интеллектуальный марафон по михалкову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932040" y="1124744"/>
            <a:ext cx="3703960" cy="27779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Рисунок 9" descr="заслуженная награда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211960" y="3933056"/>
            <a:ext cx="3347864" cy="2510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1316</TotalTime>
  <Words>108</Words>
  <Application>Microsoft Office PowerPoint</Application>
  <PresentationFormat>Экран (4:3)</PresentationFormat>
  <Paragraphs>29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Изящная</vt:lpstr>
      <vt:lpstr>Документ</vt:lpstr>
      <vt:lpstr>                                                             Приобщение  к  семейному   чтению </vt:lpstr>
      <vt:lpstr>ФГТ   ОО «Чтение художественной литературы»</vt:lpstr>
      <vt:lpstr>задачи</vt:lpstr>
      <vt:lpstr>       Чтобы  подготовить  человека  духовно  к  самостоятельной  жизни,   надо  ввести  его  в  мир   книги                                                             В.А. Сухомлинский </vt:lpstr>
      <vt:lpstr>Слайд 5</vt:lpstr>
      <vt:lpstr>Детская городская библиотека</vt:lpstr>
      <vt:lpstr>        Дорожный    калейдоскоп</vt:lpstr>
      <vt:lpstr>Дядя стёпа и все, все, все!                           городской проект</vt:lpstr>
      <vt:lpstr>Интеллектуальный   марафон</vt:lpstr>
      <vt:lpstr>А что у вас?</vt:lpstr>
      <vt:lpstr>Я  карандаш  с  бумагой  взял</vt:lpstr>
      <vt:lpstr>Слайд 12</vt:lpstr>
      <vt:lpstr>Мы едем, едем, едем</vt:lpstr>
      <vt:lpstr>Слайд 14</vt:lpstr>
      <vt:lpstr>Литературные викторины</vt:lpstr>
      <vt:lpstr>Городская неделя                  «Детской музыки и книги»</vt:lpstr>
      <vt:lpstr>II  Всероссийская  акция  Библионочь</vt:lpstr>
      <vt:lpstr>Слайд 18</vt:lpstr>
      <vt:lpstr>Слайд 19</vt:lpstr>
      <vt:lpstr>Слайд 20</vt:lpstr>
      <vt:lpstr>Орбита творчества</vt:lpstr>
      <vt:lpstr>Весёлая фотосессия</vt:lpstr>
      <vt:lpstr>Детское   книгоиздательство</vt:lpstr>
      <vt:lpstr>Газета - самоделка</vt:lpstr>
      <vt:lpstr>Слайд 25</vt:lpstr>
      <vt:lpstr>Слайд 26</vt:lpstr>
      <vt:lpstr>Спасибо  за внимание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praim</cp:lastModifiedBy>
  <cp:revision>127</cp:revision>
  <dcterms:created xsi:type="dcterms:W3CDTF">2013-07-29T15:56:53Z</dcterms:created>
  <dcterms:modified xsi:type="dcterms:W3CDTF">2013-12-01T17:09:34Z</dcterms:modified>
</cp:coreProperties>
</file>