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0E64BB-CCF1-4EA0-84B3-B5649D462132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8701D2-82CE-450E-8222-3C59AE5649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20040"/>
            <a:ext cx="8143900" cy="139444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Предметная деятельность детей раннего возраста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5072098" cy="55378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Предметный мир — одна из сфер, которую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осваивает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человек, начиная от пустыш­ки и заканчивая сложнейшими машинами, </a:t>
            </a:r>
            <a:r>
              <a:rPr lang="ru-RU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нано-технологиями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23560" y="357166"/>
            <a:ext cx="352044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развития предметной деятельности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3520440" cy="3571900"/>
          </a:xfrm>
        </p:spPr>
        <p:txBody>
          <a:bodyPr/>
          <a:lstStyle/>
          <a:p>
            <a:r>
              <a:rPr lang="ru-RU" sz="4000" b="1" dirty="0" smtClean="0"/>
              <a:t>Восприятие</a:t>
            </a:r>
          </a:p>
          <a:p>
            <a:r>
              <a:rPr lang="ru-RU" sz="4000" b="1" dirty="0" smtClean="0"/>
              <a:t>Память</a:t>
            </a:r>
          </a:p>
          <a:p>
            <a:r>
              <a:rPr lang="ru-RU" sz="4000" b="1" dirty="0" smtClean="0"/>
              <a:t>Мышление</a:t>
            </a:r>
          </a:p>
          <a:p>
            <a:r>
              <a:rPr lang="ru-RU" sz="4000" b="1" dirty="0" smtClean="0"/>
              <a:t>Речь</a:t>
            </a:r>
          </a:p>
          <a:p>
            <a:r>
              <a:rPr lang="ru-RU" sz="4000" b="1" dirty="0" smtClean="0"/>
              <a:t>Интеллект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285861"/>
            <a:ext cx="3520440" cy="35719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5214950"/>
            <a:ext cx="7786742" cy="142876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lvl="0" indent="-274320" algn="ctr">
              <a:lnSpc>
                <a:spcPct val="110000"/>
              </a:lnSpc>
              <a:buClr>
                <a:schemeClr val="tx2"/>
              </a:buClr>
              <a:buSzPct val="73000"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предметной деятельности </a:t>
            </a:r>
          </a:p>
          <a:p>
            <a:pPr lvl="0" indent="-274320" algn="ctr">
              <a:lnSpc>
                <a:spcPct val="110000"/>
              </a:lnSpc>
              <a:buClr>
                <a:schemeClr val="tx2"/>
              </a:buClr>
              <a:buSzPct val="73000"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происходит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психическое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физическое развитие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развиваются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572032" cy="45259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1800"/>
              </a:spcAft>
            </a:pPr>
            <a:r>
              <a:rPr lang="ru-RU" dirty="0" smtClean="0"/>
              <a:t> </a:t>
            </a:r>
            <a:r>
              <a:rPr lang="ru-RU" sz="3200" b="1" dirty="0" err="1" smtClean="0"/>
              <a:t>Манипулятивные</a:t>
            </a:r>
            <a:endParaRPr lang="ru-RU" sz="3200" b="1" dirty="0" smtClean="0"/>
          </a:p>
          <a:p>
            <a:pPr marL="0">
              <a:spcBef>
                <a:spcPts val="0"/>
              </a:spcBef>
              <a:spcAft>
                <a:spcPts val="1800"/>
              </a:spcAft>
            </a:pPr>
            <a:r>
              <a:rPr lang="ru-RU" sz="3200" b="1" dirty="0" smtClean="0"/>
              <a:t>Результативные</a:t>
            </a:r>
            <a:endParaRPr lang="ru-RU" sz="3200" b="1" dirty="0" smtClean="0"/>
          </a:p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sz="3200" b="1" dirty="0" smtClean="0"/>
              <a:t>Предметные</a:t>
            </a:r>
            <a:endParaRPr lang="ru-RU" sz="3200" b="1" dirty="0" smtClean="0"/>
          </a:p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sz="3200" b="1" dirty="0" smtClean="0"/>
              <a:t>Орудийные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23560" y="1000108"/>
            <a:ext cx="3520440" cy="4525963"/>
          </a:xfrm>
        </p:spPr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малышу так трудно осваивать новое действие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2171705"/>
            <a:ext cx="3857652" cy="3186121"/>
          </a:xfrm>
        </p:spPr>
        <p:txBody>
          <a:bodyPr>
            <a:normAutofit/>
          </a:bodyPr>
          <a:lstStyle/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b="1" dirty="0" smtClean="0"/>
              <a:t>Постановка цели</a:t>
            </a:r>
            <a:endParaRPr lang="ru-RU" b="1" dirty="0" smtClean="0"/>
          </a:p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b="1" dirty="0" smtClean="0"/>
              <a:t>Ориентировочные операции</a:t>
            </a:r>
            <a:endParaRPr lang="ru-RU" b="1" dirty="0" smtClean="0"/>
          </a:p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b="1" dirty="0" smtClean="0"/>
              <a:t>Само движение </a:t>
            </a:r>
            <a:endParaRPr lang="ru-RU" b="1" dirty="0" smtClean="0"/>
          </a:p>
          <a:p>
            <a:pPr marL="0" lvl="0">
              <a:spcBef>
                <a:spcPts val="0"/>
              </a:spcBef>
              <a:spcAft>
                <a:spcPts val="1800"/>
              </a:spcAft>
            </a:pPr>
            <a:r>
              <a:rPr lang="ru-RU" b="1" dirty="0" smtClean="0"/>
              <a:t>Контроль действия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726"/>
            <a:ext cx="7239000" cy="8943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успешного развития </a:t>
            </a:r>
            <a:b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предметной деятельности ребенка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072494" cy="5384190"/>
          </a:xfrm>
        </p:spPr>
        <p:txBody>
          <a:bodyPr>
            <a:noAutofit/>
          </a:bodyPr>
          <a:lstStyle/>
          <a:p>
            <a:pPr marL="0" lvl="0">
              <a:spcBef>
                <a:spcPts val="0"/>
              </a:spcBef>
              <a:buNone/>
            </a:pPr>
            <a:r>
              <a:rPr lang="ru-RU" sz="1800" b="1" u="sng" dirty="0" smtClean="0"/>
              <a:t>Создание предметной </a:t>
            </a:r>
            <a:r>
              <a:rPr lang="ru-RU" sz="1800" b="1" u="sng" dirty="0" smtClean="0"/>
              <a:t>среды</a:t>
            </a:r>
          </a:p>
          <a:p>
            <a:pPr marL="0" lvl="0">
              <a:spcBef>
                <a:spcPts val="0"/>
              </a:spcBef>
              <a:buNone/>
            </a:pPr>
            <a:endParaRPr lang="ru-RU" sz="1800" b="1" u="sng" dirty="0" smtClean="0"/>
          </a:p>
          <a:p>
            <a:pPr marL="0">
              <a:spcBef>
                <a:spcPts val="0"/>
              </a:spcBef>
              <a:buNone/>
            </a:pPr>
            <a:r>
              <a:rPr lang="ru-RU" sz="1800" b="1" u="sng" dirty="0" smtClean="0"/>
              <a:t>Обучение со стороны </a:t>
            </a:r>
            <a:r>
              <a:rPr lang="ru-RU" sz="1800" b="1" u="sng" dirty="0" smtClean="0"/>
              <a:t>взрослых</a:t>
            </a:r>
            <a:r>
              <a:rPr lang="ru-RU" sz="1800" b="1" dirty="0" smtClean="0"/>
              <a:t>:</a:t>
            </a:r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порадуйтесь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Не спешите помогать, тем более делать за </a:t>
            </a:r>
            <a:r>
              <a:rPr lang="ru-RU" sz="1800" b="1" dirty="0" smtClean="0"/>
              <a:t>него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оказывайте </a:t>
            </a:r>
            <a:r>
              <a:rPr lang="ru-RU" sz="1800" b="1" dirty="0" smtClean="0"/>
              <a:t>помощь только его при </a:t>
            </a:r>
            <a:r>
              <a:rPr lang="ru-RU" sz="1800" b="1" dirty="0" smtClean="0"/>
              <a:t>затруднениях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Не упрощайте </a:t>
            </a:r>
            <a:r>
              <a:rPr lang="ru-RU" sz="1800" b="1" dirty="0" smtClean="0"/>
              <a:t>задачу, он и </a:t>
            </a:r>
            <a:r>
              <a:rPr lang="ru-RU" sz="1800" b="1" dirty="0" smtClean="0"/>
              <a:t>не </a:t>
            </a:r>
            <a:r>
              <a:rPr lang="ru-RU" sz="1800" b="1" dirty="0" smtClean="0"/>
              <a:t>давайте </a:t>
            </a:r>
            <a:r>
              <a:rPr lang="ru-RU" sz="1800" b="1" dirty="0" smtClean="0"/>
              <a:t>непосильных </a:t>
            </a:r>
            <a:r>
              <a:rPr lang="ru-RU" sz="1800" b="1" dirty="0" smtClean="0"/>
              <a:t>заданий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Дайте ребенку возможность упражняться в действиях с </a:t>
            </a:r>
            <a:r>
              <a:rPr lang="ru-RU" sz="1800" b="1" dirty="0" smtClean="0"/>
              <a:t>предметами   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Предоставляйте возможность выбора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предметов</a:t>
            </a:r>
            <a:r>
              <a:rPr lang="ru-RU" sz="1800" b="1" dirty="0" smtClean="0"/>
              <a:t>, способов </a:t>
            </a:r>
            <a:r>
              <a:rPr lang="ru-RU" sz="1800" b="1" dirty="0" smtClean="0"/>
              <a:t>действия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Не подавляйте </a:t>
            </a:r>
            <a:r>
              <a:rPr lang="ru-RU" sz="1800" b="1" dirty="0" smtClean="0"/>
              <a:t>стремления ребенка к самостоятельному </a:t>
            </a:r>
            <a:r>
              <a:rPr lang="ru-RU" sz="1800" b="1" dirty="0" smtClean="0"/>
              <a:t>познанию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Не подгоняйте ребенка в освоении предмета и действия с </a:t>
            </a:r>
            <a:r>
              <a:rPr lang="ru-RU" sz="1800" b="1" dirty="0" smtClean="0"/>
              <a:t>ним </a:t>
            </a:r>
            <a:endParaRPr lang="ru-RU" sz="1800" b="1" dirty="0" smtClean="0"/>
          </a:p>
          <a:p>
            <a:pPr marL="0" lvl="0">
              <a:spcBef>
                <a:spcPts val="0"/>
              </a:spcBef>
              <a:buNone/>
            </a:pPr>
            <a:endParaRPr lang="ru-RU" sz="1800" b="1" u="sng" dirty="0" smtClean="0"/>
          </a:p>
          <a:p>
            <a:pPr marL="0" lvl="0">
              <a:spcBef>
                <a:spcPts val="0"/>
              </a:spcBef>
              <a:buNone/>
            </a:pPr>
            <a:r>
              <a:rPr lang="ru-RU" sz="1800" b="1" u="sng" dirty="0" smtClean="0"/>
              <a:t>Характер </a:t>
            </a:r>
            <a:r>
              <a:rPr lang="ru-RU" sz="1800" b="1" u="sng" dirty="0" smtClean="0"/>
              <a:t>общения с </a:t>
            </a:r>
            <a:r>
              <a:rPr lang="ru-RU" sz="1800" b="1" u="sng" dirty="0" smtClean="0"/>
              <a:t>ребенком</a:t>
            </a:r>
            <a:r>
              <a:rPr lang="ru-RU" sz="1800" b="1" dirty="0" smtClean="0"/>
              <a:t>: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доброжелательность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вера в </a:t>
            </a:r>
            <a:r>
              <a:rPr lang="ru-RU" sz="1800" b="1" dirty="0" smtClean="0"/>
              <a:t>ребенка 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поддержка и </a:t>
            </a:r>
            <a:r>
              <a:rPr lang="ru-RU" sz="1800" b="1" dirty="0" smtClean="0"/>
              <a:t>поощрение</a:t>
            </a:r>
            <a:endParaRPr lang="ru-RU" sz="1800" b="1" dirty="0" smtClean="0"/>
          </a:p>
          <a:p>
            <a:pPr marL="0" lvl="0">
              <a:spcBef>
                <a:spcPts val="0"/>
              </a:spcBef>
            </a:pPr>
            <a:r>
              <a:rPr lang="ru-RU" sz="1800" b="1" dirty="0" smtClean="0"/>
              <a:t>терпение </a:t>
            </a:r>
            <a:endParaRPr lang="ru-RU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овладения </a:t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предметной </a:t>
            </a:r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деятельностью</a:t>
            </a:r>
            <a:endParaRPr lang="ru-RU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3834796" cy="5357850"/>
          </a:xfrm>
        </p:spPr>
        <p:txBody>
          <a:bodyPr>
            <a:noAutofit/>
          </a:bodyPr>
          <a:lstStyle/>
          <a:p>
            <a:pPr lvl="0"/>
            <a:r>
              <a:rPr lang="ru-RU" sz="2000" b="1" i="1" u="sng" dirty="0" smtClean="0"/>
              <a:t>однородные </a:t>
            </a:r>
            <a:r>
              <a:rPr lang="ru-RU" sz="2000" b="1" i="1" u="sng" dirty="0" smtClean="0"/>
              <a:t>предметы: </a:t>
            </a:r>
            <a:r>
              <a:rPr lang="ru-RU" sz="2000" dirty="0" smtClean="0"/>
              <a:t>палочки</a:t>
            </a:r>
            <a:r>
              <a:rPr lang="ru-RU" sz="2000" dirty="0" smtClean="0"/>
              <a:t>, </a:t>
            </a:r>
            <a:r>
              <a:rPr lang="ru-RU" sz="2000" dirty="0" smtClean="0"/>
              <a:t>колечки; кубики</a:t>
            </a:r>
            <a:r>
              <a:rPr lang="ru-RU" sz="2000" dirty="0" smtClean="0"/>
              <a:t>, конусы, </a:t>
            </a:r>
            <a:r>
              <a:rPr lang="ru-RU" sz="2000" dirty="0" smtClean="0"/>
              <a:t>стаканчики-вкладыши</a:t>
            </a:r>
            <a:endParaRPr lang="ru-RU" sz="2000" dirty="0" smtClean="0"/>
          </a:p>
          <a:p>
            <a:pPr lvl="0"/>
            <a:r>
              <a:rPr lang="ru-RU" sz="2000" b="1" i="1" u="sng" dirty="0" smtClean="0"/>
              <a:t>предметы быта</a:t>
            </a:r>
            <a:r>
              <a:rPr lang="ru-RU" sz="2000" dirty="0" smtClean="0"/>
              <a:t>: кастрюли, коробки, расчески и др.</a:t>
            </a:r>
          </a:p>
          <a:p>
            <a:pPr lvl="0"/>
            <a:r>
              <a:rPr lang="ru-RU" sz="2000" b="1" i="1" u="sng" dirty="0" smtClean="0"/>
              <a:t>фигуры</a:t>
            </a:r>
            <a:r>
              <a:rPr lang="ru-RU" sz="2000" b="1" i="1" u="sng" dirty="0" smtClean="0"/>
              <a:t>, резко </a:t>
            </a:r>
            <a:r>
              <a:rPr lang="ru-RU" sz="2000" b="1" i="1" u="sng" dirty="0" smtClean="0"/>
              <a:t>различающиеся </a:t>
            </a:r>
            <a:r>
              <a:rPr lang="ru-RU" sz="2000" b="1" i="1" u="sng" dirty="0" smtClean="0"/>
              <a:t>по форме</a:t>
            </a:r>
            <a:r>
              <a:rPr lang="ru-RU" sz="2000" b="1" u="sng" dirty="0" smtClean="0"/>
              <a:t> </a:t>
            </a:r>
            <a:r>
              <a:rPr lang="ru-RU" sz="2000" dirty="0" smtClean="0"/>
              <a:t>треугольник</a:t>
            </a:r>
            <a:r>
              <a:rPr lang="ru-RU" sz="2000" dirty="0" smtClean="0"/>
              <a:t>, круг, </a:t>
            </a:r>
            <a:r>
              <a:rPr lang="ru-RU" sz="2000" dirty="0" smtClean="0"/>
              <a:t>квадрат</a:t>
            </a:r>
            <a:endParaRPr lang="ru-RU" sz="2000" dirty="0" smtClean="0"/>
          </a:p>
          <a:p>
            <a:pPr lvl="0"/>
            <a:r>
              <a:rPr lang="ru-RU" sz="2000" b="1" i="1" u="sng" dirty="0" smtClean="0"/>
              <a:t>народные игрушки</a:t>
            </a:r>
            <a:r>
              <a:rPr lang="ru-RU" sz="2000" dirty="0" smtClean="0"/>
              <a:t>: </a:t>
            </a:r>
            <a:r>
              <a:rPr lang="ru-RU" sz="2000" dirty="0" smtClean="0"/>
              <a:t>бирюльки, бусы, </a:t>
            </a:r>
            <a:r>
              <a:rPr lang="ru-RU" sz="2000" dirty="0" smtClean="0"/>
              <a:t>шнуровки</a:t>
            </a:r>
            <a:endParaRPr lang="ru-RU" sz="2000" dirty="0" smtClean="0"/>
          </a:p>
          <a:p>
            <a:r>
              <a:rPr lang="ru-RU" sz="2000" b="1" i="1" u="sng" dirty="0" smtClean="0"/>
              <a:t>Предметы-орудия</a:t>
            </a:r>
            <a:r>
              <a:rPr lang="ru-RU" sz="2000" b="1" u="sng" dirty="0" smtClean="0"/>
              <a:t>:</a:t>
            </a:r>
            <a:r>
              <a:rPr lang="ru-RU" sz="2000" b="1" dirty="0" smtClean="0"/>
              <a:t> </a:t>
            </a:r>
            <a:r>
              <a:rPr lang="ru-RU" sz="2000" dirty="0" smtClean="0"/>
              <a:t>лопатка</a:t>
            </a:r>
            <a:r>
              <a:rPr lang="ru-RU" sz="2000" dirty="0" smtClean="0"/>
              <a:t>, совок, машинка на </a:t>
            </a:r>
            <a:r>
              <a:rPr lang="ru-RU" sz="2000" dirty="0" smtClean="0"/>
              <a:t>веревочке, каталка на палочке </a:t>
            </a:r>
            <a:r>
              <a:rPr lang="ru-RU" sz="2000" smtClean="0"/>
              <a:t>и др.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207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Предметная деятельность детей раннего возраста</vt:lpstr>
      <vt:lpstr>Предметный мир — одна из сфер, которую осваивает человек, начиная от пустыш­ки и заканчивая сложнейшими машинами, нано-технологиями и т.п. </vt:lpstr>
      <vt:lpstr>Значение развития предметной деятельности</vt:lpstr>
      <vt:lpstr>Как развиваются  предметные действия?</vt:lpstr>
      <vt:lpstr>Почему малышу так трудно осваивать новое действие?</vt:lpstr>
      <vt:lpstr>Условия успешного развития  предметной деятельности ребенка</vt:lpstr>
      <vt:lpstr>Игры для овладения  предметной деятельностью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деятельность детей раннего возраста</dc:title>
  <dc:creator>RWT</dc:creator>
  <cp:lastModifiedBy>RWT</cp:lastModifiedBy>
  <cp:revision>5</cp:revision>
  <dcterms:created xsi:type="dcterms:W3CDTF">2013-10-30T19:35:53Z</dcterms:created>
  <dcterms:modified xsi:type="dcterms:W3CDTF">2013-10-30T20:12:31Z</dcterms:modified>
</cp:coreProperties>
</file>