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9900CC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7236DFF-3346-4947-BACA-BEFF14709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B4BA4-2231-4708-A9D1-54F6CAE3B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620FB-5FA5-4A22-8096-2CF52ADE2A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C123C-8E27-467D-B432-CCCEDEC08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648BA-D054-48DD-8F8C-9FE2FF1901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9ED4A-F7A7-4438-BC3F-E08A24913F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7D04B-99A8-450A-B077-D5A89EECC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43B07-C2EE-40A9-848B-80111EF92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857E4-6556-4995-8AAC-EF7FD03526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8DB6E-288E-4E65-8481-A53B42FB9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DE2BF-1E04-4CF3-AF74-C20371276B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28ED6-0CA3-4DA9-B6E0-57F636FF2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E7C39-E09B-4289-91DB-8D57A3C8F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BAD280E8-AC1A-492D-A197-555C4DBEC3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" TargetMode="External"/><Relationship Id="rId2" Type="http://schemas.openxmlformats.org/officeDocument/2006/relationships/hyperlink" Target="http://www.yarfoto.ru/klipart3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0" y="6000768"/>
            <a:ext cx="2252687" cy="642938"/>
          </a:xfrm>
        </p:spPr>
        <p:txBody>
          <a:bodyPr/>
          <a:lstStyle/>
          <a:p>
            <a:pPr>
              <a:defRPr/>
            </a:pPr>
            <a:r>
              <a:rPr lang="ru-RU" dirty="0"/>
              <a:t>Репина Е.И.</a:t>
            </a:r>
            <a:endParaRPr lang="en-US" dirty="0"/>
          </a:p>
          <a:p>
            <a:pPr>
              <a:defRPr/>
            </a:pPr>
            <a:r>
              <a:rPr lang="ru-RU"/>
              <a:t> </a:t>
            </a:r>
            <a:r>
              <a:rPr lang="ru-RU" smtClean="0"/>
              <a:t>М</a:t>
            </a:r>
            <a:r>
              <a:rPr lang="ru-RU"/>
              <a:t>Б</a:t>
            </a:r>
            <a:r>
              <a:rPr lang="ru-RU" smtClean="0"/>
              <a:t>ОУ </a:t>
            </a:r>
            <a:r>
              <a:rPr lang="ru-RU" dirty="0"/>
              <a:t>СОШ №</a:t>
            </a:r>
            <a:r>
              <a:rPr lang="en-US" dirty="0"/>
              <a:t> </a:t>
            </a:r>
            <a:r>
              <a:rPr lang="ru-RU" dirty="0"/>
              <a:t>92</a:t>
            </a:r>
            <a:endParaRPr lang="en-US" dirty="0"/>
          </a:p>
          <a:p>
            <a:pPr>
              <a:defRPr/>
            </a:pPr>
            <a:r>
              <a:rPr lang="ru-RU" dirty="0"/>
              <a:t> г.Воронеж</a:t>
            </a:r>
          </a:p>
        </p:txBody>
      </p:sp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684213" y="981075"/>
            <a:ext cx="8064500" cy="22320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ahoma"/>
                <a:cs typeface="Tahoma"/>
              </a:rPr>
              <a:t>ИГРА-ТРЕНАЖЕР</a:t>
            </a:r>
          </a:p>
        </p:txBody>
      </p:sp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539750" y="4005263"/>
            <a:ext cx="8064500" cy="1944687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99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ahoma"/>
                <a:cs typeface="Tahoma"/>
              </a:rPr>
              <a:t>"МАЛЫШИ СПЕШАТ НА ПОМОЩЬ"</a:t>
            </a: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1857356" y="2714620"/>
            <a:ext cx="58324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ahoma"/>
                <a:cs typeface="Tahoma"/>
              </a:rPr>
              <a:t>ПО МАТЕМАТИКЕ</a:t>
            </a:r>
          </a:p>
        </p:txBody>
      </p:sp>
      <p:sp>
        <p:nvSpPr>
          <p:cNvPr id="2055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04250" y="6165850"/>
            <a:ext cx="328613" cy="287338"/>
          </a:xfrm>
          <a:prstGeom prst="rightArrow">
            <a:avLst>
              <a:gd name="adj1" fmla="val 50000"/>
              <a:gd name="adj2" fmla="val 2859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19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11188" y="620713"/>
            <a:ext cx="8208962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9900CC"/>
                </a:solidFill>
              </a:rPr>
              <a:t>Список использованных </a:t>
            </a:r>
          </a:p>
          <a:p>
            <a:pPr algn="ctr"/>
            <a:r>
              <a:rPr lang="ru-RU" sz="2800" b="1">
                <a:solidFill>
                  <a:srgbClr val="9900CC"/>
                </a:solidFill>
              </a:rPr>
              <a:t>интернет-источников</a:t>
            </a:r>
          </a:p>
          <a:p>
            <a:pPr>
              <a:spcBef>
                <a:spcPct val="50000"/>
              </a:spcBef>
            </a:pPr>
            <a:endParaRPr lang="ru-RU" sz="2800">
              <a:solidFill>
                <a:srgbClr val="9900CC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403350" y="3068638"/>
            <a:ext cx="7127875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3333CC"/>
                </a:solidFill>
                <a:hlinkClick r:id="rId2"/>
              </a:rPr>
              <a:t>http://www.yarfoto.ru/klipart3.htm</a:t>
            </a:r>
            <a:endParaRPr lang="ru-RU" sz="2800">
              <a:solidFill>
                <a:srgbClr val="3333CC"/>
              </a:solidFill>
            </a:endParaRPr>
          </a:p>
          <a:p>
            <a:pPr>
              <a:spcBef>
                <a:spcPct val="50000"/>
              </a:spcBef>
            </a:pPr>
            <a:r>
              <a:rPr lang="ru-RU" sz="2800">
                <a:solidFill>
                  <a:srgbClr val="3333CC"/>
                </a:solidFill>
                <a:hlinkClick r:id="rId3"/>
              </a:rPr>
              <a:t>http://images.yandex.ru/yandsearch?text</a:t>
            </a:r>
            <a:endParaRPr lang="ru-RU" sz="2800">
              <a:solidFill>
                <a:srgbClr val="3333CC"/>
              </a:solidFill>
            </a:endParaRPr>
          </a:p>
          <a:p>
            <a:pPr>
              <a:spcBef>
                <a:spcPct val="50000"/>
              </a:spcBef>
            </a:pPr>
            <a:endParaRPr lang="ru-RU" sz="280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900113" y="1341438"/>
            <a:ext cx="7343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rgbClr val="6600CC"/>
                </a:solidFill>
              </a:rPr>
              <a:t>Эта игра поможет тебе быстрее выучить таблицу умножения.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3141663"/>
            <a:ext cx="9144000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rgbClr val="6600CC"/>
                </a:solidFill>
              </a:rPr>
              <a:t>Найди значение выражения, 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rgbClr val="6600CC"/>
                </a:solidFill>
              </a:rPr>
              <a:t>наведи мышку на картинку 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rgbClr val="6600CC"/>
                </a:solidFill>
              </a:rPr>
              <a:t>с выбранным ответом. </a:t>
            </a:r>
            <a:endParaRPr lang="ru-RU" sz="3200">
              <a:solidFill>
                <a:srgbClr val="6600CC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476375" y="692150"/>
            <a:ext cx="5616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rgbClr val="6600CC"/>
                </a:solidFill>
              </a:rPr>
              <a:t>Дорогой друг!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331913" y="5805488"/>
            <a:ext cx="6911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rgbClr val="CC0000"/>
                </a:solidFill>
              </a:rPr>
              <a:t>У тебя все получится!</a:t>
            </a:r>
          </a:p>
        </p:txBody>
      </p:sp>
      <p:sp>
        <p:nvSpPr>
          <p:cNvPr id="3078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04250" y="6165850"/>
            <a:ext cx="328613" cy="287338"/>
          </a:xfrm>
          <a:prstGeom prst="rightArrow">
            <a:avLst>
              <a:gd name="adj1" fmla="val 50000"/>
              <a:gd name="adj2" fmla="val 2859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8" grpId="0"/>
      <p:bldP spid="112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расная шапоч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3147" y="3500437"/>
            <a:ext cx="2301328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569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rgbClr val="3333CC"/>
                </a:solidFill>
              </a:rPr>
              <a:t>Какие цветы Красная Шапочка приготовила для бабушки?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779838" y="1412875"/>
            <a:ext cx="1800225" cy="923925"/>
          </a:xfrm>
          <a:prstGeom prst="rect">
            <a:avLst/>
          </a:prstGeom>
          <a:solidFill>
            <a:srgbClr val="CCECFF"/>
          </a:solidFill>
          <a:ln w="9525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5400" b="1">
                <a:solidFill>
                  <a:srgbClr val="3333CC"/>
                </a:solidFill>
              </a:rPr>
              <a:t>9 </a:t>
            </a:r>
            <a:r>
              <a:rPr lang="ru-RU" sz="5400" b="1">
                <a:solidFill>
                  <a:srgbClr val="3333CC"/>
                </a:solidFill>
                <a:sym typeface="Symbol" pitchFamily="18" charset="2"/>
              </a:rPr>
              <a:t> 8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11188" y="1773238"/>
            <a:ext cx="2051050" cy="1568450"/>
            <a:chOff x="4241" y="981"/>
            <a:chExt cx="1519" cy="1133"/>
          </a:xfrm>
        </p:grpSpPr>
        <p:pic>
          <p:nvPicPr>
            <p:cNvPr id="4115" name="Picture 6" descr="корзина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41" y="981"/>
              <a:ext cx="1133" cy="1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6" name="Text Box 7"/>
            <p:cNvSpPr txBox="1">
              <a:spLocks noChangeArrowheads="1"/>
            </p:cNvSpPr>
            <p:nvPr/>
          </p:nvSpPr>
          <p:spPr bwMode="auto">
            <a:xfrm>
              <a:off x="5035" y="1207"/>
              <a:ext cx="725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63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684213" y="4005263"/>
            <a:ext cx="2449512" cy="1905000"/>
            <a:chOff x="657" y="2205"/>
            <a:chExt cx="1543" cy="1200"/>
          </a:xfrm>
        </p:grpSpPr>
        <p:pic>
          <p:nvPicPr>
            <p:cNvPr id="4113" name="Picture 9" descr="корзина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57" y="2205"/>
              <a:ext cx="1088" cy="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4" name="Text Box 10"/>
            <p:cNvSpPr txBox="1">
              <a:spLocks noChangeArrowheads="1"/>
            </p:cNvSpPr>
            <p:nvPr/>
          </p:nvSpPr>
          <p:spPr bwMode="auto">
            <a:xfrm>
              <a:off x="1519" y="2886"/>
              <a:ext cx="681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56</a:t>
              </a: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148263" y="3284538"/>
            <a:ext cx="2049462" cy="1820862"/>
            <a:chOff x="3697" y="2711"/>
            <a:chExt cx="1291" cy="1147"/>
          </a:xfrm>
        </p:grpSpPr>
        <p:pic>
          <p:nvPicPr>
            <p:cNvPr id="4111" name="Picture 12" descr="тюльпаны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97" y="2711"/>
              <a:ext cx="851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2" name="Text Box 13"/>
            <p:cNvSpPr txBox="1">
              <a:spLocks noChangeArrowheads="1"/>
            </p:cNvSpPr>
            <p:nvPr/>
          </p:nvSpPr>
          <p:spPr bwMode="auto">
            <a:xfrm>
              <a:off x="4195" y="3339"/>
              <a:ext cx="793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81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7205663" y="1989138"/>
            <a:ext cx="1541462" cy="2119312"/>
            <a:chOff x="4539" y="1253"/>
            <a:chExt cx="971" cy="1335"/>
          </a:xfrm>
        </p:grpSpPr>
        <p:pic>
          <p:nvPicPr>
            <p:cNvPr id="4109" name="Picture 15" descr="розы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39" y="1253"/>
              <a:ext cx="971" cy="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0" name="Text Box 16"/>
            <p:cNvSpPr txBox="1">
              <a:spLocks noChangeArrowheads="1"/>
            </p:cNvSpPr>
            <p:nvPr/>
          </p:nvSpPr>
          <p:spPr bwMode="auto">
            <a:xfrm>
              <a:off x="4558" y="2069"/>
              <a:ext cx="86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72</a:t>
              </a:r>
            </a:p>
          </p:txBody>
        </p:sp>
      </p:grpSp>
      <p:sp>
        <p:nvSpPr>
          <p:cNvPr id="4105" name="AutoShape 20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604250" y="6165850"/>
            <a:ext cx="328613" cy="287338"/>
          </a:xfrm>
          <a:prstGeom prst="rightArrow">
            <a:avLst>
              <a:gd name="adj1" fmla="val 50000"/>
              <a:gd name="adj2" fmla="val 2859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6804025" y="4221163"/>
            <a:ext cx="1733550" cy="2312987"/>
            <a:chOff x="4238" y="2401"/>
            <a:chExt cx="1092" cy="1457"/>
          </a:xfrm>
        </p:grpSpPr>
        <p:pic>
          <p:nvPicPr>
            <p:cNvPr id="4107" name="Picture 18" descr="корзина4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238" y="2401"/>
              <a:ext cx="1092" cy="1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8" name="Rectangle 29"/>
            <p:cNvSpPr>
              <a:spLocks noChangeArrowheads="1"/>
            </p:cNvSpPr>
            <p:nvPr/>
          </p:nvSpPr>
          <p:spPr bwMode="auto">
            <a:xfrm>
              <a:off x="4241" y="3339"/>
              <a:ext cx="751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>
                  <a:solidFill>
                    <a:srgbClr val="9900CC"/>
                  </a:solidFill>
                </a:rPr>
                <a:t>54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2291" grpId="0"/>
      <p:bldP spid="122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Шар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765175"/>
            <a:ext cx="3059112" cy="329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27088" y="333375"/>
            <a:ext cx="7200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200" b="1">
                <a:solidFill>
                  <a:srgbClr val="3333CC"/>
                </a:solidFill>
              </a:rPr>
              <a:t>Кого сфотографировал Шарик?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1052513"/>
            <a:ext cx="2016125" cy="923925"/>
          </a:xfrm>
          <a:prstGeom prst="rect">
            <a:avLst/>
          </a:prstGeom>
          <a:solidFill>
            <a:srgbClr val="CCECFF"/>
          </a:solidFill>
          <a:ln w="9525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5400" b="1">
                <a:solidFill>
                  <a:srgbClr val="3333CC"/>
                </a:solidFill>
              </a:rPr>
              <a:t>54</a:t>
            </a:r>
            <a:r>
              <a:rPr lang="en-US" sz="5400" b="1">
                <a:solidFill>
                  <a:srgbClr val="3333CC"/>
                </a:solidFill>
                <a:cs typeface="Tahoma" pitchFamily="34" charset="0"/>
              </a:rPr>
              <a:t>:</a:t>
            </a:r>
            <a:r>
              <a:rPr lang="ru-RU" sz="5400" b="1">
                <a:solidFill>
                  <a:srgbClr val="3333CC"/>
                </a:solidFill>
              </a:rPr>
              <a:t>9</a:t>
            </a:r>
            <a:endParaRPr lang="ru-RU" sz="5400" b="1">
              <a:solidFill>
                <a:srgbClr val="3333CC"/>
              </a:solidFill>
              <a:sym typeface="Symbol" pitchFamily="18" charset="2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43213" y="4724400"/>
            <a:ext cx="1944687" cy="1612900"/>
            <a:chOff x="2562" y="3022"/>
            <a:chExt cx="1361" cy="1111"/>
          </a:xfrm>
        </p:grpSpPr>
        <p:pic>
          <p:nvPicPr>
            <p:cNvPr id="5139" name="Picture 6" descr="заяц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62" y="3022"/>
              <a:ext cx="1016" cy="1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40" name="Text Box 7"/>
            <p:cNvSpPr txBox="1">
              <a:spLocks noChangeArrowheads="1"/>
            </p:cNvSpPr>
            <p:nvPr/>
          </p:nvSpPr>
          <p:spPr bwMode="auto">
            <a:xfrm>
              <a:off x="3152" y="3566"/>
              <a:ext cx="771" cy="5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6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924300" y="2420938"/>
            <a:ext cx="2592388" cy="2127250"/>
            <a:chOff x="385" y="2886"/>
            <a:chExt cx="1724" cy="1270"/>
          </a:xfrm>
        </p:grpSpPr>
        <p:pic>
          <p:nvPicPr>
            <p:cNvPr id="5137" name="Picture 9" descr="корова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5" y="2886"/>
              <a:ext cx="1270" cy="1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8" name="Text Box 10"/>
            <p:cNvSpPr txBox="1">
              <a:spLocks noChangeArrowheads="1"/>
            </p:cNvSpPr>
            <p:nvPr/>
          </p:nvSpPr>
          <p:spPr bwMode="auto">
            <a:xfrm>
              <a:off x="1338" y="3612"/>
              <a:ext cx="771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9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900113" y="3357563"/>
            <a:ext cx="1690687" cy="1793875"/>
            <a:chOff x="0" y="754"/>
            <a:chExt cx="1338" cy="1174"/>
          </a:xfrm>
        </p:grpSpPr>
        <p:pic>
          <p:nvPicPr>
            <p:cNvPr id="5135" name="Picture 12" descr="воробей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754"/>
              <a:ext cx="907" cy="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6" name="Text Box 13"/>
            <p:cNvSpPr txBox="1">
              <a:spLocks noChangeArrowheads="1"/>
            </p:cNvSpPr>
            <p:nvPr/>
          </p:nvSpPr>
          <p:spPr bwMode="auto">
            <a:xfrm>
              <a:off x="567" y="1389"/>
              <a:ext cx="771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8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6300788" y="4437063"/>
            <a:ext cx="2374900" cy="1790700"/>
            <a:chOff x="1701" y="1525"/>
            <a:chExt cx="1814" cy="1345"/>
          </a:xfrm>
        </p:grpSpPr>
        <p:pic>
          <p:nvPicPr>
            <p:cNvPr id="5133" name="Picture 15" descr="кот Матроскинgif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701" y="1525"/>
              <a:ext cx="1316" cy="1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4" name="Text Box 16"/>
            <p:cNvSpPr txBox="1">
              <a:spLocks noChangeArrowheads="1"/>
            </p:cNvSpPr>
            <p:nvPr/>
          </p:nvSpPr>
          <p:spPr bwMode="auto">
            <a:xfrm>
              <a:off x="2744" y="2251"/>
              <a:ext cx="771" cy="6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5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116013" y="1341438"/>
            <a:ext cx="2089150" cy="1482725"/>
            <a:chOff x="4422" y="3203"/>
            <a:chExt cx="1180" cy="921"/>
          </a:xfrm>
        </p:grpSpPr>
        <p:pic>
          <p:nvPicPr>
            <p:cNvPr id="5131" name="Picture 18" descr="ципленок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422" y="3203"/>
              <a:ext cx="762" cy="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2" name="Text Box 19"/>
            <p:cNvSpPr txBox="1">
              <a:spLocks noChangeArrowheads="1"/>
            </p:cNvSpPr>
            <p:nvPr/>
          </p:nvSpPr>
          <p:spPr bwMode="auto">
            <a:xfrm>
              <a:off x="4989" y="3612"/>
              <a:ext cx="613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7</a:t>
              </a:r>
            </a:p>
          </p:txBody>
        </p:sp>
      </p:grpSp>
      <p:sp>
        <p:nvSpPr>
          <p:cNvPr id="5130" name="AutoShape 20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8604250" y="6165850"/>
            <a:ext cx="328613" cy="287338"/>
          </a:xfrm>
          <a:prstGeom prst="rightArrow">
            <a:avLst>
              <a:gd name="adj1" fmla="val 50000"/>
              <a:gd name="adj2" fmla="val 2859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3315" grpId="0"/>
      <p:bldP spid="133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бабочка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049507">
            <a:off x="1331913" y="1773238"/>
            <a:ext cx="14382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86423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rgbClr val="3333CC"/>
                </a:solidFill>
              </a:rPr>
              <a:t>Под каким цветком спряталась бабочка?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635375" y="1484313"/>
            <a:ext cx="1728788" cy="923925"/>
          </a:xfrm>
          <a:prstGeom prst="rect">
            <a:avLst/>
          </a:prstGeom>
          <a:solidFill>
            <a:srgbClr val="CCECFF"/>
          </a:solidFill>
          <a:ln w="9525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5400" b="1">
                <a:solidFill>
                  <a:srgbClr val="3333CC"/>
                </a:solidFill>
              </a:rPr>
              <a:t>7 </a:t>
            </a:r>
            <a:r>
              <a:rPr lang="ru-RU" sz="5400" b="1">
                <a:solidFill>
                  <a:srgbClr val="3333CC"/>
                </a:solidFill>
                <a:sym typeface="Symbol" pitchFamily="18" charset="2"/>
              </a:rPr>
              <a:t> 9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268413"/>
            <a:ext cx="3994150" cy="2552700"/>
            <a:chOff x="4513" y="1253"/>
            <a:chExt cx="1247" cy="870"/>
          </a:xfrm>
        </p:grpSpPr>
        <p:pic>
          <p:nvPicPr>
            <p:cNvPr id="6163" name="Picture 6" descr="32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13" y="1253"/>
              <a:ext cx="852" cy="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4" name="Text Box 7"/>
            <p:cNvSpPr txBox="1">
              <a:spLocks noChangeArrowheads="1"/>
            </p:cNvSpPr>
            <p:nvPr/>
          </p:nvSpPr>
          <p:spPr bwMode="auto">
            <a:xfrm>
              <a:off x="5102" y="1842"/>
              <a:ext cx="658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63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635375" y="2781300"/>
            <a:ext cx="3421063" cy="2117725"/>
            <a:chOff x="2472" y="3203"/>
            <a:chExt cx="1429" cy="852"/>
          </a:xfrm>
        </p:grpSpPr>
        <p:pic>
          <p:nvPicPr>
            <p:cNvPr id="6161" name="Picture 9" descr="32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72" y="3203"/>
              <a:ext cx="852" cy="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2" name="Text Box 10"/>
            <p:cNvSpPr txBox="1">
              <a:spLocks noChangeArrowheads="1"/>
            </p:cNvSpPr>
            <p:nvPr/>
          </p:nvSpPr>
          <p:spPr bwMode="auto">
            <a:xfrm>
              <a:off x="3243" y="3566"/>
              <a:ext cx="658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56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468313" y="3860800"/>
            <a:ext cx="3311525" cy="2501900"/>
            <a:chOff x="295" y="2432"/>
            <a:chExt cx="2086" cy="1576"/>
          </a:xfrm>
        </p:grpSpPr>
        <p:pic>
          <p:nvPicPr>
            <p:cNvPr id="6159" name="Picture 12" descr="325"/>
            <p:cNvPicPr preferRelativeResize="0"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5" y="2432"/>
              <a:ext cx="1553" cy="1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0" name="Text Box 13"/>
            <p:cNvSpPr txBox="1">
              <a:spLocks noChangeArrowheads="1"/>
            </p:cNvSpPr>
            <p:nvPr/>
          </p:nvSpPr>
          <p:spPr bwMode="auto">
            <a:xfrm>
              <a:off x="1565" y="3203"/>
              <a:ext cx="816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48</a:t>
              </a: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6516688" y="1773238"/>
            <a:ext cx="2627312" cy="2047875"/>
            <a:chOff x="4105" y="1117"/>
            <a:chExt cx="1655" cy="1290"/>
          </a:xfrm>
        </p:grpSpPr>
        <p:pic>
          <p:nvPicPr>
            <p:cNvPr id="6157" name="Picture 15" descr="32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56" y="1117"/>
              <a:ext cx="1504" cy="1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8" name="Text Box 16"/>
            <p:cNvSpPr txBox="1">
              <a:spLocks noChangeArrowheads="1"/>
            </p:cNvSpPr>
            <p:nvPr/>
          </p:nvSpPr>
          <p:spPr bwMode="auto">
            <a:xfrm>
              <a:off x="4105" y="1888"/>
              <a:ext cx="86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54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5435600" y="4365625"/>
            <a:ext cx="3421063" cy="2117725"/>
            <a:chOff x="2472" y="3203"/>
            <a:chExt cx="1429" cy="852"/>
          </a:xfrm>
        </p:grpSpPr>
        <p:pic>
          <p:nvPicPr>
            <p:cNvPr id="6155" name="Picture 18" descr="32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72" y="3203"/>
              <a:ext cx="852" cy="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6" name="Text Box 19"/>
            <p:cNvSpPr txBox="1">
              <a:spLocks noChangeArrowheads="1"/>
            </p:cNvSpPr>
            <p:nvPr/>
          </p:nvSpPr>
          <p:spPr bwMode="auto">
            <a:xfrm>
              <a:off x="3243" y="3566"/>
              <a:ext cx="658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64</a:t>
              </a:r>
            </a:p>
          </p:txBody>
        </p:sp>
      </p:grpSp>
      <p:sp>
        <p:nvSpPr>
          <p:cNvPr id="6154" name="AutoShape 2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604250" y="6165850"/>
            <a:ext cx="328613" cy="287338"/>
          </a:xfrm>
          <a:prstGeom prst="rightArrow">
            <a:avLst>
              <a:gd name="adj1" fmla="val 50000"/>
              <a:gd name="adj2" fmla="val 2859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4339" grpId="0"/>
      <p:bldP spid="143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635375" y="1052513"/>
            <a:ext cx="2087563" cy="923925"/>
          </a:xfrm>
          <a:prstGeom prst="rect">
            <a:avLst/>
          </a:prstGeom>
          <a:solidFill>
            <a:srgbClr val="CCECFF"/>
          </a:solidFill>
          <a:ln w="9525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5400" b="1">
                <a:solidFill>
                  <a:srgbClr val="3333CC"/>
                </a:solidFill>
              </a:rPr>
              <a:t>32:8</a:t>
            </a:r>
            <a:endParaRPr lang="ru-RU" sz="5400" b="1">
              <a:solidFill>
                <a:srgbClr val="3333CC"/>
              </a:solidFill>
              <a:sym typeface="Symbol" pitchFamily="18" charset="2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68313" y="333375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3333CC"/>
                </a:solidFill>
                <a:latin typeface="Verdana" pitchFamily="34" charset="0"/>
              </a:rPr>
              <a:t>Помоги Карлсону найти торт!</a:t>
            </a:r>
          </a:p>
        </p:txBody>
      </p:sp>
      <p:pic>
        <p:nvPicPr>
          <p:cNvPr id="7172" name="Picture 4" descr="Карлсон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13983">
            <a:off x="6084888" y="1125538"/>
            <a:ext cx="3059112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35150" y="3933825"/>
            <a:ext cx="2806700" cy="2517775"/>
            <a:chOff x="1655" y="2734"/>
            <a:chExt cx="1768" cy="1586"/>
          </a:xfrm>
        </p:grpSpPr>
        <p:grpSp>
          <p:nvGrpSpPr>
            <p:cNvPr id="7188" name="Group 6"/>
            <p:cNvGrpSpPr>
              <a:grpSpLocks/>
            </p:cNvGrpSpPr>
            <p:nvPr/>
          </p:nvGrpSpPr>
          <p:grpSpPr bwMode="auto">
            <a:xfrm rot="1545920">
              <a:off x="1746" y="2734"/>
              <a:ext cx="1677" cy="1586"/>
              <a:chOff x="2971" y="2478"/>
              <a:chExt cx="1677" cy="1586"/>
            </a:xfrm>
          </p:grpSpPr>
          <p:pic>
            <p:nvPicPr>
              <p:cNvPr id="7190" name="Picture 7" descr="31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971" y="2478"/>
                <a:ext cx="1088" cy="1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91" name="Picture 8" descr="31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560" y="2523"/>
                <a:ext cx="1088" cy="1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92" name="Picture 9" descr="31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98" y="2976"/>
                <a:ext cx="1088" cy="1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189" name="Text Box 10"/>
            <p:cNvSpPr txBox="1">
              <a:spLocks noChangeArrowheads="1"/>
            </p:cNvSpPr>
            <p:nvPr/>
          </p:nvSpPr>
          <p:spPr bwMode="auto">
            <a:xfrm>
              <a:off x="1655" y="3158"/>
              <a:ext cx="63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5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508625" y="4076700"/>
            <a:ext cx="2733675" cy="2517775"/>
            <a:chOff x="4513" y="3067"/>
            <a:chExt cx="1722" cy="1586"/>
          </a:xfrm>
        </p:grpSpPr>
        <p:grpSp>
          <p:nvGrpSpPr>
            <p:cNvPr id="7183" name="Group 12"/>
            <p:cNvGrpSpPr>
              <a:grpSpLocks/>
            </p:cNvGrpSpPr>
            <p:nvPr/>
          </p:nvGrpSpPr>
          <p:grpSpPr bwMode="auto">
            <a:xfrm rot="1545920">
              <a:off x="4558" y="3067"/>
              <a:ext cx="1677" cy="1586"/>
              <a:chOff x="2971" y="2478"/>
              <a:chExt cx="1677" cy="1586"/>
            </a:xfrm>
          </p:grpSpPr>
          <p:pic>
            <p:nvPicPr>
              <p:cNvPr id="7185" name="Picture 13" descr="31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971" y="2478"/>
                <a:ext cx="1088" cy="1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86" name="Picture 14" descr="31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560" y="2523"/>
                <a:ext cx="1088" cy="1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87" name="Picture 15" descr="31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98" y="2976"/>
                <a:ext cx="1088" cy="1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184" name="Text Box 16"/>
            <p:cNvSpPr txBox="1">
              <a:spLocks noChangeArrowheads="1"/>
            </p:cNvSpPr>
            <p:nvPr/>
          </p:nvSpPr>
          <p:spPr bwMode="auto">
            <a:xfrm>
              <a:off x="4513" y="3521"/>
              <a:ext cx="63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3</a:t>
              </a:r>
            </a:p>
          </p:txBody>
        </p:sp>
      </p:grpSp>
      <p:pic>
        <p:nvPicPr>
          <p:cNvPr id="7175" name="Picture 17" descr="торт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1844675"/>
            <a:ext cx="1322387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95288" y="1412875"/>
            <a:ext cx="2557462" cy="2595563"/>
            <a:chOff x="125" y="741"/>
            <a:chExt cx="1611" cy="1635"/>
          </a:xfrm>
        </p:grpSpPr>
        <p:pic>
          <p:nvPicPr>
            <p:cNvPr id="7178" name="Picture 19" descr="торт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5" y="1162"/>
              <a:ext cx="722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20" descr="31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545920">
              <a:off x="137" y="741"/>
              <a:ext cx="1088" cy="1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21" descr="31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545920">
              <a:off x="648" y="1038"/>
              <a:ext cx="1088" cy="1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22" descr="31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545920">
              <a:off x="125" y="1288"/>
              <a:ext cx="1088" cy="1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2" name="Text Box 23"/>
            <p:cNvSpPr txBox="1">
              <a:spLocks noChangeArrowheads="1"/>
            </p:cNvSpPr>
            <p:nvPr/>
          </p:nvSpPr>
          <p:spPr bwMode="auto">
            <a:xfrm>
              <a:off x="839" y="1797"/>
              <a:ext cx="726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</a:rPr>
                <a:t>4</a:t>
              </a:r>
            </a:p>
          </p:txBody>
        </p:sp>
      </p:grpSp>
      <p:sp>
        <p:nvSpPr>
          <p:cNvPr id="7177" name="AutoShape 2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604250" y="6165850"/>
            <a:ext cx="328613" cy="287338"/>
          </a:xfrm>
          <a:prstGeom prst="rightArrow">
            <a:avLst>
              <a:gd name="adj1" fmla="val 50000"/>
              <a:gd name="adj2" fmla="val 2859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львено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3644900"/>
            <a:ext cx="2951162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258888" y="476250"/>
            <a:ext cx="68405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rgbClr val="3333CC"/>
                </a:solidFill>
              </a:rPr>
              <a:t>Найди львенку друга!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708400" y="1196975"/>
            <a:ext cx="1944688" cy="923925"/>
          </a:xfrm>
          <a:prstGeom prst="rect">
            <a:avLst/>
          </a:prstGeom>
          <a:solidFill>
            <a:srgbClr val="CCECFF"/>
          </a:solidFill>
          <a:ln w="9525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5400" b="1">
                <a:solidFill>
                  <a:srgbClr val="3333CC"/>
                </a:solidFill>
              </a:rPr>
              <a:t>7 </a:t>
            </a:r>
            <a:r>
              <a:rPr lang="ru-RU" sz="5400" b="1">
                <a:solidFill>
                  <a:srgbClr val="3333CC"/>
                </a:solidFill>
                <a:sym typeface="Symbol" pitchFamily="18" charset="2"/>
              </a:rPr>
              <a:t> 8</a:t>
            </a:r>
            <a:r>
              <a:rPr lang="ru-RU" sz="5400" b="1">
                <a:solidFill>
                  <a:srgbClr val="3333CC"/>
                </a:solidFill>
                <a:latin typeface="Arial" charset="0"/>
                <a:sym typeface="Symbol" pitchFamily="18" charset="2"/>
              </a:rPr>
              <a:t> </a:t>
            </a:r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1476375" y="2636838"/>
            <a:ext cx="1366838" cy="1152525"/>
            <a:chOff x="1066" y="1979"/>
            <a:chExt cx="861" cy="726"/>
          </a:xfrm>
        </p:grpSpPr>
        <p:sp>
          <p:nvSpPr>
            <p:cNvPr id="8210" name="Oval 6"/>
            <p:cNvSpPr>
              <a:spLocks noChangeArrowheads="1"/>
            </p:cNvSpPr>
            <p:nvPr/>
          </p:nvSpPr>
          <p:spPr bwMode="auto">
            <a:xfrm>
              <a:off x="1066" y="1979"/>
              <a:ext cx="771" cy="72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1" name="Text Box 7"/>
            <p:cNvSpPr txBox="1">
              <a:spLocks noChangeArrowheads="1"/>
            </p:cNvSpPr>
            <p:nvPr/>
          </p:nvSpPr>
          <p:spPr bwMode="auto">
            <a:xfrm>
              <a:off x="1156" y="2115"/>
              <a:ext cx="771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  <a:hlinkClick r:id="rId3" action="ppaction://hlinksldjump"/>
                </a:rPr>
                <a:t>68</a:t>
              </a:r>
              <a:endParaRPr lang="ru-RU" sz="4800" b="1">
                <a:solidFill>
                  <a:srgbClr val="9900CC"/>
                </a:solidFill>
              </a:endParaRPr>
            </a:p>
          </p:txBody>
        </p:sp>
      </p:grpSp>
      <p:grpSp>
        <p:nvGrpSpPr>
          <p:cNvPr id="8198" name="Group 8"/>
          <p:cNvGrpSpPr>
            <a:grpSpLocks/>
          </p:cNvGrpSpPr>
          <p:nvPr/>
        </p:nvGrpSpPr>
        <p:grpSpPr bwMode="auto">
          <a:xfrm>
            <a:off x="3779838" y="2349500"/>
            <a:ext cx="1366837" cy="1152525"/>
            <a:chOff x="1066" y="1979"/>
            <a:chExt cx="861" cy="726"/>
          </a:xfrm>
        </p:grpSpPr>
        <p:sp>
          <p:nvSpPr>
            <p:cNvPr id="8208" name="Oval 9"/>
            <p:cNvSpPr>
              <a:spLocks noChangeArrowheads="1"/>
            </p:cNvSpPr>
            <p:nvPr/>
          </p:nvSpPr>
          <p:spPr bwMode="auto">
            <a:xfrm>
              <a:off x="1066" y="1979"/>
              <a:ext cx="771" cy="72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9" name="Text Box 10"/>
            <p:cNvSpPr txBox="1">
              <a:spLocks noChangeArrowheads="1"/>
            </p:cNvSpPr>
            <p:nvPr/>
          </p:nvSpPr>
          <p:spPr bwMode="auto">
            <a:xfrm>
              <a:off x="1156" y="2115"/>
              <a:ext cx="771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  <a:hlinkClick r:id="rId3" action="ppaction://hlinksldjump"/>
                </a:rPr>
                <a:t>48</a:t>
              </a:r>
              <a:endParaRPr lang="ru-RU" sz="4800" b="1">
                <a:solidFill>
                  <a:srgbClr val="9900CC"/>
                </a:solidFill>
              </a:endParaRPr>
            </a:p>
          </p:txBody>
        </p:sp>
      </p:grpSp>
      <p:grpSp>
        <p:nvGrpSpPr>
          <p:cNvPr id="8199" name="Group 11"/>
          <p:cNvGrpSpPr>
            <a:grpSpLocks/>
          </p:cNvGrpSpPr>
          <p:nvPr/>
        </p:nvGrpSpPr>
        <p:grpSpPr bwMode="auto">
          <a:xfrm>
            <a:off x="900113" y="4652963"/>
            <a:ext cx="1366837" cy="1152525"/>
            <a:chOff x="1066" y="1979"/>
            <a:chExt cx="861" cy="726"/>
          </a:xfrm>
        </p:grpSpPr>
        <p:sp>
          <p:nvSpPr>
            <p:cNvPr id="8206" name="Oval 12"/>
            <p:cNvSpPr>
              <a:spLocks noChangeArrowheads="1"/>
            </p:cNvSpPr>
            <p:nvPr/>
          </p:nvSpPr>
          <p:spPr bwMode="auto">
            <a:xfrm>
              <a:off x="1066" y="1979"/>
              <a:ext cx="771" cy="72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7" name="Text Box 13"/>
            <p:cNvSpPr txBox="1">
              <a:spLocks noChangeArrowheads="1"/>
            </p:cNvSpPr>
            <p:nvPr/>
          </p:nvSpPr>
          <p:spPr bwMode="auto">
            <a:xfrm>
              <a:off x="1156" y="2115"/>
              <a:ext cx="771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  <a:hlinkClick r:id="rId3" action="ppaction://hlinksldjump"/>
                </a:rPr>
                <a:t>64</a:t>
              </a:r>
              <a:endParaRPr lang="ru-RU" sz="4800" b="1">
                <a:solidFill>
                  <a:srgbClr val="9900CC"/>
                </a:solidFill>
              </a:endParaRPr>
            </a:p>
          </p:txBody>
        </p:sp>
      </p:grpSp>
      <p:grpSp>
        <p:nvGrpSpPr>
          <p:cNvPr id="8200" name="Group 14"/>
          <p:cNvGrpSpPr>
            <a:grpSpLocks/>
          </p:cNvGrpSpPr>
          <p:nvPr/>
        </p:nvGrpSpPr>
        <p:grpSpPr bwMode="auto">
          <a:xfrm>
            <a:off x="6300788" y="2708275"/>
            <a:ext cx="1366837" cy="1152525"/>
            <a:chOff x="1066" y="1979"/>
            <a:chExt cx="861" cy="726"/>
          </a:xfrm>
        </p:grpSpPr>
        <p:sp>
          <p:nvSpPr>
            <p:cNvPr id="8204" name="Oval 15"/>
            <p:cNvSpPr>
              <a:spLocks noChangeArrowheads="1"/>
            </p:cNvSpPr>
            <p:nvPr/>
          </p:nvSpPr>
          <p:spPr bwMode="auto">
            <a:xfrm>
              <a:off x="1066" y="1979"/>
              <a:ext cx="771" cy="72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5" name="Text Box 16"/>
            <p:cNvSpPr txBox="1">
              <a:spLocks noChangeArrowheads="1"/>
            </p:cNvSpPr>
            <p:nvPr/>
          </p:nvSpPr>
          <p:spPr bwMode="auto">
            <a:xfrm>
              <a:off x="1156" y="2115"/>
              <a:ext cx="771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  <a:hlinkClick r:id="rId3" action="ppaction://hlinksldjump"/>
                </a:rPr>
                <a:t>52</a:t>
              </a:r>
              <a:endParaRPr lang="ru-RU" sz="4800" b="1">
                <a:solidFill>
                  <a:srgbClr val="9900CC"/>
                </a:solidFill>
              </a:endParaRPr>
            </a:p>
          </p:txBody>
        </p:sp>
      </p:grpSp>
      <p:grpSp>
        <p:nvGrpSpPr>
          <p:cNvPr id="8201" name="Group 17"/>
          <p:cNvGrpSpPr>
            <a:grpSpLocks/>
          </p:cNvGrpSpPr>
          <p:nvPr/>
        </p:nvGrpSpPr>
        <p:grpSpPr bwMode="auto">
          <a:xfrm>
            <a:off x="7092950" y="4797425"/>
            <a:ext cx="1366838" cy="1152525"/>
            <a:chOff x="1066" y="1979"/>
            <a:chExt cx="861" cy="726"/>
          </a:xfrm>
        </p:grpSpPr>
        <p:sp>
          <p:nvSpPr>
            <p:cNvPr id="8202" name="Oval 18"/>
            <p:cNvSpPr>
              <a:spLocks noChangeArrowheads="1"/>
            </p:cNvSpPr>
            <p:nvPr/>
          </p:nvSpPr>
          <p:spPr bwMode="auto">
            <a:xfrm>
              <a:off x="1066" y="1979"/>
              <a:ext cx="771" cy="72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3" name="Text Box 19"/>
            <p:cNvSpPr txBox="1">
              <a:spLocks noChangeArrowheads="1"/>
            </p:cNvSpPr>
            <p:nvPr/>
          </p:nvSpPr>
          <p:spPr bwMode="auto">
            <a:xfrm>
              <a:off x="1156" y="2115"/>
              <a:ext cx="771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800" b="1">
                  <a:solidFill>
                    <a:srgbClr val="9900CC"/>
                  </a:solidFill>
                  <a:hlinkClick r:id="rId4" action="ppaction://hlinksldjump"/>
                </a:rPr>
                <a:t>56</a:t>
              </a:r>
              <a:endParaRPr lang="ru-RU" sz="4800" b="1">
                <a:solidFill>
                  <a:srgbClr val="9900CC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9219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9221" name="AutoShape 4">
                <a:hlinkClick r:id="rId2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5420" y="3884"/>
                <a:ext cx="207" cy="181"/>
              </a:xfrm>
              <a:prstGeom prst="rightArrow">
                <a:avLst>
                  <a:gd name="adj1" fmla="val 50000"/>
                  <a:gd name="adj2" fmla="val 28591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9222" name="Picture 5" descr="саванна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23" name="Picture 6" descr="львенок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381" y="2189"/>
                <a:ext cx="2131" cy="21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224" name="AutoShape 7"/>
              <p:cNvSpPr>
                <a:spLocks noChangeArrowheads="1"/>
              </p:cNvSpPr>
              <p:nvPr/>
            </p:nvSpPr>
            <p:spPr bwMode="auto">
              <a:xfrm>
                <a:off x="4127" y="845"/>
                <a:ext cx="1633" cy="816"/>
              </a:xfrm>
              <a:prstGeom prst="wedgeRoundRectCallout">
                <a:avLst>
                  <a:gd name="adj1" fmla="val -42347"/>
                  <a:gd name="adj2" fmla="val 156741"/>
                  <a:gd name="adj3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>
                    <a:solidFill>
                      <a:srgbClr val="3333CC"/>
                    </a:solidFill>
                  </a:rPr>
                  <a:t>Тут </a:t>
                </a:r>
              </a:p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>
                    <a:solidFill>
                      <a:srgbClr val="3333CC"/>
                    </a:solidFill>
                  </a:rPr>
                  <a:t>никого нет!</a:t>
                </a:r>
              </a:p>
              <a:p>
                <a:pPr algn="ctr" eaLnBrk="0" hangingPunct="0"/>
                <a:endParaRPr lang="ru-RU" sz="3200" b="1">
                  <a:solidFill>
                    <a:srgbClr val="3333CC"/>
                  </a:solidFill>
                </a:endParaRPr>
              </a:p>
            </p:txBody>
          </p:sp>
        </p:grpSp>
        <p:sp>
          <p:nvSpPr>
            <p:cNvPr id="9220" name="AutoShape 8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420" y="3884"/>
              <a:ext cx="207" cy="181"/>
            </a:xfrm>
            <a:prstGeom prst="rightArrow">
              <a:avLst>
                <a:gd name="adj1" fmla="val 50000"/>
                <a:gd name="adj2" fmla="val 2859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черепаха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2636838"/>
            <a:ext cx="4249738" cy="3786187"/>
          </a:xfrm>
          <a:noFill/>
        </p:spPr>
      </p:pic>
      <p:pic>
        <p:nvPicPr>
          <p:cNvPr id="10243" name="Picture 3" descr="львено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636838"/>
            <a:ext cx="3779837" cy="377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4211638" y="333375"/>
            <a:ext cx="4681537" cy="1943100"/>
          </a:xfrm>
          <a:prstGeom prst="wedgeEllipseCallout">
            <a:avLst>
              <a:gd name="adj1" fmla="val -52509"/>
              <a:gd name="adj2" fmla="val 70019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ru-RU">
              <a:latin typeface="Arial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56100" y="549275"/>
            <a:ext cx="4319588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800" b="1">
                <a:solidFill>
                  <a:srgbClr val="3333CC"/>
                </a:solidFill>
              </a:rPr>
              <a:t>Спасибо! 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sz="2800" b="1">
                <a:solidFill>
                  <a:srgbClr val="3333CC"/>
                </a:solidFill>
              </a:rPr>
              <a:t>Теперь у меня есть друг!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132</Words>
  <Application>Microsoft Office PowerPoint</Application>
  <PresentationFormat>Экран (4:3)</PresentationFormat>
  <Paragraphs>53</Paragraphs>
  <Slides>10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Tahoma</vt:lpstr>
      <vt:lpstr>Arial</vt:lpstr>
      <vt:lpstr>Symbol</vt:lpstr>
      <vt:lpstr>Verdana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"Малыши спешат на помощь"</dc:title>
  <dc:subject>таблица умножения (2 класс)</dc:subject>
  <dc:creator>Репина Е.И.</dc:creator>
  <cp:keywords>игра</cp:keywords>
  <cp:lastModifiedBy>Репина</cp:lastModifiedBy>
  <cp:revision>12</cp:revision>
  <dcterms:created xsi:type="dcterms:W3CDTF">2009-04-01T18:03:59Z</dcterms:created>
  <dcterms:modified xsi:type="dcterms:W3CDTF">2015-03-24T17:58:47Z</dcterms:modified>
  <cp:category>ИКТ</cp:category>
</cp:coreProperties>
</file>