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9A92-E4F3-443F-A284-4BCADDBDB9CB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CEBF-7CA7-4A80-8F42-43150DA73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C9A92-E4F3-443F-A284-4BCADDBDB9CB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6CEBF-7CA7-4A80-8F42-43150DA7347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2357429"/>
            <a:ext cx="66437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6000" b="1" dirty="0">
              <a:ln w="19050">
                <a:solidFill>
                  <a:prstClr val="white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865260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</a:rPr>
              <a:t>урок  математики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404665"/>
            <a:ext cx="6552728" cy="936104"/>
          </a:xfrm>
        </p:spPr>
        <p:txBody>
          <a:bodyPr>
            <a:normAutofit fontScale="92500" lnSpcReduction="10000"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«Нельзя изучать математику, наблюдая как это делает сосед»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Закрепляем – с.78 № 2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69926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481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Закрепляем – с.78 № 2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67454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079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Подводим итоги: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735516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/>
              <a:t>Что нового вы открыли сегодня на </a:t>
            </a:r>
            <a:r>
              <a:rPr lang="ru-RU" dirty="0" smtClean="0"/>
              <a:t>уроке</a:t>
            </a:r>
            <a:r>
              <a:rPr lang="ru-RU" dirty="0"/>
              <a:t>?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Достигли ли вы цели урока?</a:t>
            </a:r>
          </a:p>
          <a:p>
            <a:r>
              <a:rPr lang="ru-RU" dirty="0" smtClean="0"/>
              <a:t> </a:t>
            </a:r>
            <a:r>
              <a:rPr lang="ru-RU" dirty="0"/>
              <a:t>Что </a:t>
            </a:r>
            <a:r>
              <a:rPr lang="ru-RU" dirty="0" smtClean="0"/>
              <a:t>было важно для вас на уроке?</a:t>
            </a:r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Кто хорошо разобрался в теме </a:t>
            </a:r>
            <a:r>
              <a:rPr lang="ru-RU" dirty="0" smtClean="0"/>
              <a:t>урока и может объяснить другим?</a:t>
            </a:r>
          </a:p>
          <a:p>
            <a:r>
              <a:rPr lang="ru-RU" dirty="0" smtClean="0"/>
              <a:t>За что вы можете себя похвалить?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740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Домашнее задание: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7211144" cy="4525963"/>
          </a:xfrm>
        </p:spPr>
        <p:txBody>
          <a:bodyPr/>
          <a:lstStyle/>
          <a:p>
            <a:r>
              <a:rPr lang="ru-RU" dirty="0" smtClean="0"/>
              <a:t>Придумать 1-2 задачи на одновременное движение.</a:t>
            </a:r>
          </a:p>
          <a:p>
            <a:r>
              <a:rPr lang="ru-RU" dirty="0" smtClean="0"/>
              <a:t>Решить по выбору: № 3 или № 4 с.79</a:t>
            </a:r>
          </a:p>
          <a:p>
            <a:r>
              <a:rPr lang="ru-RU" dirty="0" smtClean="0"/>
              <a:t>По желанию: с.80 №8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445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44824"/>
            <a:ext cx="7272808" cy="11430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002060"/>
                </a:solidFill>
              </a:rPr>
              <a:t>Спасибо за урок!</a:t>
            </a:r>
            <a:endParaRPr lang="ru-RU" sz="7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1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700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5 февраля.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Классная  работа.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628800"/>
            <a:ext cx="7560840" cy="2088232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«Кто </a:t>
            </a:r>
            <a:r>
              <a:rPr lang="ru-RU" b="1" i="1" dirty="0"/>
              <a:t>с детских лет занимается математикой, </a:t>
            </a:r>
            <a:r>
              <a:rPr lang="ru-RU" dirty="0"/>
              <a:t/>
            </a:r>
            <a:br>
              <a:rPr lang="ru-RU" dirty="0"/>
            </a:br>
            <a:r>
              <a:rPr lang="ru-RU" b="1" i="1" dirty="0"/>
              <a:t>тот развивает внимание, тренирует свой мозг, волю, </a:t>
            </a:r>
            <a:r>
              <a:rPr lang="ru-RU" dirty="0"/>
              <a:t/>
            </a:r>
            <a:br>
              <a:rPr lang="ru-RU" dirty="0"/>
            </a:br>
            <a:r>
              <a:rPr lang="ru-RU" b="1" i="1" dirty="0"/>
              <a:t>воспитывает настойчивость и упорство в достижении цели»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95936" y="4353430"/>
            <a:ext cx="35315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А. И. </a:t>
            </a:r>
            <a:r>
              <a:rPr lang="ru-RU" sz="3200" b="1" dirty="0" err="1"/>
              <a:t>Маркушевич</a:t>
            </a:r>
            <a:r>
              <a:rPr lang="ru-RU" sz="3200" b="1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Разминка для ума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7283152" cy="4425355"/>
          </a:xfrm>
        </p:spPr>
        <p:txBody>
          <a:bodyPr>
            <a:normAutofit/>
          </a:bodyPr>
          <a:lstStyle/>
          <a:p>
            <a:pPr marL="742950" indent="-742950">
              <a:buAutoNum type="arabicPlain" startAt="5"/>
            </a:pPr>
            <a:r>
              <a:rPr lang="ru-RU" sz="4400" b="1" dirty="0" smtClean="0"/>
              <a:t>3   </a:t>
            </a:r>
            <a:r>
              <a:rPr lang="ru-RU" sz="4400" b="1" dirty="0" smtClean="0"/>
              <a:t>10   8   6   15   10   </a:t>
            </a:r>
            <a:r>
              <a:rPr lang="ru-RU" sz="4400" b="1" dirty="0" smtClean="0"/>
              <a:t>6</a:t>
            </a:r>
          </a:p>
          <a:p>
            <a:pPr marL="0" indent="0">
              <a:buNone/>
            </a:pPr>
            <a:r>
              <a:rPr lang="ru-RU" altLang="ru-RU" sz="4400" b="1" dirty="0" smtClean="0">
                <a:solidFill>
                  <a:srgbClr val="008000"/>
                </a:solidFill>
                <a:latin typeface="Arial" charset="0"/>
              </a:rPr>
              <a:t>Д  В  И   Ж  Е  Н   И   Е</a:t>
            </a:r>
            <a:endParaRPr lang="ru-RU" altLang="ru-RU" sz="4400" b="1" dirty="0">
              <a:solidFill>
                <a:srgbClr val="008000"/>
              </a:solidFill>
              <a:latin typeface="Arial" charset="0"/>
            </a:endParaRPr>
          </a:p>
          <a:p>
            <a:pPr marL="0" indent="0">
              <a:buNone/>
            </a:pPr>
            <a:endParaRPr lang="ru-RU" altLang="ru-RU" sz="4400" b="1" dirty="0">
              <a:solidFill>
                <a:srgbClr val="008000"/>
              </a:solidFill>
              <a:latin typeface="Arial" charset="0"/>
            </a:endParaRPr>
          </a:p>
          <a:p>
            <a:pPr marL="0" indent="0">
              <a:buNone/>
            </a:pPr>
            <a:endParaRPr lang="ru-RU" altLang="ru-RU" sz="4400" b="1" dirty="0">
              <a:solidFill>
                <a:srgbClr val="008000"/>
              </a:solidFill>
              <a:latin typeface="Arial" charset="0"/>
            </a:endParaRPr>
          </a:p>
          <a:p>
            <a:pPr marL="0" indent="0">
              <a:buNone/>
            </a:pPr>
            <a:endParaRPr lang="ru-RU" altLang="ru-RU" sz="4400" b="1" dirty="0">
              <a:solidFill>
                <a:srgbClr val="008000"/>
              </a:solidFill>
              <a:latin typeface="Arial" charset="0"/>
            </a:endParaRPr>
          </a:p>
          <a:p>
            <a:pPr marL="0" indent="0">
              <a:buNone/>
            </a:pPr>
            <a:endParaRPr lang="ru-RU" altLang="ru-RU" sz="4400" b="1" dirty="0">
              <a:solidFill>
                <a:srgbClr val="008000"/>
              </a:solidFill>
              <a:latin typeface="Arial" charset="0"/>
            </a:endParaRPr>
          </a:p>
          <a:p>
            <a:pPr marL="0" indent="0">
              <a:buNone/>
            </a:pPr>
            <a:endParaRPr lang="ru-RU" altLang="ru-RU" sz="4400" b="1" dirty="0">
              <a:solidFill>
                <a:srgbClr val="008000"/>
              </a:solidFill>
              <a:latin typeface="Arial" charset="0"/>
            </a:endParaRPr>
          </a:p>
          <a:p>
            <a:pPr marL="0" indent="0">
              <a:buNone/>
            </a:pPr>
            <a:endParaRPr lang="ru-RU" altLang="ru-RU" sz="4400" b="1" dirty="0">
              <a:solidFill>
                <a:srgbClr val="008000"/>
              </a:solidFill>
              <a:latin typeface="Arial" charset="0"/>
            </a:endParaRPr>
          </a:p>
          <a:p>
            <a:pPr marL="0" indent="0">
              <a:buNone/>
            </a:pPr>
            <a:endParaRPr lang="ru-RU" altLang="ru-RU" sz="4400" b="1" dirty="0">
              <a:solidFill>
                <a:srgbClr val="008000"/>
              </a:solidFill>
              <a:latin typeface="Arial" charset="0"/>
            </a:endParaRPr>
          </a:p>
          <a:p>
            <a:pPr marL="0" indent="0">
              <a:buNone/>
            </a:pPr>
            <a:endParaRPr lang="ru-RU" sz="4400" b="1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05043" y="3596984"/>
            <a:ext cx="7200900" cy="2846387"/>
            <a:chOff x="288" y="984"/>
            <a:chExt cx="5184" cy="2909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288" y="1008"/>
              <a:ext cx="518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288" y="1933"/>
              <a:ext cx="51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288" y="2931"/>
              <a:ext cx="51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288" y="3859"/>
              <a:ext cx="518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288" y="1008"/>
              <a:ext cx="0" cy="285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5472" y="1008"/>
              <a:ext cx="0" cy="285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358" y="989"/>
              <a:ext cx="317" cy="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defTabSz="1393825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1393825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1393825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1393825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1393825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800" dirty="0">
                  <a:latin typeface="Arial" charset="0"/>
                </a:rPr>
                <a:t>1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800" b="1" dirty="0">
                  <a:solidFill>
                    <a:srgbClr val="008000"/>
                  </a:solidFill>
                  <a:latin typeface="Arial" charset="0"/>
                </a:rPr>
                <a:t>А</a:t>
              </a: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1270" y="989"/>
              <a:ext cx="317" cy="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defTabSz="1393825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1393825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1393825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1393825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1393825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800" dirty="0">
                  <a:latin typeface="Arial" charset="0"/>
                </a:rPr>
                <a:t>3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800" b="1" dirty="0">
                  <a:solidFill>
                    <a:srgbClr val="008000"/>
                  </a:solidFill>
                  <a:latin typeface="Arial" charset="0"/>
                </a:rPr>
                <a:t>В</a:t>
              </a: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4471" y="987"/>
              <a:ext cx="418" cy="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defTabSz="1393825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1393825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1393825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1393825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1393825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800" dirty="0">
                  <a:latin typeface="Arial" charset="0"/>
                </a:rPr>
                <a:t>10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800" b="1" dirty="0">
                  <a:solidFill>
                    <a:srgbClr val="008000"/>
                  </a:solidFill>
                  <a:latin typeface="Arial" charset="0"/>
                </a:rPr>
                <a:t>И</a:t>
              </a: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1744" y="987"/>
              <a:ext cx="278" cy="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defTabSz="1393825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1393825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1393825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1393825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1393825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800">
                  <a:latin typeface="Arial" charset="0"/>
                </a:rPr>
                <a:t>4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800" b="1">
                  <a:solidFill>
                    <a:srgbClr val="008000"/>
                  </a:solidFill>
                  <a:latin typeface="Arial" charset="0"/>
                </a:rPr>
                <a:t>Г</a:t>
              </a: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2184" y="987"/>
              <a:ext cx="315" cy="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defTabSz="1393825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1393825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1393825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1393825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1393825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800" dirty="0">
                  <a:latin typeface="Arial" charset="0"/>
                </a:rPr>
                <a:t>5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800" b="1" dirty="0">
                  <a:solidFill>
                    <a:srgbClr val="008000"/>
                  </a:solidFill>
                  <a:latin typeface="Arial" charset="0"/>
                </a:rPr>
                <a:t>Д</a:t>
              </a: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2663" y="987"/>
              <a:ext cx="303" cy="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defTabSz="1393825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1393825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1393825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1393825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1393825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800" dirty="0">
                  <a:latin typeface="Arial" charset="0"/>
                </a:rPr>
                <a:t>6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800" b="1" dirty="0">
                  <a:solidFill>
                    <a:srgbClr val="008000"/>
                  </a:solidFill>
                  <a:latin typeface="Arial" charset="0"/>
                </a:rPr>
                <a:t>Е</a:t>
              </a: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3096" y="987"/>
              <a:ext cx="304" cy="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defTabSz="1393825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1393825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1393825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1393825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1393825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800">
                  <a:latin typeface="Arial" charset="0"/>
                </a:rPr>
                <a:t>7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800" b="1">
                  <a:solidFill>
                    <a:srgbClr val="008000"/>
                  </a:solidFill>
                  <a:latin typeface="Arial" charset="0"/>
                </a:rPr>
                <a:t>Ё</a:t>
              </a: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3538" y="984"/>
              <a:ext cx="364" cy="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defTabSz="1393825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1393825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1393825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1393825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1393825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800" dirty="0">
                  <a:latin typeface="Arial" charset="0"/>
                </a:rPr>
                <a:t>8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800" b="1" dirty="0">
                  <a:solidFill>
                    <a:srgbClr val="008000"/>
                  </a:solidFill>
                  <a:latin typeface="Arial" charset="0"/>
                </a:rPr>
                <a:t>Ж</a:t>
              </a: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4048" y="986"/>
              <a:ext cx="293" cy="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defTabSz="1393825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1393825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1393825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1393825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1393825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800">
                  <a:latin typeface="Arial" charset="0"/>
                </a:rPr>
                <a:t>9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800" b="1">
                  <a:solidFill>
                    <a:srgbClr val="008000"/>
                  </a:solidFill>
                  <a:latin typeface="Arial" charset="0"/>
                </a:rPr>
                <a:t>З</a:t>
              </a: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4970" y="987"/>
              <a:ext cx="419" cy="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defTabSz="1393825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1393825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1393825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1393825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1393825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800">
                  <a:latin typeface="Arial" charset="0"/>
                </a:rPr>
                <a:t>11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800" b="1">
                  <a:solidFill>
                    <a:srgbClr val="008000"/>
                  </a:solidFill>
                  <a:latin typeface="Arial" charset="0"/>
                </a:rPr>
                <a:t>Й</a:t>
              </a: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822" y="984"/>
              <a:ext cx="316" cy="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defTabSz="1393825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1393825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1393825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1393825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1393825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800">
                  <a:latin typeface="Arial" charset="0"/>
                </a:rPr>
                <a:t>2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800" b="1">
                  <a:solidFill>
                    <a:srgbClr val="008000"/>
                  </a:solidFill>
                  <a:latin typeface="Arial" charset="0"/>
                </a:rPr>
                <a:t>Б</a:t>
              </a: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321" y="1961"/>
              <a:ext cx="418" cy="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defTabSz="1393825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1393825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1393825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1393825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1393825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800">
                  <a:latin typeface="Arial" charset="0"/>
                </a:rPr>
                <a:t>12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800" b="1">
                  <a:solidFill>
                    <a:srgbClr val="008000"/>
                  </a:solidFill>
                  <a:latin typeface="Arial" charset="0"/>
                </a:rPr>
                <a:t>К</a:t>
              </a:r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1274" y="1961"/>
              <a:ext cx="419" cy="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defTabSz="1393825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1393825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1393825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1393825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1393825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800">
                  <a:latin typeface="Arial" charset="0"/>
                </a:rPr>
                <a:t>14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800" b="1">
                  <a:solidFill>
                    <a:srgbClr val="008000"/>
                  </a:solidFill>
                  <a:latin typeface="Arial" charset="0"/>
                </a:rPr>
                <a:t>М</a:t>
              </a: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4538" y="1961"/>
              <a:ext cx="419" cy="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defTabSz="1393825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1393825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1393825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1393825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1393825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800">
                  <a:latin typeface="Arial" charset="0"/>
                </a:rPr>
                <a:t>21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800" b="1">
                  <a:solidFill>
                    <a:srgbClr val="008000"/>
                  </a:solidFill>
                  <a:latin typeface="Arial" charset="0"/>
                </a:rPr>
                <a:t>У</a:t>
              </a: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1734" y="1961"/>
              <a:ext cx="418" cy="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defTabSz="1393825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1393825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1393825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1393825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1393825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800" dirty="0">
                  <a:latin typeface="Arial" charset="0"/>
                </a:rPr>
                <a:t>15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800" b="1" dirty="0">
                  <a:solidFill>
                    <a:srgbClr val="008000"/>
                  </a:solidFill>
                  <a:latin typeface="Arial" charset="0"/>
                </a:rPr>
                <a:t>Н</a:t>
              </a: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2173" y="1956"/>
              <a:ext cx="418" cy="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defTabSz="1393825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1393825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1393825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1393825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1393825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800">
                  <a:latin typeface="Arial" charset="0"/>
                </a:rPr>
                <a:t>16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800" b="1">
                  <a:solidFill>
                    <a:srgbClr val="008000"/>
                  </a:solidFill>
                  <a:latin typeface="Arial" charset="0"/>
                </a:rPr>
                <a:t>О</a:t>
              </a: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2630" y="1961"/>
              <a:ext cx="418" cy="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defTabSz="1393825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1393825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1393825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1393825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1393825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800">
                  <a:latin typeface="Arial" charset="0"/>
                </a:rPr>
                <a:t>17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800" b="1">
                  <a:solidFill>
                    <a:srgbClr val="008000"/>
                  </a:solidFill>
                  <a:latin typeface="Arial" charset="0"/>
                </a:rPr>
                <a:t>П</a:t>
              </a: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3095" y="1961"/>
              <a:ext cx="418" cy="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defTabSz="1393825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1393825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1393825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1393825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1393825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800">
                  <a:latin typeface="Arial" charset="0"/>
                </a:rPr>
                <a:t>18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800" b="1">
                  <a:solidFill>
                    <a:srgbClr val="008000"/>
                  </a:solidFill>
                  <a:latin typeface="Arial" charset="0"/>
                </a:rPr>
                <a:t>Р</a:t>
              </a: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3560" y="1961"/>
              <a:ext cx="418" cy="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defTabSz="1393825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1393825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1393825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1393825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1393825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800">
                  <a:latin typeface="Arial" charset="0"/>
                </a:rPr>
                <a:t>19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800" b="1">
                  <a:solidFill>
                    <a:srgbClr val="008000"/>
                  </a:solidFill>
                  <a:latin typeface="Arial" charset="0"/>
                </a:rPr>
                <a:t>С</a:t>
              </a: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4057" y="1956"/>
              <a:ext cx="418" cy="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defTabSz="1393825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1393825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1393825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1393825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1393825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800">
                  <a:latin typeface="Arial" charset="0"/>
                </a:rPr>
                <a:t>20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800" b="1">
                  <a:solidFill>
                    <a:srgbClr val="008000"/>
                  </a:solidFill>
                  <a:latin typeface="Arial" charset="0"/>
                </a:rPr>
                <a:t>Т</a:t>
              </a: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4970" y="1961"/>
              <a:ext cx="419" cy="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defTabSz="1393825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1393825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1393825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1393825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1393825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800">
                  <a:latin typeface="Arial" charset="0"/>
                </a:rPr>
                <a:t>22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800" b="1">
                  <a:solidFill>
                    <a:srgbClr val="008000"/>
                  </a:solidFill>
                  <a:latin typeface="Arial" charset="0"/>
                </a:rPr>
                <a:t>Ф</a:t>
              </a: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809" y="1953"/>
              <a:ext cx="418" cy="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defTabSz="1393825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1393825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1393825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1393825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1393825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800">
                  <a:latin typeface="Arial" charset="0"/>
                </a:rPr>
                <a:t>13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800" b="1">
                  <a:solidFill>
                    <a:srgbClr val="008000"/>
                  </a:solidFill>
                  <a:latin typeface="Arial" charset="0"/>
                </a:rPr>
                <a:t>Л</a:t>
              </a:r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322" y="2923"/>
              <a:ext cx="419" cy="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defTabSz="1393825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1393825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1393825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1393825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1393825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800">
                  <a:latin typeface="Arial" charset="0"/>
                </a:rPr>
                <a:t>23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800" b="1">
                  <a:solidFill>
                    <a:srgbClr val="008000"/>
                  </a:solidFill>
                  <a:latin typeface="Arial" charset="0"/>
                </a:rPr>
                <a:t>Х</a:t>
              </a: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1277" y="2923"/>
              <a:ext cx="418" cy="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defTabSz="1393825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1393825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1393825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1393825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1393825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800">
                  <a:latin typeface="Arial" charset="0"/>
                </a:rPr>
                <a:t>25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800" b="1">
                  <a:solidFill>
                    <a:srgbClr val="008000"/>
                  </a:solidFill>
                  <a:latin typeface="Arial" charset="0"/>
                </a:rPr>
                <a:t>Ч</a:t>
              </a: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4539" y="2926"/>
              <a:ext cx="419" cy="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defTabSz="1393825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1393825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1393825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1393825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1393825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800">
                  <a:latin typeface="Arial" charset="0"/>
                </a:rPr>
                <a:t>32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800" b="1">
                  <a:solidFill>
                    <a:srgbClr val="008000"/>
                  </a:solidFill>
                  <a:latin typeface="Arial" charset="0"/>
                </a:rPr>
                <a:t>Ю</a:t>
              </a:r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1737" y="2926"/>
              <a:ext cx="418" cy="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defTabSz="1393825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1393825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1393825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1393825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1393825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800">
                  <a:latin typeface="Arial" charset="0"/>
                </a:rPr>
                <a:t>26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800" b="1">
                  <a:solidFill>
                    <a:srgbClr val="008000"/>
                  </a:solidFill>
                  <a:latin typeface="Arial" charset="0"/>
                </a:rPr>
                <a:t>Ш</a:t>
              </a:r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2176" y="2923"/>
              <a:ext cx="418" cy="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defTabSz="1393825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1393825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1393825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1393825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1393825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800">
                  <a:latin typeface="Arial" charset="0"/>
                </a:rPr>
                <a:t>27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800" b="1">
                  <a:solidFill>
                    <a:srgbClr val="008000"/>
                  </a:solidFill>
                  <a:latin typeface="Arial" charset="0"/>
                </a:rPr>
                <a:t>Щ</a:t>
              </a:r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2632" y="2926"/>
              <a:ext cx="418" cy="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defTabSz="1393825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1393825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1393825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1393825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1393825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800">
                  <a:latin typeface="Arial" charset="0"/>
                </a:rPr>
                <a:t>28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800" b="1">
                  <a:solidFill>
                    <a:srgbClr val="008000"/>
                  </a:solidFill>
                  <a:latin typeface="Arial" charset="0"/>
                </a:rPr>
                <a:t>Ъ</a:t>
              </a:r>
            </a:p>
          </p:txBody>
        </p:sp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3097" y="2926"/>
              <a:ext cx="418" cy="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defTabSz="1393825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1393825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1393825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1393825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1393825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800">
                  <a:latin typeface="Arial" charset="0"/>
                </a:rPr>
                <a:t>29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800" b="1">
                  <a:solidFill>
                    <a:srgbClr val="008000"/>
                  </a:solidFill>
                  <a:latin typeface="Arial" charset="0"/>
                </a:rPr>
                <a:t>Ы</a:t>
              </a:r>
            </a:p>
          </p:txBody>
        </p:sp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3563" y="2923"/>
              <a:ext cx="419" cy="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defTabSz="1393825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1393825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1393825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1393825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1393825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800">
                  <a:latin typeface="Arial" charset="0"/>
                </a:rPr>
                <a:t>30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800" b="1">
                  <a:solidFill>
                    <a:srgbClr val="008000"/>
                  </a:solidFill>
                  <a:latin typeface="Arial" charset="0"/>
                </a:rPr>
                <a:t>Ь</a:t>
              </a:r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4059" y="2923"/>
              <a:ext cx="419" cy="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defTabSz="1393825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1393825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1393825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1393825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1393825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800">
                  <a:latin typeface="Arial" charset="0"/>
                </a:rPr>
                <a:t>31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800" b="1">
                  <a:solidFill>
                    <a:srgbClr val="008000"/>
                  </a:solidFill>
                  <a:latin typeface="Arial" charset="0"/>
                </a:rPr>
                <a:t>Э</a:t>
              </a:r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4973" y="2923"/>
              <a:ext cx="418" cy="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defTabSz="1393825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1393825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1393825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1393825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1393825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800">
                  <a:latin typeface="Arial" charset="0"/>
                </a:rPr>
                <a:t>33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800" b="1">
                  <a:solidFill>
                    <a:srgbClr val="008000"/>
                  </a:solidFill>
                  <a:latin typeface="Arial" charset="0"/>
                </a:rPr>
                <a:t>Я</a:t>
              </a:r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811" y="2921"/>
              <a:ext cx="419" cy="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defTabSz="1393825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1393825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1393825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1393825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1393825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13938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800">
                  <a:latin typeface="Arial" charset="0"/>
                </a:rPr>
                <a:t>24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800" b="1">
                  <a:solidFill>
                    <a:srgbClr val="008000"/>
                  </a:solidFill>
                  <a:latin typeface="Arial" charset="0"/>
                </a:rPr>
                <a:t>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315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Вспоминаем то, что знаем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57200" y="1600200"/>
            <a:ext cx="7355160" cy="4525963"/>
          </a:xfrm>
        </p:spPr>
        <p:txBody>
          <a:bodyPr/>
          <a:lstStyle/>
          <a:p>
            <a:r>
              <a:rPr lang="ru-RU" dirty="0" smtClean="0"/>
              <a:t>Начертите числовой луч с ценой деления 2 клетки. </a:t>
            </a:r>
          </a:p>
          <a:p>
            <a:r>
              <a:rPr lang="ru-RU" dirty="0" smtClean="0"/>
              <a:t>Поставьте числа 0, 2, 4, 6 и т.д.</a:t>
            </a:r>
          </a:p>
          <a:p>
            <a:r>
              <a:rPr lang="ru-RU" dirty="0" smtClean="0"/>
              <a:t>Послушайте задачу и изобразите её на этом луче.</a:t>
            </a:r>
          </a:p>
          <a:p>
            <a:pPr marL="0" indent="0">
              <a:buNone/>
            </a:pPr>
            <a:endParaRPr lang="ru-RU" dirty="0"/>
          </a:p>
        </p:txBody>
      </p: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783243" y="4649574"/>
            <a:ext cx="5481320" cy="435610"/>
            <a:chOff x="1985" y="8532"/>
            <a:chExt cx="6532" cy="686"/>
          </a:xfrm>
        </p:grpSpPr>
        <p:cxnSp>
          <p:nvCxnSpPr>
            <p:cNvPr id="10" name="Line 3"/>
            <p:cNvCxnSpPr/>
            <p:nvPr/>
          </p:nvCxnSpPr>
          <p:spPr bwMode="auto">
            <a:xfrm flipV="1">
              <a:off x="1999" y="8918"/>
              <a:ext cx="6518" cy="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Line 4"/>
            <p:cNvCxnSpPr/>
            <p:nvPr/>
          </p:nvCxnSpPr>
          <p:spPr bwMode="auto">
            <a:xfrm>
              <a:off x="1985" y="8597"/>
              <a:ext cx="0" cy="56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Line 5"/>
            <p:cNvCxnSpPr/>
            <p:nvPr/>
          </p:nvCxnSpPr>
          <p:spPr bwMode="auto">
            <a:xfrm>
              <a:off x="2559" y="8600"/>
              <a:ext cx="0" cy="56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Line 6"/>
            <p:cNvCxnSpPr/>
            <p:nvPr/>
          </p:nvCxnSpPr>
          <p:spPr bwMode="auto">
            <a:xfrm>
              <a:off x="4827" y="8532"/>
              <a:ext cx="0" cy="56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Line 7"/>
            <p:cNvCxnSpPr/>
            <p:nvPr/>
          </p:nvCxnSpPr>
          <p:spPr bwMode="auto">
            <a:xfrm>
              <a:off x="5395" y="8532"/>
              <a:ext cx="0" cy="56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Line 8"/>
            <p:cNvCxnSpPr/>
            <p:nvPr/>
          </p:nvCxnSpPr>
          <p:spPr bwMode="auto">
            <a:xfrm>
              <a:off x="5959" y="8588"/>
              <a:ext cx="0" cy="56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Line 9"/>
            <p:cNvCxnSpPr/>
            <p:nvPr/>
          </p:nvCxnSpPr>
          <p:spPr bwMode="auto">
            <a:xfrm>
              <a:off x="6544" y="8603"/>
              <a:ext cx="0" cy="56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Line 10"/>
            <p:cNvCxnSpPr/>
            <p:nvPr/>
          </p:nvCxnSpPr>
          <p:spPr bwMode="auto">
            <a:xfrm>
              <a:off x="2262" y="8730"/>
              <a:ext cx="0" cy="2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8" name="Line 11"/>
            <p:cNvCxnSpPr/>
            <p:nvPr/>
          </p:nvCxnSpPr>
          <p:spPr bwMode="auto">
            <a:xfrm>
              <a:off x="4553" y="8696"/>
              <a:ext cx="0" cy="2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9" name="Line 12"/>
            <p:cNvCxnSpPr/>
            <p:nvPr/>
          </p:nvCxnSpPr>
          <p:spPr bwMode="auto">
            <a:xfrm>
              <a:off x="6237" y="8756"/>
              <a:ext cx="0" cy="2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0" name="Line 13"/>
            <p:cNvCxnSpPr/>
            <p:nvPr/>
          </p:nvCxnSpPr>
          <p:spPr bwMode="auto">
            <a:xfrm>
              <a:off x="5694" y="8742"/>
              <a:ext cx="0" cy="2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1" name="Line 14"/>
            <p:cNvCxnSpPr/>
            <p:nvPr/>
          </p:nvCxnSpPr>
          <p:spPr bwMode="auto">
            <a:xfrm>
              <a:off x="6811" y="8726"/>
              <a:ext cx="0" cy="2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2" name="Line 15"/>
            <p:cNvCxnSpPr/>
            <p:nvPr/>
          </p:nvCxnSpPr>
          <p:spPr bwMode="auto">
            <a:xfrm>
              <a:off x="7406" y="8744"/>
              <a:ext cx="0" cy="2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3" name="Line 16"/>
            <p:cNvCxnSpPr/>
            <p:nvPr/>
          </p:nvCxnSpPr>
          <p:spPr bwMode="auto">
            <a:xfrm flipV="1">
              <a:off x="3124" y="8696"/>
              <a:ext cx="14" cy="4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4" name="Line 18"/>
            <p:cNvCxnSpPr/>
            <p:nvPr/>
          </p:nvCxnSpPr>
          <p:spPr bwMode="auto">
            <a:xfrm>
              <a:off x="2863" y="8717"/>
              <a:ext cx="0" cy="2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5" name="Line 19"/>
            <p:cNvCxnSpPr/>
            <p:nvPr/>
          </p:nvCxnSpPr>
          <p:spPr bwMode="auto">
            <a:xfrm>
              <a:off x="3418" y="8714"/>
              <a:ext cx="0" cy="2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6" name="Line 20"/>
            <p:cNvCxnSpPr/>
            <p:nvPr/>
          </p:nvCxnSpPr>
          <p:spPr bwMode="auto">
            <a:xfrm>
              <a:off x="3988" y="8732"/>
              <a:ext cx="0" cy="2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7" name="Line 21"/>
            <p:cNvCxnSpPr/>
            <p:nvPr/>
          </p:nvCxnSpPr>
          <p:spPr bwMode="auto">
            <a:xfrm>
              <a:off x="5143" y="8732"/>
              <a:ext cx="0" cy="2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8" name="Line 22"/>
            <p:cNvCxnSpPr/>
            <p:nvPr/>
          </p:nvCxnSpPr>
          <p:spPr bwMode="auto">
            <a:xfrm>
              <a:off x="3131" y="8632"/>
              <a:ext cx="0" cy="56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Line 23"/>
            <p:cNvCxnSpPr/>
            <p:nvPr/>
          </p:nvCxnSpPr>
          <p:spPr bwMode="auto">
            <a:xfrm>
              <a:off x="3701" y="8648"/>
              <a:ext cx="0" cy="56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Line 24"/>
            <p:cNvCxnSpPr/>
            <p:nvPr/>
          </p:nvCxnSpPr>
          <p:spPr bwMode="auto">
            <a:xfrm>
              <a:off x="4260" y="8650"/>
              <a:ext cx="0" cy="56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Line 25"/>
            <p:cNvCxnSpPr/>
            <p:nvPr/>
          </p:nvCxnSpPr>
          <p:spPr bwMode="auto">
            <a:xfrm>
              <a:off x="7100" y="8620"/>
              <a:ext cx="0" cy="56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Line 26"/>
            <p:cNvCxnSpPr/>
            <p:nvPr/>
          </p:nvCxnSpPr>
          <p:spPr bwMode="auto">
            <a:xfrm>
              <a:off x="7670" y="8650"/>
              <a:ext cx="0" cy="56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214625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Тема урока:</a:t>
            </a:r>
            <a:br>
              <a:rPr lang="ru-RU" b="1" dirty="0" smtClean="0"/>
            </a:br>
            <a:r>
              <a:rPr lang="ru-RU" b="1" dirty="0" smtClean="0">
                <a:solidFill>
                  <a:srgbClr val="002060"/>
                </a:solidFill>
              </a:rPr>
              <a:t>«Одновременное движение по координатному лучу»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2924944"/>
            <a:ext cx="6707088" cy="3201219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Цель: </a:t>
            </a:r>
            <a:r>
              <a:rPr lang="ru-RU" dirty="0" smtClean="0"/>
              <a:t>познакомиться с разными видами задач на одновременное движение; научиться строить и читать схемы к задачам.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Работа в группах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792"/>
            <a:ext cx="7355160" cy="452596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Изобразить на схеме движение объектов: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- из каких точек вышли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- в каком направлении двигаются и с какой скоростью</a:t>
            </a:r>
          </a:p>
          <a:p>
            <a:r>
              <a:rPr lang="ru-RU" dirty="0"/>
              <a:t> </a:t>
            </a:r>
            <a:r>
              <a:rPr lang="ru-RU" dirty="0" smtClean="0"/>
              <a:t>Ответить на вопросы: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- как менялось расстояние между объектами?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- встретились ли объекты и в какой точке?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- как можно назвать этот вид движения?</a:t>
            </a:r>
          </a:p>
          <a:p>
            <a:r>
              <a:rPr lang="ru-RU" dirty="0" smtClean="0"/>
              <a:t>Составить формулы зависимости координат объектов от времени.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443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Представление работ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971600" y="2306399"/>
            <a:ext cx="5481320" cy="435610"/>
            <a:chOff x="1985" y="8532"/>
            <a:chExt cx="6532" cy="686"/>
          </a:xfrm>
        </p:grpSpPr>
        <p:cxnSp>
          <p:nvCxnSpPr>
            <p:cNvPr id="5" name="Line 3"/>
            <p:cNvCxnSpPr/>
            <p:nvPr/>
          </p:nvCxnSpPr>
          <p:spPr bwMode="auto">
            <a:xfrm flipV="1">
              <a:off x="1999" y="8918"/>
              <a:ext cx="6518" cy="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" name="Line 4"/>
            <p:cNvCxnSpPr/>
            <p:nvPr/>
          </p:nvCxnSpPr>
          <p:spPr bwMode="auto">
            <a:xfrm>
              <a:off x="1985" y="8597"/>
              <a:ext cx="0" cy="56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Line 5"/>
            <p:cNvCxnSpPr/>
            <p:nvPr/>
          </p:nvCxnSpPr>
          <p:spPr bwMode="auto">
            <a:xfrm>
              <a:off x="2559" y="8600"/>
              <a:ext cx="0" cy="56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Line 6"/>
            <p:cNvCxnSpPr/>
            <p:nvPr/>
          </p:nvCxnSpPr>
          <p:spPr bwMode="auto">
            <a:xfrm>
              <a:off x="4827" y="8532"/>
              <a:ext cx="0" cy="56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Line 7"/>
            <p:cNvCxnSpPr/>
            <p:nvPr/>
          </p:nvCxnSpPr>
          <p:spPr bwMode="auto">
            <a:xfrm>
              <a:off x="5395" y="8532"/>
              <a:ext cx="0" cy="56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Line 8"/>
            <p:cNvCxnSpPr/>
            <p:nvPr/>
          </p:nvCxnSpPr>
          <p:spPr bwMode="auto">
            <a:xfrm>
              <a:off x="5959" y="8588"/>
              <a:ext cx="0" cy="56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Line 9"/>
            <p:cNvCxnSpPr/>
            <p:nvPr/>
          </p:nvCxnSpPr>
          <p:spPr bwMode="auto">
            <a:xfrm>
              <a:off x="6544" y="8603"/>
              <a:ext cx="0" cy="56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Line 10"/>
            <p:cNvCxnSpPr/>
            <p:nvPr/>
          </p:nvCxnSpPr>
          <p:spPr bwMode="auto">
            <a:xfrm>
              <a:off x="2262" y="8730"/>
              <a:ext cx="0" cy="2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3" name="Line 11"/>
            <p:cNvCxnSpPr/>
            <p:nvPr/>
          </p:nvCxnSpPr>
          <p:spPr bwMode="auto">
            <a:xfrm>
              <a:off x="4553" y="8696"/>
              <a:ext cx="0" cy="2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4" name="Line 12"/>
            <p:cNvCxnSpPr/>
            <p:nvPr/>
          </p:nvCxnSpPr>
          <p:spPr bwMode="auto">
            <a:xfrm>
              <a:off x="6237" y="8756"/>
              <a:ext cx="0" cy="2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5" name="Line 13"/>
            <p:cNvCxnSpPr/>
            <p:nvPr/>
          </p:nvCxnSpPr>
          <p:spPr bwMode="auto">
            <a:xfrm>
              <a:off x="5694" y="8742"/>
              <a:ext cx="0" cy="2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6" name="Line 14"/>
            <p:cNvCxnSpPr/>
            <p:nvPr/>
          </p:nvCxnSpPr>
          <p:spPr bwMode="auto">
            <a:xfrm>
              <a:off x="6811" y="8726"/>
              <a:ext cx="0" cy="2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7" name="Line 15"/>
            <p:cNvCxnSpPr/>
            <p:nvPr/>
          </p:nvCxnSpPr>
          <p:spPr bwMode="auto">
            <a:xfrm>
              <a:off x="7406" y="8744"/>
              <a:ext cx="0" cy="2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8" name="Line 16"/>
            <p:cNvCxnSpPr/>
            <p:nvPr/>
          </p:nvCxnSpPr>
          <p:spPr bwMode="auto">
            <a:xfrm flipV="1">
              <a:off x="3124" y="8696"/>
              <a:ext cx="14" cy="4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9" name="Line 18"/>
            <p:cNvCxnSpPr/>
            <p:nvPr/>
          </p:nvCxnSpPr>
          <p:spPr bwMode="auto">
            <a:xfrm>
              <a:off x="2863" y="8717"/>
              <a:ext cx="0" cy="2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0" name="Line 19"/>
            <p:cNvCxnSpPr/>
            <p:nvPr/>
          </p:nvCxnSpPr>
          <p:spPr bwMode="auto">
            <a:xfrm>
              <a:off x="3418" y="8714"/>
              <a:ext cx="0" cy="2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1" name="Line 20"/>
            <p:cNvCxnSpPr/>
            <p:nvPr/>
          </p:nvCxnSpPr>
          <p:spPr bwMode="auto">
            <a:xfrm>
              <a:off x="3988" y="8732"/>
              <a:ext cx="0" cy="2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2" name="Line 21"/>
            <p:cNvCxnSpPr/>
            <p:nvPr/>
          </p:nvCxnSpPr>
          <p:spPr bwMode="auto">
            <a:xfrm>
              <a:off x="5143" y="8732"/>
              <a:ext cx="0" cy="2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3" name="Line 22"/>
            <p:cNvCxnSpPr/>
            <p:nvPr/>
          </p:nvCxnSpPr>
          <p:spPr bwMode="auto">
            <a:xfrm>
              <a:off x="3131" y="8632"/>
              <a:ext cx="0" cy="56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Line 23"/>
            <p:cNvCxnSpPr/>
            <p:nvPr/>
          </p:nvCxnSpPr>
          <p:spPr bwMode="auto">
            <a:xfrm>
              <a:off x="3701" y="8648"/>
              <a:ext cx="0" cy="56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Line 24"/>
            <p:cNvCxnSpPr/>
            <p:nvPr/>
          </p:nvCxnSpPr>
          <p:spPr bwMode="auto">
            <a:xfrm>
              <a:off x="4260" y="8650"/>
              <a:ext cx="0" cy="56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Line 25"/>
            <p:cNvCxnSpPr/>
            <p:nvPr/>
          </p:nvCxnSpPr>
          <p:spPr bwMode="auto">
            <a:xfrm>
              <a:off x="7100" y="8620"/>
              <a:ext cx="0" cy="56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Line 26"/>
            <p:cNvCxnSpPr/>
            <p:nvPr/>
          </p:nvCxnSpPr>
          <p:spPr bwMode="auto">
            <a:xfrm>
              <a:off x="7670" y="8650"/>
              <a:ext cx="0" cy="56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21849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Безымянный_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24" y="1958181"/>
            <a:ext cx="3960812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5" descr="Безымянный_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382" y="1049989"/>
            <a:ext cx="4464050" cy="310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6" descr="Безымянный_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93096"/>
            <a:ext cx="8424863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50825" y="332656"/>
            <a:ext cx="5791831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smtClean="0">
                <a:solidFill>
                  <a:srgbClr val="002060"/>
                </a:solidFill>
              </a:rPr>
              <a:t>Виды задач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23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2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24406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326</Words>
  <Application>Microsoft Office PowerPoint</Application>
  <PresentationFormat>Экран (4:3)</PresentationFormat>
  <Paragraphs>110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урок  математики</vt:lpstr>
      <vt:lpstr>5 февраля. Классная  работа.</vt:lpstr>
      <vt:lpstr>«Кто с детских лет занимается математикой,  тот развивает внимание, тренирует свой мозг, волю,  воспитывает настойчивость и упорство в достижении цели» </vt:lpstr>
      <vt:lpstr>Разминка для ума</vt:lpstr>
      <vt:lpstr>Вспоминаем то, что знаем</vt:lpstr>
      <vt:lpstr>Тема урока: «Одновременное движение по координатному лучу»</vt:lpstr>
      <vt:lpstr>Работа в группах</vt:lpstr>
      <vt:lpstr>Представление работ</vt:lpstr>
      <vt:lpstr>Презентация PowerPoint</vt:lpstr>
      <vt:lpstr>Закрепляем – с.78 № 2</vt:lpstr>
      <vt:lpstr>Закрепляем – с.78 № 2</vt:lpstr>
      <vt:lpstr>Подводим итоги:</vt:lpstr>
      <vt:lpstr>Домашнее задание:</vt:lpstr>
      <vt:lpstr>Спасибо за урок!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Оксана</cp:lastModifiedBy>
  <cp:revision>9</cp:revision>
  <dcterms:created xsi:type="dcterms:W3CDTF">2014-07-09T08:33:20Z</dcterms:created>
  <dcterms:modified xsi:type="dcterms:W3CDTF">2015-02-04T18:18:31Z</dcterms:modified>
</cp:coreProperties>
</file>