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0" r:id="rId3"/>
    <p:sldId id="263" r:id="rId4"/>
    <p:sldId id="264" r:id="rId5"/>
    <p:sldId id="267" r:id="rId6"/>
    <p:sldId id="265" r:id="rId7"/>
    <p:sldId id="266" r:id="rId8"/>
    <p:sldId id="285" r:id="rId9"/>
    <p:sldId id="284" r:id="rId10"/>
    <p:sldId id="286" r:id="rId11"/>
    <p:sldId id="287" r:id="rId12"/>
    <p:sldId id="288" r:id="rId13"/>
    <p:sldId id="259" r:id="rId14"/>
    <p:sldId id="281" r:id="rId15"/>
    <p:sldId id="282" r:id="rId16"/>
    <p:sldId id="283" r:id="rId17"/>
    <p:sldId id="291" r:id="rId18"/>
    <p:sldId id="292" r:id="rId19"/>
    <p:sldId id="277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1A350-6664-42E7-BEB0-D137920753A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F688F-18EB-45EA-A1DF-7B1AA4932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AEDC-9056-4F1B-ADE6-5535226AE8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06E1C-AE32-4F84-B91B-1B573DB750B1}" type="slidenum">
              <a:rPr lang="ru-RU"/>
              <a:pPr/>
              <a:t>3</a:t>
            </a:fld>
            <a:endParaRPr lang="ru-RU"/>
          </a:p>
        </p:txBody>
      </p:sp>
      <p:sp>
        <p:nvSpPr>
          <p:cNvPr id="51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A9A02-2814-4022-A5AF-A3F96FB7D007}" type="slidenum">
              <a:rPr lang="ru-RU"/>
              <a:pPr/>
              <a:t>4</a:t>
            </a:fld>
            <a:endParaRPr lang="ru-RU"/>
          </a:p>
        </p:txBody>
      </p:sp>
      <p:sp>
        <p:nvSpPr>
          <p:cNvPr id="102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FF9BA-9359-42B7-9322-2B1ACE1CF6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FF9BA-9359-42B7-9322-2B1ACE1CF6F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43CED-E29A-4C57-BCC5-349DBC990247}" type="slidenum">
              <a:rPr lang="ru-RU"/>
              <a:pPr/>
              <a:t>7</a:t>
            </a:fld>
            <a:endParaRPr lang="ru-RU"/>
          </a:p>
        </p:txBody>
      </p:sp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7A25A7-1AA6-4BBE-A217-7AC6E5B42442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AFB7A7-1393-476C-ABC5-7E1E52C651EE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215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38B69B9-EA6A-440C-A07E-05701CDFCDE5}" type="slidenum">
              <a:rPr lang="ru-RU" sz="1200">
                <a:latin typeface="+mn-lt"/>
              </a:rPr>
              <a:pPr algn="r">
                <a:defRPr/>
              </a:pPr>
              <a:t>20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793A-269E-4369-A9EC-3C780F4499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6189-6915-47A1-96D8-D49F67E3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N:\3%20&#1082;&#1083;&#1072;&#1089;&#1089;%20&#1084;&#1086;&#1081;\&#1083;&#1080;&#1090;&#1077;&#1088;&#1072;&#1090;&#1091;&#1088;&#1085;&#1086;&#1077;%20&#1095;&#1090;&#1077;&#1085;&#1080;&#1077;\&#1050;&#1086;&#1090;%20&#1074;&#1086;&#1088;&#1102;&#1075;&#1072;\KPaustovskiy-Kot-voryuga(muz-muz.net).mp3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642918"/>
            <a:ext cx="5460068" cy="17526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 Паустовский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«Кот- ворюга»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://s48.radikal.ru/i120/1109/28/c7118f6649b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4214807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1903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Лаз - 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500042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узкое отверстие, через которое можно пролезть.</a:t>
            </a:r>
            <a:endParaRPr lang="ru-RU" sz="32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2" descr="C:\Documents and Settings\Брыкова\Рабочий стол\л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77538"/>
            <a:ext cx="3429024" cy="310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2071678"/>
            <a:ext cx="3697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Шиворот - 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214554"/>
            <a:ext cx="4845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 ворот, за воротник.</a:t>
            </a:r>
            <a:endParaRPr lang="ru-RU" sz="36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Picture 2" descr="C:\Documents and Settings\Брыкова\Рабочий стол\шивор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90872"/>
            <a:ext cx="3643338" cy="293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4455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Подпалины - 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714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рыжеватое или белёсое пятно на шерсти животного.</a:t>
            </a:r>
            <a:endParaRPr lang="ru-RU" sz="32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4" descr="C:\Documents and Settings\Брыкова\Рабочий стол\80465244_large_post131201617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3929090" cy="294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2799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Бухало -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500702"/>
            <a:ext cx="45068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производить сильный и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глухой звук.</a:t>
            </a:r>
            <a:endParaRPr lang="ru-RU" sz="32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3926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Припадок - 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26" y="571480"/>
            <a:ext cx="5214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внезапное и обычно повторяющееся острое проявление какой–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болезни (Потеря сознания, судороги).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071810"/>
            <a:ext cx="3717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Подполье –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357562"/>
            <a:ext cx="3439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погреб под домом.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Pcy;&amp;ocy;&amp;dcy;&amp;gcy;&amp;ocy;&amp;tcy;&amp;ocy;&amp;vcy;&amp;kcy;&amp;acy; &amp;pcy;&amp;ocy;&amp;gcy;&amp;rcy;&amp;iecy;&amp;bcy;&amp;acy;(&amp;pcy;&amp;ocy;&amp;dcy;&amp;pcy;&amp;ocy;&amp;lcy;&amp;acy;, &amp;pcy;&amp;ocy;&amp;dcy;&amp;vcy;&amp;acy;&amp;lcy;&amp;acy;) &amp;kcy; &amp;pcy;&amp;rcy;&amp;icy;&amp;iecy;&amp;mcy;&amp;ucy; &amp;ucy;&amp;rcy;&amp;ocy;&amp;zhcy;&amp;acy;&amp;yacy;. &amp;Ocy;&amp;bcy;&amp;scy;&amp;ucy;&amp;zhcy;&amp;d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00504"/>
            <a:ext cx="3428995" cy="257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extpubl.ru/upload/iblock/506/ko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4373563" cy="635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Paustovskiy-Kot-voryuga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7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chemeClr val="accent2"/>
                </a:solidFill>
                <a:latin typeface="Arial" charset="0"/>
              </a:rPr>
              <a:t>Что означает слово</a:t>
            </a:r>
            <a:r>
              <a:rPr lang="ru-RU" sz="4400" b="1" dirty="0" smtClean="0">
                <a:solidFill>
                  <a:schemeClr val="accent1"/>
                </a:solidFill>
                <a:latin typeface="Arial" charset="0"/>
              </a:rPr>
              <a:t>«ворюга»</a:t>
            </a:r>
            <a:r>
              <a:rPr lang="ru-RU" sz="4400" b="1" dirty="0" smtClean="0">
                <a:solidFill>
                  <a:schemeClr val="accent2"/>
                </a:solidFill>
                <a:latin typeface="Arial" charset="0"/>
              </a:rPr>
              <a:t>? </a:t>
            </a:r>
          </a:p>
          <a:p>
            <a:endParaRPr lang="ru-RU" sz="4800" b="1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ru-RU" sz="4800" b="1" u="sng" dirty="0" smtClean="0">
                <a:solidFill>
                  <a:schemeClr val="accent2"/>
                </a:solidFill>
                <a:latin typeface="Arial" charset="0"/>
              </a:rPr>
              <a:t>Сравните слова: 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Arial" charset="0"/>
              </a:rPr>
              <a:t>вор, воришка, ворюга, хитрюга. </a:t>
            </a:r>
          </a:p>
          <a:p>
            <a:endParaRPr lang="ru-RU" sz="4800" b="1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ru-RU" sz="4800" b="1" dirty="0" smtClean="0">
                <a:solidFill>
                  <a:schemeClr val="accent2"/>
                </a:solidFill>
                <a:latin typeface="Arial" charset="0"/>
              </a:rPr>
              <a:t>О ком так говорят?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42984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Arial" charset="0"/>
              </a:rPr>
              <a:t>Каждой птице и каждому зверю нужна людская доброта.</a:t>
            </a:r>
          </a:p>
        </p:txBody>
      </p:sp>
      <p:pic>
        <p:nvPicPr>
          <p:cNvPr id="4" name="Picture 4" descr="ca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14620"/>
            <a:ext cx="4859337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Еда и чистая вода должны находиться в двух разных мисках.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иметь дома специальное приспособление (дощечка, столбик), чтобы кошка могла точить когти.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вычёсывать шерсть специальной щёточкой, когда кошка начинает линять.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улице кошку рекомендуется переносить в специальной просторной клетке, сидя на руках она может испугаться и убежать или начать царапаться.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показать кошку ветеринару, если она заболеет, надо делать кошке прививки.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Кошке необходима ласка и забота, с ней нужно играть.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1.Кот был: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201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серый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857232"/>
            <a:ext cx="1923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белый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143504" y="857232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рыжий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00174"/>
            <a:ext cx="9392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Удалось установить, что у кота разорвано ухо: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1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через 2 дня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2143116"/>
            <a:ext cx="2957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через неделю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72132" y="2143116"/>
            <a:ext cx="3286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через 2 недели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857496"/>
            <a:ext cx="6143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Хвост у кота был: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571876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пушистый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3500438"/>
            <a:ext cx="2289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облезлый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86446" y="3500438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грязный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214818"/>
            <a:ext cx="8771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Чтобы выследить кота потребовалось: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857760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месяц 	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4857760"/>
            <a:ext cx="2324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2 месяца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4857760"/>
            <a:ext cx="2127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2 недели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2844" y="5500702"/>
            <a:ext cx="51642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Кот полез с колбасой: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6072206"/>
            <a:ext cx="1852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на дуб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6143644"/>
            <a:ext cx="2605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на тополь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14942" y="6143644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на берёзу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42852"/>
            <a:ext cx="53680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6.Кот свалился с берёзы: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2727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как камень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785794"/>
            <a:ext cx="4469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как футбольный мяч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1285860"/>
            <a:ext cx="3063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Будил всех: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стук яблок</a:t>
            </a:r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928802"/>
            <a:ext cx="258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стон кота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643570" y="1928802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ветер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2500306"/>
            <a:ext cx="8267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Чтобы заманить кота, Лёнька прицепил: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71810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окуня</a:t>
            </a:r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3071810"/>
            <a:ext cx="1836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карася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857752" y="3071810"/>
            <a:ext cx="2786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плотицу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7158" y="3643314"/>
            <a:ext cx="4911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Поесть давали коту: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214818"/>
            <a:ext cx="2306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сметану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4214818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жареную свинину</a:t>
            </a:r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53630" y="4214818"/>
            <a:ext cx="2990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творожники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2844" y="4714884"/>
            <a:ext cx="6858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Кот совершил «благородный и неожиданный» поступок: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00768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на следующее утро</a:t>
            </a:r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6000768"/>
            <a:ext cx="2473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через день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357950" y="6000768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через 2 дня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подготовить </a:t>
            </a:r>
            <a:r>
              <a:rPr lang="ru-RU" dirty="0"/>
              <a:t>рассказ от имени кота.</a:t>
            </a:r>
          </a:p>
          <a:p>
            <a:endParaRPr lang="ru-RU" dirty="0"/>
          </a:p>
        </p:txBody>
      </p:sp>
      <p:pic>
        <p:nvPicPr>
          <p:cNvPr id="4" name="Picture 2" descr="http://s48.radikal.ru/i120/1109/28/c7118f6649b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18218"/>
            <a:ext cx="3357554" cy="3339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87154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</a:t>
            </a:r>
            <a:r>
              <a:rPr lang="ru-RU" sz="4400" b="1" i="1" dirty="0" smtClean="0">
                <a:latin typeface="Monotype Corsiva" pitchFamily="66" charset="0"/>
              </a:rPr>
              <a:t>расив он и строен, длинноус и      мохнат.</a:t>
            </a:r>
          </a:p>
          <a:p>
            <a:pPr indent="449263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</a:t>
            </a:r>
            <a:r>
              <a:rPr lang="ru-RU" sz="4400" b="1" i="1" dirty="0" smtClean="0">
                <a:latin typeface="Monotype Corsiva" pitchFamily="66" charset="0"/>
              </a:rPr>
              <a:t>н</a:t>
            </a:r>
            <a:r>
              <a:rPr lang="ru-RU" sz="4400" i="1" dirty="0" smtClean="0">
                <a:latin typeface="Monotype Corsiva" pitchFamily="66" charset="0"/>
              </a:rPr>
              <a:t> </a:t>
            </a:r>
            <a:r>
              <a:rPr lang="ru-RU" sz="4400" b="1" i="1" dirty="0" smtClean="0">
                <a:latin typeface="Monotype Corsiva" pitchFamily="66" charset="0"/>
              </a:rPr>
              <a:t>любит мышей, ненавидит собак.</a:t>
            </a:r>
          </a:p>
          <a:p>
            <a:pPr indent="449263"/>
            <a:r>
              <a:rPr lang="ru-RU" sz="4400" b="1" i="1" dirty="0" smtClean="0">
                <a:latin typeface="Monotype Corsiva" pitchFamily="66" charset="0"/>
              </a:rPr>
              <a:t> 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</a:t>
            </a:r>
            <a:r>
              <a:rPr lang="ru-RU" sz="4400" b="1" i="1" dirty="0" smtClean="0">
                <a:latin typeface="Monotype Corsiva" pitchFamily="66" charset="0"/>
              </a:rPr>
              <a:t>ак вы отгадайте скорей, о ком  говорится в загадке моей</a:t>
            </a:r>
            <a:r>
              <a:rPr lang="ru-RU" sz="4400" dirty="0" smtClean="0">
                <a:latin typeface="Monotype Corsiva" pitchFamily="66" charset="0"/>
              </a:rPr>
              <a:t>.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1428750" y="428625"/>
            <a:ext cx="7715250" cy="5697538"/>
          </a:xfrm>
        </p:spPr>
        <p:txBody>
          <a:bodyPr/>
          <a:lstStyle/>
          <a:p>
            <a:pPr eaLnBrk="1" hangingPunct="1"/>
            <a:r>
              <a:rPr lang="ru-RU" sz="5600" b="1" i="1" dirty="0" smtClean="0"/>
              <a:t>Меня удивило….</a:t>
            </a:r>
            <a:endParaRPr lang="ru-RU" sz="5600" i="1" dirty="0" smtClean="0"/>
          </a:p>
          <a:p>
            <a:pPr eaLnBrk="1" hangingPunct="1"/>
            <a:r>
              <a:rPr lang="ru-RU" sz="5600" b="1" i="1" dirty="0" smtClean="0"/>
              <a:t>Мне стало жалко..</a:t>
            </a:r>
            <a:endParaRPr lang="ru-RU" sz="5600" i="1" dirty="0" smtClean="0"/>
          </a:p>
          <a:p>
            <a:pPr eaLnBrk="1" hangingPunct="1"/>
            <a:r>
              <a:rPr lang="ru-RU" sz="5600" b="1" i="1" dirty="0" smtClean="0"/>
              <a:t>Мне не понравилось…</a:t>
            </a:r>
            <a:endParaRPr lang="ru-RU" sz="5600" i="1" dirty="0" smtClean="0"/>
          </a:p>
          <a:p>
            <a:pPr eaLnBrk="1" hangingPunct="1"/>
            <a:r>
              <a:rPr lang="ru-RU" sz="5600" b="1" i="1" dirty="0" smtClean="0"/>
              <a:t>Меня восхитило…</a:t>
            </a:r>
          </a:p>
          <a:p>
            <a:pPr eaLnBrk="1" hangingPunct="1"/>
            <a:r>
              <a:rPr lang="ru-RU" sz="5600" b="1" i="1" dirty="0" smtClean="0"/>
              <a:t>Меня поразило…</a:t>
            </a:r>
            <a:endParaRPr lang="ru-RU" sz="5600" i="1" dirty="0" smtClean="0"/>
          </a:p>
          <a:p>
            <a:pPr eaLnBrk="1" hangingPunct="1"/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071934" y="428604"/>
            <a:ext cx="5072066" cy="178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tstream Vera Sans" pitchFamily="32" charset="0"/>
              </a:rPr>
              <a:t>Константин Георгиевич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tstream Vera Sans" pitchFamily="32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tstream Vera Sans" pitchFamily="32" charset="0"/>
              </a:rPr>
              <a:t>  Паустовский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57488" y="2214554"/>
            <a:ext cx="6032500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4-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357166"/>
            <a:ext cx="4024313" cy="511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57884" y="300037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(1892 -1968)</a:t>
            </a:r>
            <a:endParaRPr lang="ru-RU" b="1" dirty="0">
              <a:solidFill>
                <a:srgbClr val="8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-225425"/>
            <a:ext cx="6765925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24075" y="0"/>
            <a:ext cx="5326063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71612"/>
            <a:ext cx="5035550" cy="388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0"/>
            <a:ext cx="8208963" cy="2205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    </a:t>
            </a:r>
            <a:r>
              <a:rPr lang="ru-RU" sz="3600" b="1" dirty="0">
                <a:solidFill>
                  <a:schemeClr val="folHlink"/>
                </a:solidFill>
                <a:latin typeface="Times New Roman" pitchFamily="18" charset="0"/>
              </a:rPr>
              <a:t>В годы Великой Отечественной войны  Паустовский работал военным  корреспондентом и писал рассказы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2" descr="3291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192372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20" name="Рисунок 3" descr="25000212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1863652" cy="316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21" name="Рисунок 2" descr="b400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1938712" cy="3214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2" descr="3300000449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571876"/>
            <a:ext cx="207170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1" descr="8009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57166"/>
            <a:ext cx="203760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b1547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58622"/>
            <a:ext cx="1839911" cy="298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357166"/>
            <a:ext cx="2051050" cy="282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1000442757"/>
          <p:cNvPicPr>
            <a:picLocks noChangeAspect="1" noChangeArrowheads="1"/>
          </p:cNvPicPr>
          <p:nvPr/>
        </p:nvPicPr>
        <p:blipFill>
          <a:blip r:embed="rId10" cstate="print"/>
          <a:srcRect r="6549" b="12101"/>
          <a:stretch>
            <a:fillRect/>
          </a:stretch>
        </p:blipFill>
        <p:spPr bwMode="auto">
          <a:xfrm>
            <a:off x="2357422" y="3429000"/>
            <a:ext cx="2038381" cy="311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635375" y="5949950"/>
            <a:ext cx="1056315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Таруса</a:t>
            </a:r>
          </a:p>
        </p:txBody>
      </p:sp>
      <p:pic>
        <p:nvPicPr>
          <p:cNvPr id="17410" name="Picture 2" descr="ababab_balalar: Таруса, июль 2011 (специально для ТИЦ &quot;Калуж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000924" cy="5250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2714612" y="214290"/>
            <a:ext cx="4071967" cy="658813"/>
          </a:xfrm>
          <a:prstGeom prst="roundRect">
            <a:avLst>
              <a:gd name="adj" fmla="val 16667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FontTx/>
              <a:buNone/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</a:rPr>
              <a:t>Мещерские места</a:t>
            </a:r>
          </a:p>
        </p:txBody>
      </p:sp>
      <p:pic>
        <p:nvPicPr>
          <p:cNvPr id="15364" name="Picture 4" descr="Отдых в Подмосковье. База отдыха Мещерский Скит. Фотографии.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496"/>
            <a:ext cx="495303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Заповедники России - Страница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71546"/>
            <a:ext cx="4478179" cy="300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3449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Отчаяние - </a:t>
            </a:r>
            <a:endParaRPr lang="ru-RU" sz="4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857232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состояние крайней безнадёжности, ощущение безвыходности.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25534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Кукан -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643182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бечевка, на которую надевают, под жабру в рот, пойманную рыбу, пуская её на привязи в воду.</a:t>
            </a:r>
            <a:endParaRPr lang="ru-RU" sz="32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Picture 3" descr="C:\Documents and Settings\Брыкова\Рабочий стол\кук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2286016" cy="303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00298" y="0"/>
            <a:ext cx="3892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32993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Заросли - 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500042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частый кустарник, которым заросло какое-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место.</a:t>
            </a:r>
            <a:endParaRPr lang="ru-RU" sz="32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350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Плотица - </a:t>
            </a:r>
            <a:endParaRPr lang="ru-RU" sz="5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357430"/>
            <a:ext cx="46936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небольшая пресноводная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рыба.</a:t>
            </a:r>
            <a:endParaRPr lang="ru-RU" sz="32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Picture 3" descr="C:\Documents and Settings\Брыкова\Рабочий стол\пло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54731"/>
            <a:ext cx="3643338" cy="272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497</Words>
  <Application>Microsoft Office PowerPoint</Application>
  <PresentationFormat>Экран (4:3)</PresentationFormat>
  <Paragraphs>107</Paragraphs>
  <Slides>20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</vt:lpstr>
      <vt:lpstr>Слайд 20</vt:lpstr>
    </vt:vector>
  </TitlesOfParts>
  <Company>школа 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Курсы</dc:creator>
  <cp:lastModifiedBy>Александр</cp:lastModifiedBy>
  <cp:revision>45</cp:revision>
  <dcterms:created xsi:type="dcterms:W3CDTF">2012-03-30T06:59:12Z</dcterms:created>
  <dcterms:modified xsi:type="dcterms:W3CDTF">2015-03-23T06:41:27Z</dcterms:modified>
</cp:coreProperties>
</file>