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9" r:id="rId1"/>
  </p:sldMasterIdLst>
  <p:notesMasterIdLst>
    <p:notesMasterId r:id="rId15"/>
  </p:notesMasterIdLst>
  <p:sldIdLst>
    <p:sldId id="268" r:id="rId2"/>
    <p:sldId id="256" r:id="rId3"/>
    <p:sldId id="264" r:id="rId4"/>
    <p:sldId id="257" r:id="rId5"/>
    <p:sldId id="258" r:id="rId6"/>
    <p:sldId id="265" r:id="rId7"/>
    <p:sldId id="259" r:id="rId8"/>
    <p:sldId id="260" r:id="rId9"/>
    <p:sldId id="261" r:id="rId10"/>
    <p:sldId id="262" r:id="rId11"/>
    <p:sldId id="263" r:id="rId12"/>
    <p:sldId id="267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59" autoAdjust="0"/>
    <p:restoredTop sz="86474" autoAdjust="0"/>
  </p:normalViewPr>
  <p:slideViewPr>
    <p:cSldViewPr>
      <p:cViewPr varScale="1">
        <p:scale>
          <a:sx n="72" d="100"/>
          <a:sy n="72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FC4F71-B054-4609-8D8F-404E8B2B50D1}" type="datetimeFigureOut">
              <a:rPr lang="ru-RU"/>
              <a:pPr/>
              <a:t>13.07.2013</a:t>
            </a:fld>
            <a:endParaRPr lang="ru-RU"/>
          </a:p>
        </p:txBody>
      </p:sp>
      <p:sp>
        <p:nvSpPr>
          <p:cNvPr id="430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2E4403-492F-494F-8FEC-9A2478794D9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D8D0F6C-96BE-4587-BAA1-C512F60E42ED}" type="datetimeFigureOut">
              <a:rPr lang="ru-RU"/>
              <a:pPr/>
              <a:t>13.07.2013</a:t>
            </a:fld>
            <a:endParaRPr lang="ru-RU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CEBD546-7C22-4184-AE22-2746BCC027AB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2493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2493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493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493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494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2494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4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4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4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4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2494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2494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494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494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495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2495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5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5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5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95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2495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95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669796-4195-4837-A2E7-069880399966}" type="datetimeFigureOut">
              <a:rPr lang="ru-RU"/>
              <a:pPr/>
              <a:t>13.07.2013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873B2-2118-4E53-AF61-E2CF1D4A3B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C806EF-829B-4B2E-94F1-20DC99E10189}" type="datetimeFigureOut">
              <a:rPr lang="ru-RU"/>
              <a:pPr/>
              <a:t>13.07.2013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6EA0B-724E-4922-A7A3-FB6EECD012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8C69E-0453-4075-95AB-5F503797E9D2}" type="datetimeFigureOut">
              <a:rPr lang="ru-RU"/>
              <a:pPr/>
              <a:t>13.07.2013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4A891-D2B4-468E-8512-A13809514C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CE430E-D81C-432E-8C13-AF098ABB2F04}" type="datetimeFigureOut">
              <a:rPr lang="ru-RU"/>
              <a:pPr/>
              <a:t>13.07.2013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09275-82AF-401C-8A9F-0112D2C6A3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F7A07C-D025-41A7-8104-C1F3C0F84CEF}" type="datetimeFigureOut">
              <a:rPr lang="ru-RU"/>
              <a:pPr/>
              <a:t>13.07.2013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0CC3D-183E-4DF1-8CCE-74413F78F6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3A572D-A547-4AF0-A27A-62623099D857}" type="datetimeFigureOut">
              <a:rPr lang="ru-RU"/>
              <a:pPr/>
              <a:t>13.07.2013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AED3D-3286-49EE-A977-D7D82E572E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0505D7-FB54-4F74-8E22-422DCFB13F75}" type="datetimeFigureOut">
              <a:rPr lang="ru-RU"/>
              <a:pPr/>
              <a:t>13.07.2013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6DAA5-13EC-4E35-8D73-8465C9F9DD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113B35-694D-4A04-8761-DAF6EA7014F7}" type="datetimeFigureOut">
              <a:rPr lang="ru-RU"/>
              <a:pPr/>
              <a:t>13.07.2013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F7A17-9951-4B39-A552-9F6462C94A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DC8B1A-C885-4192-808D-C86DED38A972}" type="datetimeFigureOut">
              <a:rPr lang="ru-RU"/>
              <a:pPr/>
              <a:t>13.07.2013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DB333-66E9-4539-BF03-CEDBDA9A94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CD44F1-C73C-48DC-8A39-A6C1FC673B2A}" type="datetimeFigureOut">
              <a:rPr lang="ru-RU"/>
              <a:pPr/>
              <a:t>13.07.2013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1E5C1-EBB1-4219-BAB2-FFF0183D89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CF15226D-4917-418C-A8E7-5E4CEF5542CE}" type="datetimeFigureOut">
              <a:rPr lang="ru-RU"/>
              <a:pPr/>
              <a:t>13.07.2013</a:t>
            </a:fld>
            <a:endParaRPr lang="ru-RU"/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C9D4E36-47E9-48C5-BEF9-C91E612D7E1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2391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91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2391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2391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91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91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91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91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92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92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92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92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392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2392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2392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92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92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92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93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93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393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2393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93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93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93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93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93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93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94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2394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2394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94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94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2394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2394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394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2394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94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95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95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95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95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95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95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2395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202" r:id="rId3"/>
    <p:sldLayoutId id="2147484203" r:id="rId4"/>
    <p:sldLayoutId id="2147484204" r:id="rId5"/>
    <p:sldLayoutId id="2147484205" r:id="rId6"/>
    <p:sldLayoutId id="2147484206" r:id="rId7"/>
    <p:sldLayoutId id="2147484207" r:id="rId8"/>
    <p:sldLayoutId id="2147484208" r:id="rId9"/>
    <p:sldLayoutId id="2147484209" r:id="rId10"/>
    <p:sldLayoutId id="214748421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81075"/>
            <a:ext cx="7772400" cy="2619375"/>
          </a:xfrm>
        </p:spPr>
        <p:txBody>
          <a:bodyPr/>
          <a:lstStyle/>
          <a:p>
            <a:r>
              <a:rPr lang="ru-RU" sz="4000">
                <a:solidFill>
                  <a:srgbClr val="990099"/>
                </a:solidFill>
              </a:rPr>
              <a:t>Пособие для родителей по коррекции социальной дезадаптации детей "Застенчивость"</a:t>
            </a:r>
            <a:r>
              <a:rPr lang="ru-RU" sz="4000"/>
              <a:t> 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64163" y="4437063"/>
            <a:ext cx="3311525" cy="1512887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ru-RU" sz="2400">
                <a:latin typeface="Arial" charset="0"/>
              </a:rPr>
              <a:t>Подготовила:</a:t>
            </a:r>
          </a:p>
          <a:p>
            <a:pPr algn="r">
              <a:lnSpc>
                <a:spcPct val="80000"/>
              </a:lnSpc>
            </a:pPr>
            <a:r>
              <a:rPr lang="ru-RU" sz="2400">
                <a:latin typeface="Arial" charset="0"/>
              </a:rPr>
              <a:t>Воспитатель Д\С </a:t>
            </a:r>
          </a:p>
          <a:p>
            <a:pPr algn="r">
              <a:lnSpc>
                <a:spcPct val="80000"/>
              </a:lnSpc>
            </a:pPr>
            <a:r>
              <a:rPr lang="ru-RU" sz="2400">
                <a:latin typeface="Arial" charset="0"/>
              </a:rPr>
              <a:t>№1009</a:t>
            </a:r>
          </a:p>
          <a:p>
            <a:pPr algn="r">
              <a:lnSpc>
                <a:spcPct val="80000"/>
              </a:lnSpc>
            </a:pPr>
            <a:r>
              <a:rPr lang="ru-RU" sz="2400">
                <a:latin typeface="Arial" charset="0"/>
              </a:rPr>
              <a:t>Медведева Л.П.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680068"/>
          </a:xfrm>
          <a:noFill/>
          <a:ln/>
        </p:spPr>
        <p:txBody>
          <a:bodyPr anchor="ctr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kern="1200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Как играть с тревожными детьми</a:t>
            </a:r>
            <a:endParaRPr lang="ru-RU" sz="3600" b="1" kern="1200" cap="all" dirty="0"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7239000" cy="5313363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sz="1800"/>
              <a:t> Включение ребенка в любую новую игру должно проходить поэтапно. Пусть он сначала ознакомится с правилами игры, посмотрит, как в нее играют другие дети, и лишь потом, когда сам захочет, станет ее участником.</a:t>
            </a:r>
          </a:p>
          <a:p>
            <a:pPr algn="just">
              <a:lnSpc>
                <a:spcPct val="80000"/>
              </a:lnSpc>
            </a:pPr>
            <a:endParaRPr lang="ru-RU" sz="1800"/>
          </a:p>
          <a:p>
            <a:pPr algn="just">
              <a:lnSpc>
                <a:spcPct val="80000"/>
              </a:lnSpc>
            </a:pPr>
            <a:r>
              <a:rPr lang="ru-RU" sz="1800"/>
              <a:t> Необходимо избегать соревновательных моментов и игр, в которых учитывается скорость выполнения задания, например, таких как "Кто быстрее?".</a:t>
            </a:r>
          </a:p>
          <a:p>
            <a:pPr algn="just">
              <a:lnSpc>
                <a:spcPct val="80000"/>
              </a:lnSpc>
            </a:pPr>
            <a:endParaRPr lang="ru-RU" sz="1800"/>
          </a:p>
          <a:p>
            <a:pPr algn="just">
              <a:lnSpc>
                <a:spcPct val="80000"/>
              </a:lnSpc>
            </a:pPr>
            <a:r>
              <a:rPr lang="ru-RU" sz="1800"/>
              <a:t> Если вы вводите новую игру, то для того чтобы тревожный ребенок не ощущал опасности от встречи с чем-то неизвестным, лучше проводить ее на материале, уже знакомом ему (картинки, карточки). Можно использовать часть инструкции или правил из игры, в которую ребенок уже играл неоднократно.</a:t>
            </a:r>
          </a:p>
          <a:p>
            <a:pPr algn="just">
              <a:lnSpc>
                <a:spcPct val="80000"/>
              </a:lnSpc>
            </a:pPr>
            <a:endParaRPr lang="ru-RU" sz="1800"/>
          </a:p>
          <a:p>
            <a:pPr algn="just">
              <a:lnSpc>
                <a:spcPct val="80000"/>
              </a:lnSpc>
            </a:pPr>
            <a:r>
              <a:rPr lang="ru-RU" sz="1800"/>
              <a:t> Игры с закрытыми глазами рекомендуется использовать только после длительной работы с ребенком, когда он сам решит, что может выполнить это условие.</a:t>
            </a:r>
          </a:p>
        </p:txBody>
      </p:sp>
      <p:sp>
        <p:nvSpPr>
          <p:cNvPr id="4" name="Улыбающееся лицо 3"/>
          <p:cNvSpPr/>
          <p:nvPr/>
        </p:nvSpPr>
        <p:spPr>
          <a:xfrm>
            <a:off x="7885113" y="1557338"/>
            <a:ext cx="574675" cy="50323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6156325" y="5589588"/>
            <a:ext cx="647700" cy="431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1042988" y="5805488"/>
            <a:ext cx="433387" cy="36036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14290"/>
            <a:ext cx="7242048" cy="428628"/>
          </a:xfrm>
          <a:noFill/>
          <a:ln/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28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2800" b="1" kern="1200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Рекомендации</a:t>
            </a:r>
            <a:r>
              <a:rPr lang="ru-RU" sz="28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28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endParaRPr lang="ru-RU" sz="3600" b="1" kern="1200" cap="all" dirty="0">
              <a:solidFill>
                <a:schemeClr val="accent1">
                  <a:lumMod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250825" y="692150"/>
            <a:ext cx="3521075" cy="550068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1800" b="1" u="sng">
                <a:solidFill>
                  <a:srgbClr val="FF0000"/>
                </a:solidFill>
              </a:rPr>
              <a:t>для педагогов</a:t>
            </a:r>
          </a:p>
          <a:p>
            <a:pPr>
              <a:lnSpc>
                <a:spcPct val="80000"/>
              </a:lnSpc>
            </a:pPr>
            <a:r>
              <a:rPr lang="ru-RU" sz="1400"/>
              <a:t>не привлекайте  тревожных детей к видам деятельности соревновательного характера; </a:t>
            </a:r>
          </a:p>
          <a:p>
            <a:pPr>
              <a:lnSpc>
                <a:spcPct val="80000"/>
              </a:lnSpc>
            </a:pPr>
            <a:r>
              <a:rPr lang="ru-RU" sz="1400"/>
              <a:t>не сравнивайте ребенка с другими детьми;</a:t>
            </a:r>
          </a:p>
          <a:p>
            <a:pPr>
              <a:lnSpc>
                <a:spcPct val="80000"/>
              </a:lnSpc>
            </a:pPr>
            <a:r>
              <a:rPr lang="ru-RU" sz="1400"/>
              <a:t>не подгоняйте тревожных детей флегматического и меланхолического типов темперамента, давать им возможность действовать в привычном для них темпе (такого ребенка можно чуть раньше, чем остальных, посадить за стол, одевать его в первую очередь и т. д.); </a:t>
            </a:r>
          </a:p>
          <a:p>
            <a:pPr>
              <a:lnSpc>
                <a:spcPct val="80000"/>
              </a:lnSpc>
            </a:pPr>
            <a:r>
              <a:rPr lang="ru-RU" sz="1400"/>
              <a:t>способствуйте повышению самооценки ребенка, хвалить ребенка даже за не очень значительные достижения, так чтобы он знал за что;</a:t>
            </a:r>
          </a:p>
          <a:p>
            <a:pPr>
              <a:lnSpc>
                <a:spcPct val="80000"/>
              </a:lnSpc>
            </a:pPr>
            <a:r>
              <a:rPr lang="ru-RU" sz="1400"/>
              <a:t>не заставляйте ребенка вступать в незнакомые виды деятельности (пусть он сначала просто посмотрит, как это делают его  сверстники); </a:t>
            </a:r>
          </a:p>
          <a:p>
            <a:pPr>
              <a:lnSpc>
                <a:spcPct val="80000"/>
              </a:lnSpc>
            </a:pPr>
            <a:r>
              <a:rPr lang="ru-RU" sz="1400"/>
              <a:t>используйте  в работе с тревожными детьми игрушки и материалы, уже знакомые им; </a:t>
            </a:r>
          </a:p>
          <a:p>
            <a:pPr>
              <a:lnSpc>
                <a:spcPct val="80000"/>
              </a:lnSpc>
            </a:pPr>
            <a:r>
              <a:rPr lang="ru-RU" sz="1400"/>
              <a:t>закрепите за ребенком постоянное место за столом, кроватку; </a:t>
            </a:r>
          </a:p>
          <a:p>
            <a:pPr>
              <a:lnSpc>
                <a:spcPct val="80000"/>
              </a:lnSpc>
            </a:pPr>
            <a:endParaRPr lang="ru-RU" sz="700"/>
          </a:p>
        </p:txBody>
      </p:sp>
      <p:sp>
        <p:nvSpPr>
          <p:cNvPr id="22531" name="Содержимое 3"/>
          <p:cNvSpPr>
            <a:spLocks noGrp="1"/>
          </p:cNvSpPr>
          <p:nvPr>
            <p:ph sz="half" idx="4294967295"/>
          </p:nvPr>
        </p:nvSpPr>
        <p:spPr>
          <a:xfrm>
            <a:off x="4284663" y="620713"/>
            <a:ext cx="3519487" cy="54117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1800" b="1" u="sng">
                <a:solidFill>
                  <a:srgbClr val="FF0000"/>
                </a:solidFill>
              </a:rPr>
              <a:t>для родителей</a:t>
            </a:r>
          </a:p>
          <a:p>
            <a:r>
              <a:rPr lang="ru-RU" sz="1400"/>
              <a:t>Не сравнивайте ребенка с окружающими. </a:t>
            </a:r>
          </a:p>
          <a:p>
            <a:endParaRPr lang="ru-RU" sz="1400"/>
          </a:p>
          <a:p>
            <a:r>
              <a:rPr lang="ru-RU" sz="1400"/>
              <a:t> Чаще используйте телесный контакт, упражнения на релаксацию. </a:t>
            </a:r>
          </a:p>
          <a:p>
            <a:r>
              <a:rPr lang="ru-RU" sz="1400"/>
              <a:t> Способствуйте повышению самооценки ребенка, чаще хвалите его, но так, чтобы он знал, за что. </a:t>
            </a:r>
          </a:p>
          <a:p>
            <a:r>
              <a:rPr lang="ru-RU" sz="1400"/>
              <a:t>Чаще обращайтесь к ребенку по имени. </a:t>
            </a:r>
          </a:p>
          <a:p>
            <a:r>
              <a:rPr lang="ru-RU" sz="1400"/>
              <a:t>Демонстрируйте образцы уверенного поведения, будьте во всем примером ребенку. </a:t>
            </a:r>
          </a:p>
          <a:p>
            <a:r>
              <a:rPr lang="ru-RU" sz="1400"/>
              <a:t>Не предъявляйте к ребенку завышенных требований. </a:t>
            </a:r>
          </a:p>
          <a:p>
            <a:r>
              <a:rPr lang="ru-RU" sz="1400"/>
              <a:t>Будьте последовательны в воспитании ребенка. </a:t>
            </a:r>
          </a:p>
          <a:p>
            <a:r>
              <a:rPr lang="ru-RU" sz="1400"/>
              <a:t>Старайтесь делать ребенку как можно меньше замечаний. </a:t>
            </a:r>
          </a:p>
          <a:p>
            <a:r>
              <a:rPr lang="ru-RU" sz="1400"/>
              <a:t>Используйте наказание лишь в крайних случаях. </a:t>
            </a:r>
          </a:p>
          <a:p>
            <a:r>
              <a:rPr lang="ru-RU" sz="1400"/>
              <a:t> Не унижайте ребенка, наказывая его.</a:t>
            </a:r>
          </a:p>
          <a:p>
            <a:endParaRPr lang="ru-RU" sz="1200"/>
          </a:p>
          <a:p>
            <a:endParaRPr lang="ru-RU" sz="1200"/>
          </a:p>
        </p:txBody>
      </p:sp>
      <p:sp>
        <p:nvSpPr>
          <p:cNvPr id="6" name="Солнце 5"/>
          <p:cNvSpPr/>
          <p:nvPr/>
        </p:nvSpPr>
        <p:spPr>
          <a:xfrm>
            <a:off x="7812088" y="908050"/>
            <a:ext cx="504825" cy="50482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3851275" y="1484313"/>
            <a:ext cx="288925" cy="28892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олнце 7"/>
          <p:cNvSpPr/>
          <p:nvPr/>
        </p:nvSpPr>
        <p:spPr>
          <a:xfrm>
            <a:off x="7885113" y="4149725"/>
            <a:ext cx="358775" cy="28733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олнце 8"/>
          <p:cNvSpPr/>
          <p:nvPr/>
        </p:nvSpPr>
        <p:spPr>
          <a:xfrm>
            <a:off x="3419475" y="3573463"/>
            <a:ext cx="576263" cy="503237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 flipH="1">
            <a:off x="1403350" y="333375"/>
            <a:ext cx="6913563" cy="792163"/>
          </a:xfrm>
        </p:spPr>
        <p:txBody>
          <a:bodyPr anchor="ctr">
            <a:normAutofit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sz="4800" b="1">
                <a:solidFill>
                  <a:srgbClr val="603B14"/>
                </a:solidFill>
              </a:rPr>
              <a:t>Ваш ребенок самый лучший.</a:t>
            </a:r>
          </a:p>
          <a:p>
            <a:endParaRPr lang="ru-RU"/>
          </a:p>
        </p:txBody>
      </p:sp>
      <p:sp>
        <p:nvSpPr>
          <p:cNvPr id="4" name="Сердце 3"/>
          <p:cNvSpPr/>
          <p:nvPr/>
        </p:nvSpPr>
        <p:spPr>
          <a:xfrm>
            <a:off x="755650" y="3213100"/>
            <a:ext cx="863600" cy="863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ердце 4"/>
          <p:cNvSpPr/>
          <p:nvPr/>
        </p:nvSpPr>
        <p:spPr>
          <a:xfrm>
            <a:off x="7019925" y="3284538"/>
            <a:ext cx="936625" cy="50482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1196752"/>
            <a:ext cx="7239000" cy="432048"/>
          </a:xfrm>
          <a:noFill/>
          <a:ln/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kern="1200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Адреса сайтов</a:t>
            </a:r>
            <a:endParaRPr lang="ru-RU" sz="3600" b="1" kern="1200" cap="all" dirty="0"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0825" y="2332038"/>
            <a:ext cx="8686800" cy="4525962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sz="2400" b="1">
                <a:solidFill>
                  <a:srgbClr val="0D0D0D"/>
                </a:solidFill>
              </a:rPr>
              <a:t>Adhd-kids.narod.ru – c</a:t>
            </a:r>
            <a:r>
              <a:rPr lang="ru-RU" sz="2400" b="1">
                <a:solidFill>
                  <a:srgbClr val="0D0D0D"/>
                </a:solidFill>
              </a:rPr>
              <a:t>айт для родителей</a:t>
            </a:r>
          </a:p>
          <a:p>
            <a:pPr marL="609600" indent="-609600">
              <a:buFontTx/>
              <a:buAutoNum type="arabicPeriod"/>
            </a:pPr>
            <a:r>
              <a:rPr lang="en-US" sz="2400" b="1">
                <a:solidFill>
                  <a:srgbClr val="0D0D0D"/>
                </a:solidFill>
              </a:rPr>
              <a:t>Pediatr-russia.ru </a:t>
            </a:r>
            <a:r>
              <a:rPr lang="ru-RU" sz="2400" b="1">
                <a:solidFill>
                  <a:srgbClr val="0D0D0D"/>
                </a:solidFill>
              </a:rPr>
              <a:t>– сайт педиатров России</a:t>
            </a:r>
          </a:p>
          <a:p>
            <a:pPr marL="609600" indent="-609600">
              <a:buFontTx/>
              <a:buAutoNum type="arabicPeriod"/>
            </a:pPr>
            <a:r>
              <a:rPr lang="en-US" sz="2400" b="1">
                <a:solidFill>
                  <a:srgbClr val="0D0D0D"/>
                </a:solidFill>
              </a:rPr>
              <a:t>Spbnevrolog.ru – </a:t>
            </a:r>
            <a:r>
              <a:rPr lang="ru-RU" sz="2400" b="1">
                <a:solidFill>
                  <a:srgbClr val="0D0D0D"/>
                </a:solidFill>
              </a:rPr>
              <a:t>институт мозга человека РАН</a:t>
            </a:r>
          </a:p>
          <a:p>
            <a:pPr marL="609600" indent="-609600" algn="ctr">
              <a:buFontTx/>
              <a:buNone/>
            </a:pPr>
            <a:endParaRPr lang="ru-RU" sz="4000" b="1" i="1">
              <a:latin typeface="Monotype Corsiva" pitchFamily="66" charset="0"/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7019925" y="981075"/>
            <a:ext cx="1296988" cy="1008063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1116013" y="4868863"/>
            <a:ext cx="431800" cy="28892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95536" y="836712"/>
            <a:ext cx="8458200" cy="1222375"/>
          </a:xfrm>
          <a:noFill/>
          <a:ln/>
        </p:spPr>
        <p:txBody>
          <a:bodyPr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200" kern="12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endParaRPr lang="ru-RU" sz="3200" kern="1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8027988" y="260350"/>
            <a:ext cx="865187" cy="792163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827088" y="3500438"/>
            <a:ext cx="1008062" cy="1081087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8172450" y="4581525"/>
            <a:ext cx="431800" cy="360363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196752"/>
            <a:ext cx="864096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90099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Взаимодействие с детьми, имеющими особенности в эмоционально-личностной сфере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27784" y="2996952"/>
            <a:ext cx="3806883" cy="206210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solidFill>
                  <a:srgbClr val="99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cs typeface="+mn-cs"/>
              </a:rPr>
              <a:t>дети  с  признаками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solidFill>
                  <a:srgbClr val="99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cs typeface="+mn-cs"/>
              </a:rPr>
              <a:t> тревожности и застенчивости</a:t>
            </a:r>
            <a:endParaRPr lang="ru-RU" sz="3200" b="1" spc="50" dirty="0">
              <a:ln w="11430"/>
              <a:solidFill>
                <a:srgbClr val="99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  <a:noFill/>
          <a:ln/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kern="1200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Описание проблемы, ее актуальность</a:t>
            </a:r>
            <a:endParaRPr lang="ru-RU" sz="3200" b="1" kern="1200" cap="all" dirty="0"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/>
            <a:r>
              <a:rPr lang="ru-RU" sz="1800" b="1"/>
              <a:t>Тревожность детей </a:t>
            </a:r>
            <a:r>
              <a:rPr lang="ru-RU" sz="1800"/>
              <a:t>– прямое следствие повышенной напряженности нашей жизни. Ее симптомы проявляются у все большего количества жителей Земли: если 20 лет назад умеренную тревожность ощущал едва ли каждый четвертый житель развивающихся стран, то к концу тысячелетия тревожными стали не менее трех четвертей населения. Тревожность проявляется в постоянном беспокойстве, неуверенности, ожидании неблагоприятного развития событий, постоянном предчувствии худшего. Она изматывает, подтачивает силы, ослабляет волю и разум, подталкивает к совершению необдуманных поступков. </a:t>
            </a:r>
          </a:p>
          <a:p>
            <a:pPr algn="just"/>
            <a:r>
              <a:rPr lang="ru-RU" sz="1800"/>
              <a:t>Тревожность имеет генетические корни, внешняя среда может ее либо развивать, либо подавляет, способствует или препятствует развиться в устойчивую черту личности. К 10 -12 годам тревожность (или ее отсутствие) становится чертой характера. Врожденная или сформированная склонность ребенка впадать в тревожное состояние во многом предопределяет его поведение.</a:t>
            </a:r>
          </a:p>
        </p:txBody>
      </p:sp>
      <p:sp>
        <p:nvSpPr>
          <p:cNvPr id="4" name="5-конечная звезда 3"/>
          <p:cNvSpPr/>
          <p:nvPr/>
        </p:nvSpPr>
        <p:spPr>
          <a:xfrm>
            <a:off x="7956550" y="1125538"/>
            <a:ext cx="719138" cy="50323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1476375" y="1125538"/>
            <a:ext cx="503238" cy="431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308850" y="6092825"/>
            <a:ext cx="358775" cy="36036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608630"/>
          </a:xfrm>
          <a:noFill/>
          <a:ln/>
        </p:spPr>
        <p:txBody>
          <a:bodyPr anchor="ctr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400" b="1" kern="1200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Понятие тревожности и застенчивости</a:t>
            </a:r>
            <a:endParaRPr lang="ru-RU" sz="3400" b="1" kern="1200" cap="all" dirty="0"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285875"/>
            <a:ext cx="7239000" cy="517048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500" b="1">
                <a:solidFill>
                  <a:srgbClr val="FF0000"/>
                </a:solidFill>
              </a:rPr>
              <a:t>Тревожность</a:t>
            </a:r>
            <a:r>
              <a:rPr lang="ru-RU" sz="2500"/>
              <a:t> – </a:t>
            </a:r>
          </a:p>
          <a:p>
            <a:pPr algn="just">
              <a:lnSpc>
                <a:spcPct val="80000"/>
              </a:lnSpc>
            </a:pPr>
            <a:r>
              <a:rPr lang="ru-RU" sz="1600"/>
              <a:t>индивидуальная психологическая особенность, проявляющаяся в склонности человека к частым и интенсивным переживаниям состояния тревоги, а также в низком пороге его возникновения (Лютова Е.К);</a:t>
            </a:r>
            <a:endParaRPr lang="en-US" sz="1600"/>
          </a:p>
          <a:p>
            <a:pPr algn="just">
              <a:lnSpc>
                <a:spcPct val="80000"/>
              </a:lnSpc>
            </a:pPr>
            <a:r>
              <a:rPr lang="ru-RU" sz="1600"/>
              <a:t>эмоциональное состояние человека, особенность характера или черта личности (Подласый И.П.);                 </a:t>
            </a:r>
          </a:p>
          <a:p>
            <a:pPr algn="just">
              <a:lnSpc>
                <a:spcPct val="80000"/>
              </a:lnSpc>
            </a:pPr>
            <a:r>
              <a:rPr lang="ru-RU" sz="1600"/>
              <a:t>переживание эмоционального дискомфорта, связанное с ожиданием неблагополучия, предчувствием грозящей опасности (Кулагина И.Ю.);</a:t>
            </a:r>
          </a:p>
          <a:p>
            <a:pPr algn="ctr">
              <a:lnSpc>
                <a:spcPct val="60000"/>
              </a:lnSpc>
              <a:buFontTx/>
              <a:buNone/>
            </a:pPr>
            <a:r>
              <a:rPr lang="ru-RU" sz="1900" b="1">
                <a:solidFill>
                  <a:srgbClr val="FF0000"/>
                </a:solidFill>
              </a:rPr>
              <a:t>Тревога</a:t>
            </a:r>
            <a:r>
              <a:rPr lang="ru-RU" sz="1900">
                <a:solidFill>
                  <a:srgbClr val="FF0000"/>
                </a:solidFill>
              </a:rPr>
              <a:t> </a:t>
            </a:r>
            <a:r>
              <a:rPr lang="ru-RU" sz="1600">
                <a:solidFill>
                  <a:srgbClr val="FF0000"/>
                </a:solidFill>
              </a:rPr>
              <a:t>– </a:t>
            </a:r>
          </a:p>
          <a:p>
            <a:pPr>
              <a:lnSpc>
                <a:spcPct val="60000"/>
              </a:lnSpc>
            </a:pPr>
            <a:r>
              <a:rPr lang="ru-RU" sz="1600"/>
              <a:t> ощущение конкретной, неопределенной угрозы, неясное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ru-RU" sz="1600"/>
              <a:t> чувство опасности, страх неизвестно чего (Подласый И.П.);</a:t>
            </a:r>
          </a:p>
          <a:p>
            <a:pPr>
              <a:lnSpc>
                <a:spcPct val="60000"/>
              </a:lnSpc>
            </a:pPr>
            <a:r>
              <a:rPr lang="ru-RU" sz="1600"/>
              <a:t> эмоционально заостренное ощущение предстоящей угрозы (Овчарова Р.В.);</a:t>
            </a:r>
          </a:p>
          <a:p>
            <a:pPr>
              <a:lnSpc>
                <a:spcPct val="60000"/>
              </a:lnSpc>
            </a:pPr>
            <a:r>
              <a:rPr lang="ru-RU" sz="1600"/>
              <a:t>эпизодические проявления беспокойства и волнения (Лютова Е.К.).</a:t>
            </a:r>
          </a:p>
          <a:p>
            <a:pPr>
              <a:lnSpc>
                <a:spcPct val="80000"/>
              </a:lnSpc>
            </a:pPr>
            <a:endParaRPr lang="ru-RU" sz="160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500" b="1">
                <a:solidFill>
                  <a:srgbClr val="FF0000"/>
                </a:solidFill>
              </a:rPr>
              <a:t>Застенчивость</a:t>
            </a:r>
            <a:r>
              <a:rPr lang="ru-RU" sz="2500">
                <a:solidFill>
                  <a:srgbClr val="FF0000"/>
                </a:solidFill>
              </a:rPr>
              <a:t> -</a:t>
            </a:r>
            <a:endParaRPr lang="ru-RU" sz="2500"/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500"/>
              <a:t> </a:t>
            </a:r>
            <a:r>
              <a:rPr lang="ru-RU" sz="1600"/>
              <a:t>индивидуальная психологическая особенность, заключающаяся в страхе нового, боязни обратить на себя внимание, блокирующая развитие эмоциональной и интеллектуальной сфер личности. Застенчивость следует отличать от замкнутости. </a:t>
            </a:r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endParaRPr lang="ru-RU" sz="2500"/>
          </a:p>
          <a:p>
            <a:pPr>
              <a:lnSpc>
                <a:spcPct val="80000"/>
              </a:lnSpc>
            </a:pPr>
            <a:endParaRPr lang="ru-RU" sz="2500"/>
          </a:p>
        </p:txBody>
      </p:sp>
      <p:pic>
        <p:nvPicPr>
          <p:cNvPr id="1026" name="Picture 2" descr="C:\Users\Настёна и Михан\Desktop\Новая папка\9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36912"/>
            <a:ext cx="1403648" cy="20142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Солнце 5"/>
          <p:cNvSpPr/>
          <p:nvPr/>
        </p:nvSpPr>
        <p:spPr>
          <a:xfrm>
            <a:off x="6875463" y="1052513"/>
            <a:ext cx="649287" cy="57626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900113" y="4941888"/>
            <a:ext cx="503237" cy="35877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олнце 7"/>
          <p:cNvSpPr/>
          <p:nvPr/>
        </p:nvSpPr>
        <p:spPr>
          <a:xfrm>
            <a:off x="6732588" y="3500438"/>
            <a:ext cx="287337" cy="28892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680068"/>
          </a:xfrm>
          <a:noFill/>
          <a:ln/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kern="1200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Виды тревожности</a:t>
            </a:r>
            <a:endParaRPr lang="ru-RU" sz="3600" b="1" kern="1200" cap="all" dirty="0"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7239000" cy="5313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 b="1">
                <a:solidFill>
                  <a:srgbClr val="FF0000"/>
                </a:solidFill>
              </a:rPr>
              <a:t>Ситуативная</a:t>
            </a:r>
            <a:r>
              <a:rPr lang="ru-RU" sz="2200"/>
              <a:t> – возникает в детстве и помогает ребенку сдерживать свои непосредственные желания, побуждения к действиям, которые, как он знает, не одобряются близкими взрослыми.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200"/>
          </a:p>
          <a:p>
            <a:pPr>
              <a:lnSpc>
                <a:spcPct val="90000"/>
              </a:lnSpc>
            </a:pPr>
            <a:r>
              <a:rPr lang="ru-RU" sz="2200" b="1">
                <a:solidFill>
                  <a:srgbClr val="FF0000"/>
                </a:solidFill>
              </a:rPr>
              <a:t>Личностная</a:t>
            </a:r>
            <a:r>
              <a:rPr lang="ru-RU" sz="2200"/>
              <a:t> – появляется в том случае, если родителям не свойственна любовь к ребенку, принятие его таким, какой он есть на самом деле. (Кулагина И.Ю.)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200"/>
              <a:t>  </a:t>
            </a:r>
          </a:p>
          <a:p>
            <a:r>
              <a:rPr lang="ru-RU" sz="2200" b="1">
                <a:solidFill>
                  <a:srgbClr val="FF0000"/>
                </a:solidFill>
              </a:rPr>
              <a:t>Школьная</a:t>
            </a:r>
            <a:r>
              <a:rPr lang="ru-RU" sz="2200"/>
              <a:t> – выражается в волнении, повышенном беспокойстве в учебных ситуациях, в классе, ожидании плохого отношения к себе, отрицательной оценки со стороны педагогов, сверстников. (Овчарова Р.В.) </a:t>
            </a:r>
          </a:p>
          <a:p>
            <a:endParaRPr lang="ru-RU"/>
          </a:p>
        </p:txBody>
      </p:sp>
      <p:pic>
        <p:nvPicPr>
          <p:cNvPr id="3074" name="Picture 2" descr="C:\Users\Настёна и Михан\Desktop\Новая папка\13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74698">
            <a:off x="6986391" y="1993187"/>
            <a:ext cx="2059850" cy="14422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Солнце 4"/>
          <p:cNvSpPr/>
          <p:nvPr/>
        </p:nvSpPr>
        <p:spPr>
          <a:xfrm>
            <a:off x="7164388" y="765175"/>
            <a:ext cx="647700" cy="6477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5003800" y="3789363"/>
            <a:ext cx="360363" cy="287337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5148263" y="6021388"/>
            <a:ext cx="431800" cy="36036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608630"/>
          </a:xfrm>
          <a:noFill/>
          <a:ln/>
        </p:spPr>
        <p:txBody>
          <a:bodyPr anchor="ctr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kern="1200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Причины тревожности у детей</a:t>
            </a:r>
            <a:endParaRPr lang="ru-RU" sz="3600" b="1" kern="1200" cap="all" dirty="0"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285875"/>
            <a:ext cx="7239000" cy="51704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/>
              <a:t>Конституциональная особенность нервной системы (меланхоличный темперамент);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/>
              <a:t>Невротические состояния, вызванные страхом, частыми неудачами;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/>
              <a:t>Следствие перенесенных заболеваний;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/>
              <a:t>Результат запугивания ребенка взрослыми;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/>
              <a:t>Плод чрезмерного детского воображения;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/>
              <a:t>Естественная боязнь темноты, грома, молнии, опасных животных;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/>
              <a:t>Проявление инстинкта самосохранения;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/>
              <a:t>Результат «запрещающего» воспитания;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/>
              <a:t>Чувство вины за неспособность быть на уровне высоких требований, доступных другим детям;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/>
              <a:t>Следствие депривации – чувства обездоленности, недоступности</a:t>
            </a:r>
            <a:r>
              <a:rPr lang="ru-RU" sz="2800"/>
              <a:t>.</a:t>
            </a:r>
            <a:endParaRPr lang="ru-RU"/>
          </a:p>
        </p:txBody>
      </p:sp>
      <p:pic>
        <p:nvPicPr>
          <p:cNvPr id="4098" name="Picture 2" descr="C:\Users\Настёна и Михан\Desktop\Новая папка\041811_hyperactive_gene_iStock_000011822559Large1104181439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852936"/>
            <a:ext cx="2339758" cy="18709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Улыбающееся лицо 4"/>
          <p:cNvSpPr/>
          <p:nvPr/>
        </p:nvSpPr>
        <p:spPr>
          <a:xfrm>
            <a:off x="7308850" y="1916113"/>
            <a:ext cx="358775" cy="2889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3708400" y="6021388"/>
            <a:ext cx="287338" cy="36036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751506"/>
          </a:xfrm>
          <a:noFill/>
          <a:ln/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kern="1200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Типы тревожных детей</a:t>
            </a:r>
            <a:endParaRPr lang="ru-RU" sz="3600" b="1" kern="1200" cap="all" dirty="0"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285875"/>
            <a:ext cx="7239000" cy="51704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b="1">
                <a:solidFill>
                  <a:srgbClr val="C00000"/>
                </a:solidFill>
              </a:rPr>
              <a:t>Невротики</a:t>
            </a:r>
            <a:r>
              <a:rPr lang="ru-RU" sz="2400" b="1"/>
              <a:t> </a:t>
            </a:r>
            <a:r>
              <a:rPr lang="ru-RU" sz="2000" b="1"/>
              <a:t>-  </a:t>
            </a:r>
            <a:r>
              <a:rPr lang="ru-RU" sz="2000"/>
              <a:t>дети с соматическими проявлениями (тики, заикания, энурез и т.д.).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000"/>
          </a:p>
          <a:p>
            <a:pPr>
              <a:lnSpc>
                <a:spcPct val="90000"/>
              </a:lnSpc>
            </a:pPr>
            <a:r>
              <a:rPr lang="ru-RU" sz="2400" b="1">
                <a:solidFill>
                  <a:srgbClr val="C00000"/>
                </a:solidFill>
              </a:rPr>
              <a:t>Расторможенные</a:t>
            </a:r>
            <a:r>
              <a:rPr lang="ru-RU" sz="2400" b="1"/>
              <a:t> </a:t>
            </a:r>
            <a:r>
              <a:rPr lang="ru-RU" sz="2000" b="1"/>
              <a:t>- </a:t>
            </a:r>
            <a:r>
              <a:rPr lang="ru-RU" sz="2000"/>
              <a:t> активные, эмоциональные дети с глубоко спрятанными страхами.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ru-RU" sz="2400" b="1">
                <a:solidFill>
                  <a:srgbClr val="C00000"/>
                </a:solidFill>
              </a:rPr>
              <a:t>Застенчивые</a:t>
            </a:r>
            <a:r>
              <a:rPr lang="ru-RU" sz="2000" b="1"/>
              <a:t> - </a:t>
            </a:r>
            <a:r>
              <a:rPr lang="ru-RU" sz="2000"/>
              <a:t> это тихие, обаятельные дети, они боятся отвечать у доски, не поднимают руку, безынициативны, очень старательны в учебе, имеют проблемы в установлении контакта со сверстниками</a:t>
            </a:r>
            <a:r>
              <a:rPr lang="ru-RU"/>
              <a:t>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ru-RU"/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ru-RU" sz="2400" b="1">
                <a:solidFill>
                  <a:srgbClr val="C00000"/>
                </a:solidFill>
              </a:rPr>
              <a:t>Замкнутые</a:t>
            </a:r>
            <a:r>
              <a:rPr lang="ru-RU" sz="2000" b="1"/>
              <a:t> - </a:t>
            </a:r>
            <a:r>
              <a:rPr lang="ru-RU" sz="2000"/>
              <a:t> мрачные, неприветливые дети. Никак не реагируют на критику, в контакт со взрослыми стараются не вступать, избегают шумных игр, сидят сами по себе.  </a:t>
            </a:r>
          </a:p>
        </p:txBody>
      </p:sp>
      <p:pic>
        <p:nvPicPr>
          <p:cNvPr id="18435" name="Picture 2" descr="C:\Users\Настёна и Михан\Desktop\Новая папка\are-energy-drinks-b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1700213"/>
            <a:ext cx="2668588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лнце 4"/>
          <p:cNvSpPr/>
          <p:nvPr/>
        </p:nvSpPr>
        <p:spPr>
          <a:xfrm>
            <a:off x="4572000" y="1844675"/>
            <a:ext cx="360363" cy="4318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Солнце 5"/>
          <p:cNvSpPr/>
          <p:nvPr/>
        </p:nvSpPr>
        <p:spPr>
          <a:xfrm>
            <a:off x="8101013" y="4076700"/>
            <a:ext cx="358775" cy="4318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3779838" y="5084763"/>
            <a:ext cx="360362" cy="28892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олнце 7"/>
          <p:cNvSpPr/>
          <p:nvPr/>
        </p:nvSpPr>
        <p:spPr>
          <a:xfrm>
            <a:off x="755650" y="3213100"/>
            <a:ext cx="431800" cy="28733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680068"/>
          </a:xfrm>
          <a:noFill/>
          <a:ln/>
        </p:spPr>
        <p:txBody>
          <a:bodyPr anchor="ctr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400" b="1" kern="1200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Характерные черты тревожных детей</a:t>
            </a:r>
            <a:endParaRPr lang="ru-RU" sz="3400" b="1" kern="1200" cap="all" dirty="0"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7239000" cy="53133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1800"/>
              <a:t>После нескольких недель болезни ребенок не хочет идти в детский сад.</a:t>
            </a:r>
          </a:p>
          <a:p>
            <a:pPr>
              <a:lnSpc>
                <a:spcPct val="80000"/>
              </a:lnSpc>
            </a:pPr>
            <a:r>
              <a:rPr lang="ru-RU" sz="1800"/>
              <a:t>Высокие требования к себе, самокритичны.</a:t>
            </a:r>
          </a:p>
          <a:p>
            <a:pPr>
              <a:lnSpc>
                <a:spcPct val="80000"/>
              </a:lnSpc>
            </a:pPr>
            <a:r>
              <a:rPr lang="ru-RU" sz="1800"/>
              <a:t>Уровень самооценки низкий.</a:t>
            </a:r>
          </a:p>
          <a:p>
            <a:pPr>
              <a:lnSpc>
                <a:spcPct val="80000"/>
              </a:lnSpc>
            </a:pPr>
            <a:r>
              <a:rPr lang="ru-RU" sz="1800"/>
              <a:t>Соматические проблемы: боли в животе, головные боли и т.д. </a:t>
            </a:r>
          </a:p>
          <a:p>
            <a:pPr>
              <a:lnSpc>
                <a:spcPct val="80000"/>
              </a:lnSpc>
            </a:pPr>
            <a:r>
              <a:rPr lang="ru-RU" sz="1800"/>
              <a:t>Ребенок по несколько раз перечитывает одни и те же книги, смотрит одни и те же фильмы, мультфильмы, отказываясь от всего нового.  </a:t>
            </a:r>
          </a:p>
          <a:p>
            <a:pPr>
              <a:lnSpc>
                <a:spcPct val="80000"/>
              </a:lnSpc>
            </a:pPr>
            <a:r>
              <a:rPr lang="ru-RU" sz="1800"/>
              <a:t>Адаптационный процесс длится больше 6 месяцев.</a:t>
            </a:r>
          </a:p>
          <a:p>
            <a:pPr>
              <a:lnSpc>
                <a:spcPct val="80000"/>
              </a:lnSpc>
            </a:pPr>
            <a:r>
              <a:rPr lang="ru-RU" sz="1800"/>
              <a:t>Если ребенок легко возбудимый и эмоциональный, он может "заразиться" тревожностью от близких.</a:t>
            </a:r>
          </a:p>
          <a:p>
            <a:pPr>
              <a:lnSpc>
                <a:spcPct val="80000"/>
              </a:lnSpc>
            </a:pPr>
            <a:r>
              <a:rPr lang="ru-RU" sz="1800"/>
              <a:t>Быстро устает, утомляется, тяжело переключается на другую деятельность. </a:t>
            </a:r>
          </a:p>
          <a:p>
            <a:pPr>
              <a:lnSpc>
                <a:spcPct val="80000"/>
              </a:lnSpc>
            </a:pPr>
            <a:r>
              <a:rPr lang="ru-RU" sz="1800"/>
              <a:t>Если не удается сразу выполнить задание, отказывается от его дальнейшего выполнения. </a:t>
            </a:r>
          </a:p>
          <a:p>
            <a:pPr>
              <a:lnSpc>
                <a:spcPct val="80000"/>
              </a:lnSpc>
            </a:pPr>
            <a:r>
              <a:rPr lang="ru-RU" sz="1800"/>
              <a:t>Склонен винить себя во всех неприятностях, случающихся с близкими</a:t>
            </a:r>
            <a:r>
              <a:rPr lang="ru-RU" sz="1500"/>
              <a:t>.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  <p:sp>
        <p:nvSpPr>
          <p:cNvPr id="5" name="5-конечная звезда 4"/>
          <p:cNvSpPr/>
          <p:nvPr/>
        </p:nvSpPr>
        <p:spPr>
          <a:xfrm>
            <a:off x="7812088" y="981075"/>
            <a:ext cx="431800" cy="431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7885113" y="4941888"/>
            <a:ext cx="215900" cy="215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4427538" y="3213100"/>
            <a:ext cx="215900" cy="215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686800" cy="838200"/>
          </a:xfrm>
          <a:noFill/>
          <a:ln/>
        </p:spPr>
        <p:txBody>
          <a:bodyPr anchor="ctr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kern="1200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Работу с тревожными детьми проводят в трех направлениях</a:t>
            </a:r>
            <a:endParaRPr lang="ru-RU" sz="3600" b="1" kern="1200" cap="all" dirty="0"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20738" y="2189163"/>
            <a:ext cx="6413500" cy="230981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Font typeface="Wingdings 2" pitchFamily="18" charset="2"/>
              <a:buAutoNum type="arabicPeriod"/>
            </a:pPr>
            <a:r>
              <a:rPr lang="ru-RU" sz="3000"/>
              <a:t>Повышение самооценки.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 2" pitchFamily="18" charset="2"/>
              <a:buAutoNum type="arabicPeriod"/>
            </a:pPr>
            <a:endParaRPr lang="ru-RU" sz="3000"/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 2" pitchFamily="18" charset="2"/>
              <a:buAutoNum type="arabicPeriod"/>
            </a:pPr>
            <a:r>
              <a:rPr lang="ru-RU" sz="3000"/>
              <a:t>Обучение ребенка умению управлять собой в конкретных, наиболее волнующих его ситуациях.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 2" pitchFamily="18" charset="2"/>
              <a:buAutoNum type="arabicPeriod"/>
            </a:pPr>
            <a:endParaRPr lang="ru-RU" sz="3000"/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 2" pitchFamily="18" charset="2"/>
              <a:buAutoNum type="arabicPeriod"/>
            </a:pPr>
            <a:r>
              <a:rPr lang="ru-RU" sz="3000"/>
              <a:t> Снятие мышечного напряжения.</a:t>
            </a:r>
          </a:p>
          <a:p>
            <a:pPr marL="0" indent="0">
              <a:lnSpc>
                <a:spcPct val="80000"/>
              </a:lnSpc>
            </a:pPr>
            <a:endParaRPr lang="ru-RU" sz="3000"/>
          </a:p>
        </p:txBody>
      </p:sp>
      <p:pic>
        <p:nvPicPr>
          <p:cNvPr id="6147" name="Picture 3" descr="C:\Users\Настёна и Михан\Desktop\deti-ris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3721" y="4581128"/>
            <a:ext cx="2994927" cy="19819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5" name="Солнце 4"/>
          <p:cNvSpPr/>
          <p:nvPr/>
        </p:nvSpPr>
        <p:spPr>
          <a:xfrm>
            <a:off x="7308850" y="1700213"/>
            <a:ext cx="647700" cy="649287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1403350" y="4868863"/>
            <a:ext cx="647700" cy="6477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837</Words>
  <Application>Microsoft Office PowerPoint</Application>
  <PresentationFormat>Экран (4:3)</PresentationFormat>
  <Paragraphs>106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Comic Sans MS</vt:lpstr>
      <vt:lpstr>Calibri</vt:lpstr>
      <vt:lpstr>Franklin Gothic Book</vt:lpstr>
      <vt:lpstr>Wingdings</vt:lpstr>
      <vt:lpstr>Wingdings 2</vt:lpstr>
      <vt:lpstr>Monotype Corsiva</vt:lpstr>
      <vt:lpstr>Пастель</vt:lpstr>
      <vt:lpstr>Пособие для родителей по коррекции социальной дезадаптации детей "Застенчивость"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педагога с детьми</dc:title>
  <dc:creator>Замышляева</dc:creator>
  <cp:lastModifiedBy>monster</cp:lastModifiedBy>
  <cp:revision>27</cp:revision>
  <dcterms:created xsi:type="dcterms:W3CDTF">2011-12-14T11:30:15Z</dcterms:created>
  <dcterms:modified xsi:type="dcterms:W3CDTF">2013-07-13T12:25:10Z</dcterms:modified>
</cp:coreProperties>
</file>