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8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7F807B-899E-4499-93FA-1A692C9184CF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B10EEF-ED32-4BA4-8198-62E7AF250C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86;&#1073;&#1088;&#1072;&#1079;&#1077;&#1094;%20&#1088;&#1072;&#1073;&#1086;&#1095;&#1077;&#1081;%20&#1087;&#1088;&#1086;&#1075;&#1088;&#1072;&#1084;&#1084;&#1099;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3116"/>
            <a:ext cx="7406640" cy="4429156"/>
          </a:xfrm>
        </p:spPr>
        <p:txBody>
          <a:bodyPr>
            <a:noAutofit/>
          </a:bodyPr>
          <a:lstStyle/>
          <a:p>
            <a:pPr algn="ctr"/>
            <a:r>
              <a:rPr lang="ru-RU" sz="7500" b="1" dirty="0" smtClean="0"/>
              <a:t>СТРУКТУРА РАБОЧЕЙ </a:t>
            </a:r>
            <a:r>
              <a:rPr lang="ru-RU" sz="7500" b="1" dirty="0" smtClean="0"/>
              <a:t>ПРОГРАММЫ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600" b="1" dirty="0" smtClean="0"/>
              <a:t>методист МОУ «МИМЦ»</a:t>
            </a:r>
            <a:br>
              <a:rPr lang="ru-RU" sz="1600" b="1" dirty="0" smtClean="0"/>
            </a:br>
            <a:r>
              <a:rPr lang="ru-RU" sz="1600" b="1" dirty="0" smtClean="0"/>
              <a:t>Моисеенко Т.Н.</a:t>
            </a:r>
            <a:r>
              <a:rPr lang="ru-RU" sz="7500" b="1" dirty="0" smtClean="0"/>
              <a:t/>
            </a:r>
            <a:br>
              <a:rPr lang="ru-RU" sz="7500" b="1" dirty="0" smtClean="0"/>
            </a:br>
            <a:endParaRPr lang="ru-RU" sz="75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Требования к уровню подготовки воспитанников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928802"/>
            <a:ext cx="8143900" cy="431959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Должны знать.</a:t>
            </a:r>
          </a:p>
          <a:p>
            <a:r>
              <a:rPr lang="ru-RU" sz="4400" dirty="0" smtClean="0"/>
              <a:t>Должны иметь представление.</a:t>
            </a:r>
          </a:p>
          <a:p>
            <a:r>
              <a:rPr lang="ru-RU" sz="4400" dirty="0" smtClean="0"/>
              <a:t>Должны уметь.</a:t>
            </a:r>
            <a:endParaRPr lang="ru-RU" sz="4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Способы проверки знаний, умений и навыков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График проверки (месяц и название проверки, диагностика, педагогический анализ)</a:t>
            </a:r>
          </a:p>
          <a:p>
            <a:r>
              <a:rPr lang="ru-RU" dirty="0" smtClean="0"/>
              <a:t>Тестовый материал, критерии, шкала уровней могут представлены по желанию или являться приложением к программе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pPr algn="ctr"/>
            <a:r>
              <a:rPr lang="ru-RU" b="1" dirty="0" smtClean="0"/>
              <a:t>Список средств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Autofit/>
          </a:bodyPr>
          <a:lstStyle/>
          <a:p>
            <a:r>
              <a:rPr lang="ru-RU" sz="3500" dirty="0" smtClean="0"/>
              <a:t>Технические средства обучения (ТСО- звуковые, кинопроекторы, теле-, видеоаппаратура, </a:t>
            </a:r>
            <a:r>
              <a:rPr lang="ru-RU" sz="3500" dirty="0" err="1" smtClean="0"/>
              <a:t>мультимедийное</a:t>
            </a:r>
            <a:r>
              <a:rPr lang="ru-RU" sz="3500" dirty="0" smtClean="0"/>
              <a:t> оборудование, ИКТ и пр.)</a:t>
            </a:r>
          </a:p>
          <a:p>
            <a:r>
              <a:rPr lang="ru-RU" sz="3500" dirty="0" err="1" smtClean="0"/>
              <a:t>Учебно</a:t>
            </a:r>
            <a:r>
              <a:rPr lang="ru-RU" sz="3500" dirty="0" smtClean="0"/>
              <a:t>- наглядные пособия (плакаты, схемы, таблицы, модели и т.д.)</a:t>
            </a:r>
          </a:p>
          <a:p>
            <a:r>
              <a:rPr lang="ru-RU" sz="3500" dirty="0" smtClean="0"/>
              <a:t>Оборудование</a:t>
            </a:r>
            <a:endParaRPr lang="ru-RU" sz="35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Список литературы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Указывается использованная и рекомендуемая литература.</a:t>
            </a:r>
          </a:p>
          <a:p>
            <a:r>
              <a:rPr lang="ru-RU" dirty="0" smtClean="0"/>
              <a:t>Включить в перечень нормативную, учебную, научную, справочную литературу, каталоги, статьи журналов, газет.</a:t>
            </a:r>
          </a:p>
          <a:p>
            <a:r>
              <a:rPr lang="ru-RU" dirty="0" smtClean="0"/>
              <a:t>Список указывается в алфавитном порядке.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Тематический план </a:t>
            </a:r>
            <a:br>
              <a:rPr lang="ru-RU" b="1" dirty="0" smtClean="0"/>
            </a:br>
            <a:r>
              <a:rPr lang="ru-RU" b="1" dirty="0" smtClean="0"/>
              <a:t>(образец)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812924"/>
          <a:ext cx="6786610" cy="30448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75611"/>
                <a:gridCol w="3348795"/>
                <a:gridCol w="2262204"/>
              </a:tblGrid>
              <a:tr h="761209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раздела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часов</a:t>
                      </a:r>
                      <a:endParaRPr lang="ru-RU" dirty="0"/>
                    </a:p>
                  </a:txBody>
                  <a:tcPr/>
                </a:tc>
              </a:tr>
              <a:tr h="761209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Овощи и фрукты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612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12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Тематический план</a:t>
            </a:r>
            <a:br>
              <a:rPr lang="ru-RU" b="1" dirty="0" smtClean="0"/>
            </a:br>
            <a:r>
              <a:rPr lang="ru-RU" b="1" dirty="0" smtClean="0">
                <a:hlinkClick r:id="rId2" action="ppaction://hlinkfile"/>
              </a:rPr>
              <a:t>(образец)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785927"/>
          <a:ext cx="7499350" cy="33575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79446"/>
                <a:gridCol w="2220294"/>
                <a:gridCol w="1137292"/>
                <a:gridCol w="1500198"/>
                <a:gridCol w="1862120"/>
              </a:tblGrid>
              <a:tr h="1119195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и методы организации</a:t>
                      </a:r>
                      <a:endParaRPr lang="ru-RU" dirty="0"/>
                    </a:p>
                  </a:txBody>
                  <a:tcPr/>
                </a:tc>
              </a:tr>
              <a:tr h="1119195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Морковь , свекла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9195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………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Рекомендации по составлению рабочих  программ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Рабочие программы необходимо иметь педагогам всех возрастных групп, специалистам ДОУ</a:t>
            </a:r>
          </a:p>
          <a:p>
            <a:r>
              <a:rPr lang="ru-RU" dirty="0" smtClean="0"/>
              <a:t>Программы необходимо составлять с учетом категории педагога, его приоритетов, уровня развития детей в группе</a:t>
            </a:r>
          </a:p>
          <a:p>
            <a:r>
              <a:rPr lang="ru-RU" dirty="0" smtClean="0"/>
              <a:t>В программах учитывается приоритетное направление работы ДОУ (компонент ДОУ)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0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Спасибо за внимание!</a:t>
            </a:r>
            <a:endParaRPr lang="ru-RU" sz="10000" b="1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РАБОЧАЯ</a:t>
            </a:r>
            <a:r>
              <a:rPr lang="ru-RU" b="1" dirty="0" smtClean="0"/>
              <a:t> </a:t>
            </a:r>
            <a:r>
              <a:rPr lang="ru-RU" b="1" dirty="0" smtClean="0"/>
              <a:t>ПРОГРАММА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НОРМАТИВНЫЙ ПРАВОВОЙ АКТ, ДЕТАЛЬНО РАСКРЫВАЮЩИЙ СОДЕРЖАНИЕ ОБУЧЕНИЯ ПО КОНКРЕТНОМУ ПРЕДМЕТУ (КУРСУ)</a:t>
            </a:r>
            <a:endParaRPr lang="ru-RU" sz="40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СИСТЕМА ПРИНЦИПОВ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Развивающий и воспитывающий характер обучения;</a:t>
            </a:r>
          </a:p>
          <a:p>
            <a:r>
              <a:rPr lang="ru-RU" sz="2400" dirty="0" smtClean="0"/>
              <a:t>Научность содержания и методов учебного процесса;</a:t>
            </a:r>
          </a:p>
          <a:p>
            <a:r>
              <a:rPr lang="ru-RU" sz="2400" dirty="0" smtClean="0"/>
              <a:t>Систематичность и последовательность;</a:t>
            </a:r>
          </a:p>
          <a:p>
            <a:r>
              <a:rPr lang="ru-RU" sz="2400" dirty="0" smtClean="0"/>
              <a:t>Сознательность, творческая активность и самостоятельность;</a:t>
            </a:r>
          </a:p>
          <a:p>
            <a:r>
              <a:rPr lang="ru-RU" sz="2400" dirty="0" smtClean="0"/>
              <a:t>Доступность обучения;</a:t>
            </a:r>
          </a:p>
          <a:p>
            <a:r>
              <a:rPr lang="ru-RU" sz="2400" dirty="0" smtClean="0"/>
              <a:t>Прочность результатов обучения и развития;</a:t>
            </a:r>
          </a:p>
          <a:p>
            <a:r>
              <a:rPr lang="ru-RU" sz="2400" dirty="0" smtClean="0"/>
              <a:t>Связь обучения с жизнью;</a:t>
            </a:r>
          </a:p>
          <a:p>
            <a:r>
              <a:rPr lang="ru-RU" sz="2400" dirty="0" smtClean="0"/>
              <a:t>Сочетание коллективных и индивидуальных форм учебной работы</a:t>
            </a:r>
            <a:endParaRPr lang="ru-RU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РАБОЧЕЙ </a:t>
            </a:r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86742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ТИТУЛЬНЫЙ ЛИСТ</a:t>
            </a:r>
          </a:p>
          <a:p>
            <a:r>
              <a:rPr lang="ru-RU" dirty="0" smtClean="0"/>
              <a:t>ПОЯСНИТЕЛЬНАЯ ЗАПИСКА</a:t>
            </a:r>
          </a:p>
          <a:p>
            <a:r>
              <a:rPr lang="ru-RU" dirty="0" smtClean="0"/>
              <a:t>СОДЕРЖАНИЕ </a:t>
            </a:r>
            <a:r>
              <a:rPr lang="ru-RU" dirty="0" smtClean="0"/>
              <a:t>РАБОЧЕЙ 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ПРИМЕРНЫЙ ТЕМАТИЧЕСКИЙ ПЛАН</a:t>
            </a:r>
          </a:p>
          <a:p>
            <a:r>
              <a:rPr lang="ru-RU" dirty="0" smtClean="0"/>
              <a:t>ТРЕБОВАНИЯ К УРОВНЮ ПОДГОТОВКИ ВОСПИТАННИКОВ</a:t>
            </a:r>
          </a:p>
          <a:p>
            <a:r>
              <a:rPr lang="ru-RU" dirty="0" smtClean="0"/>
              <a:t>СПОСОБЫ ПРОВЕРКИ ЗНАНИЙ, УМЕНИЙ И НАВЫКОВ</a:t>
            </a:r>
          </a:p>
          <a:p>
            <a:r>
              <a:rPr lang="ru-RU" dirty="0" smtClean="0"/>
              <a:t>СПИСОК СРЕДСТВ ОБУЧЕНИЯ</a:t>
            </a:r>
          </a:p>
          <a:p>
            <a:r>
              <a:rPr lang="ru-RU" dirty="0" smtClean="0"/>
              <a:t>СПИСОК ЛИТЕРАТУРЫ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ТИТУЛЬНЫЙ ЛИСТ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НАЗВАНИЕ ДОШКОЛЬНОГО ОБРАЗОВАТЕЛЬНОГО УЧРЕЖДЕНИЯ</a:t>
            </a:r>
          </a:p>
          <a:p>
            <a:r>
              <a:rPr lang="ru-RU" b="1" dirty="0" smtClean="0"/>
              <a:t>УТВЕРЖДАЮ</a:t>
            </a:r>
            <a:r>
              <a:rPr lang="ru-RU" dirty="0" smtClean="0"/>
              <a:t> (</a:t>
            </a:r>
            <a:r>
              <a:rPr lang="ru-RU" sz="2400" dirty="0" smtClean="0"/>
              <a:t>подпись заведующей ДОУ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Принято на заседании </a:t>
            </a:r>
            <a:r>
              <a:rPr lang="ru-RU" dirty="0" smtClean="0"/>
              <a:t>(</a:t>
            </a:r>
            <a:r>
              <a:rPr lang="ru-RU" sz="2400" dirty="0" smtClean="0"/>
              <a:t>научно- методического совета, </a:t>
            </a:r>
            <a:r>
              <a:rPr lang="ru-RU" sz="2400" dirty="0" err="1" smtClean="0"/>
              <a:t>пед.совета</a:t>
            </a:r>
            <a:r>
              <a:rPr lang="ru-RU" sz="2400" dirty="0" smtClean="0"/>
              <a:t>, РМО),</a:t>
            </a:r>
            <a:r>
              <a:rPr lang="ru-RU" sz="2400" b="1" dirty="0" smtClean="0"/>
              <a:t>дата, № протокола</a:t>
            </a:r>
          </a:p>
          <a:p>
            <a:r>
              <a:rPr lang="ru-RU" sz="2400" dirty="0" smtClean="0"/>
              <a:t>Название предмета</a:t>
            </a:r>
          </a:p>
          <a:p>
            <a:r>
              <a:rPr lang="ru-RU" sz="2400" dirty="0" smtClean="0"/>
              <a:t>Возрастная группа</a:t>
            </a:r>
          </a:p>
          <a:p>
            <a:r>
              <a:rPr lang="ru-RU" sz="2400" dirty="0" smtClean="0"/>
              <a:t>Должность</a:t>
            </a:r>
          </a:p>
          <a:p>
            <a:r>
              <a:rPr lang="ru-RU" sz="2400" dirty="0" smtClean="0"/>
              <a:t>ФИО педагога</a:t>
            </a:r>
          </a:p>
          <a:p>
            <a:r>
              <a:rPr lang="ru-RU" sz="2400" dirty="0" smtClean="0"/>
              <a:t>Год </a:t>
            </a:r>
            <a:endParaRPr lang="ru-RU" sz="24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pPr algn="ctr"/>
            <a:r>
              <a:rPr lang="ru-RU" b="1" dirty="0" smtClean="0"/>
              <a:t>Пояснительная записка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77500" lnSpcReduction="20000"/>
          </a:bodyPr>
          <a:lstStyle/>
          <a:p>
            <a:r>
              <a:rPr lang="ru-RU" sz="3500" dirty="0" smtClean="0"/>
              <a:t>Краткая характеристика группы, актуальность ведения данного предмета</a:t>
            </a:r>
          </a:p>
          <a:p>
            <a:r>
              <a:rPr lang="ru-RU" sz="3500" dirty="0" smtClean="0"/>
              <a:t>Название программы, на основании которой составлена данная  рабочая программа (автор, название, год издания)</a:t>
            </a:r>
          </a:p>
          <a:p>
            <a:r>
              <a:rPr lang="ru-RU" sz="3500" dirty="0" smtClean="0"/>
              <a:t>Название программ (не более двух), на основе которых  осуществляется  обновление содержания (автор, название, год издания)</a:t>
            </a:r>
          </a:p>
          <a:p>
            <a:r>
              <a:rPr lang="ru-RU" sz="3500" dirty="0" smtClean="0"/>
              <a:t>Количество занятий общее, количество занятий в неделю, длительность одного занятия</a:t>
            </a:r>
          </a:p>
          <a:p>
            <a:r>
              <a:rPr lang="ru-RU" sz="3500" dirty="0" smtClean="0"/>
              <a:t>Сопутствующие формы обучения (кружки, экскурсии, выставки и т.д.)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pPr algn="ctr"/>
            <a:r>
              <a:rPr lang="ru-RU" b="1" dirty="0" smtClean="0"/>
              <a:t>Пояснительная записка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Цели и задачи изучения предмета в данной группе (выделить основные задачи по основной программе, возможны задачи по региональному компоненту)</a:t>
            </a:r>
          </a:p>
          <a:p>
            <a:r>
              <a:rPr lang="ru-RU" dirty="0" smtClean="0"/>
              <a:t>В каких разделах (темах) будут осуществляться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</a:t>
            </a:r>
          </a:p>
          <a:p>
            <a:r>
              <a:rPr lang="ru-RU" dirty="0" smtClean="0"/>
              <a:t>По желанию, могут быть указаны основные формы предшествующей работы и работы, направленной на закрепление полученных знаний, умений и навыков по данному курсу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</a:t>
            </a:r>
            <a:r>
              <a:rPr lang="ru-RU" b="1" dirty="0" smtClean="0"/>
              <a:t>рабочей</a:t>
            </a:r>
            <a:r>
              <a:rPr lang="ru-RU" b="1" dirty="0" smtClean="0"/>
              <a:t> </a:t>
            </a:r>
            <a:r>
              <a:rPr lang="ru-RU" b="1" dirty="0" smtClean="0"/>
              <a:t>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содержании отдельного раздела, темы могут быть отражены:</a:t>
            </a:r>
          </a:p>
          <a:p>
            <a:pPr>
              <a:buNone/>
            </a:pPr>
            <a:r>
              <a:rPr lang="ru-RU" dirty="0" smtClean="0"/>
              <a:t>*Основные сведения, изучаемые детьми</a:t>
            </a:r>
          </a:p>
          <a:p>
            <a:pPr>
              <a:buNone/>
            </a:pPr>
            <a:r>
              <a:rPr lang="ru-RU" dirty="0" smtClean="0"/>
              <a:t>*Формируемые умения и навыки, общие требования к уровню подготовки ребенка по каждому разделу</a:t>
            </a:r>
          </a:p>
          <a:p>
            <a:pPr>
              <a:buNone/>
            </a:pPr>
            <a:r>
              <a:rPr lang="ru-RU" dirty="0" smtClean="0"/>
              <a:t>* Описание и содержание методов преподавания, воспитания, направленных на выполнение целей и задач программы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Примерный тематический 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Раскрывается рекомендуемая последовательность изучения разделов и тем программы.</a:t>
            </a:r>
          </a:p>
          <a:p>
            <a:r>
              <a:rPr lang="ru-RU" dirty="0" smtClean="0"/>
              <a:t>Показывается распределение учебных часов (занятий) по разделам и темам дисциплины.</a:t>
            </a:r>
          </a:p>
          <a:p>
            <a:r>
              <a:rPr lang="ru-RU" dirty="0" smtClean="0"/>
              <a:t>Показывается наименование разделов и тем, количество часов (занятий) на каждую.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560</Words>
  <Application>Microsoft Office PowerPoint</Application>
  <PresentationFormat>Экран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СТРУКТУРА РАБОЧЕЙ ПРОГРАММЫ методист МОУ «МИМЦ» Моисеенко Т.Н. </vt:lpstr>
      <vt:lpstr>РАБОЧАЯ ПРОГРАММА</vt:lpstr>
      <vt:lpstr>СИСТЕМА ПРИНЦИПОВ ОБУЧЕНИЯ</vt:lpstr>
      <vt:lpstr>СТРУКТУРА РАБОЧЕЙ ПРОГРАММЫ</vt:lpstr>
      <vt:lpstr>ТИТУЛЬНЫЙ ЛИСТ</vt:lpstr>
      <vt:lpstr>Пояснительная записка</vt:lpstr>
      <vt:lpstr>Пояснительная записка</vt:lpstr>
      <vt:lpstr>Содержание рабочей программы</vt:lpstr>
      <vt:lpstr>Примерный тематический план</vt:lpstr>
      <vt:lpstr>Требования к уровню подготовки воспитанников</vt:lpstr>
      <vt:lpstr>Способы проверки знаний, умений и навыков</vt:lpstr>
      <vt:lpstr>Список средств обучения</vt:lpstr>
      <vt:lpstr>Список литературы</vt:lpstr>
      <vt:lpstr>Тематический план  (образец)</vt:lpstr>
      <vt:lpstr>Тематический план (образец)</vt:lpstr>
      <vt:lpstr>Рекомендации по составлению рабочих  программ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РАБОЧЕЙ УЧЕБНОЙ ПРОГРАММЫ</dc:title>
  <dc:creator>Admin</dc:creator>
  <cp:lastModifiedBy>User</cp:lastModifiedBy>
  <cp:revision>36</cp:revision>
  <dcterms:created xsi:type="dcterms:W3CDTF">2010-05-06T13:31:45Z</dcterms:created>
  <dcterms:modified xsi:type="dcterms:W3CDTF">2013-10-29T06:23:09Z</dcterms:modified>
</cp:coreProperties>
</file>