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79" r:id="rId7"/>
    <p:sldId id="283" r:id="rId8"/>
    <p:sldId id="263" r:id="rId9"/>
    <p:sldId id="284" r:id="rId10"/>
    <p:sldId id="285" r:id="rId11"/>
    <p:sldId id="286" r:id="rId12"/>
    <p:sldId id="278" r:id="rId13"/>
    <p:sldId id="280" r:id="rId14"/>
    <p:sldId id="287" r:id="rId15"/>
    <p:sldId id="281" r:id="rId16"/>
    <p:sldId id="282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441ABC"/>
    <a:srgbClr val="009900"/>
    <a:srgbClr val="DC3906"/>
    <a:srgbClr val="7933F7"/>
    <a:srgbClr val="FF6699"/>
    <a:srgbClr val="FF0066"/>
    <a:srgbClr val="FFCC00"/>
    <a:srgbClr val="6446E4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ВСЕ ДЛЯ ПРЕЗЕНТАЦИИ\клипарты\62116154_1280459773_1042k4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1500174"/>
            <a:ext cx="1512168" cy="1814602"/>
          </a:xfrm>
          <a:prstGeom prst="rect">
            <a:avLst/>
          </a:prstGeom>
          <a:noFill/>
        </p:spPr>
      </p:pic>
      <p:pic>
        <p:nvPicPr>
          <p:cNvPr id="1026" name="Picture 2" descr="F:\ВСЕ ДЛЯ ПРЕЗЕНТАЦИИ\Фоны для презентаций\master03_backgroun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9715" cy="6853719"/>
          </a:xfrm>
          <a:prstGeom prst="rect">
            <a:avLst/>
          </a:prstGeom>
          <a:noFill/>
        </p:spPr>
      </p:pic>
      <p:pic>
        <p:nvPicPr>
          <p:cNvPr id="7" name="Рисунок 6" descr="Изображение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4" y="357166"/>
            <a:ext cx="4510179" cy="3500461"/>
          </a:xfrm>
          <a:prstGeom prst="ellipse">
            <a:avLst/>
          </a:prstGeom>
          <a:ln w="7620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1571612"/>
            <a:ext cx="539205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i="1" dirty="0" smtClean="0">
                <a:ln w="11430"/>
                <a:solidFill>
                  <a:srgbClr val="441A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Шуршалина </a:t>
            </a:r>
            <a:br>
              <a:rPr lang="ru-RU" sz="4000" b="1" i="1" dirty="0" smtClean="0">
                <a:ln w="11430"/>
                <a:solidFill>
                  <a:srgbClr val="441A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i="1" dirty="0" smtClean="0">
                <a:ln w="11430"/>
                <a:solidFill>
                  <a:srgbClr val="441A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Надежда Алексеевна</a:t>
            </a:r>
            <a:br>
              <a:rPr lang="ru-RU" sz="4000" b="1" i="1" dirty="0" smtClean="0">
                <a:ln w="11430"/>
                <a:solidFill>
                  <a:srgbClr val="441A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i="1" dirty="0" smtClean="0">
                <a:ln w="11430"/>
                <a:solidFill>
                  <a:srgbClr val="441A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воспитатель </a:t>
            </a:r>
            <a:br>
              <a:rPr lang="ru-RU" sz="2800" b="1" i="1" dirty="0" smtClean="0">
                <a:ln w="11430"/>
                <a:solidFill>
                  <a:srgbClr val="441A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sz="3600" b="1" i="1" dirty="0" smtClean="0">
                <a:ln w="11430"/>
                <a:solidFill>
                  <a:srgbClr val="441A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ru-RU" sz="2800" b="1" i="1" dirty="0" smtClean="0">
                <a:ln w="11430"/>
                <a:solidFill>
                  <a:srgbClr val="441A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квалификационной категории</a:t>
            </a:r>
            <a:r>
              <a:rPr lang="ru-RU" sz="4000" b="1" i="1" dirty="0" smtClean="0">
                <a:ln w="11430"/>
                <a:solidFill>
                  <a:srgbClr val="441A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ln w="11430"/>
                <a:solidFill>
                  <a:srgbClr val="441A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000" b="1" i="1" dirty="0">
              <a:ln w="11430"/>
              <a:solidFill>
                <a:srgbClr val="441AB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572008"/>
            <a:ext cx="9144000" cy="1857388"/>
          </a:xfrm>
        </p:spPr>
        <p:txBody>
          <a:bodyPr>
            <a:noAutofit/>
          </a:bodyPr>
          <a:lstStyle/>
          <a:p>
            <a:r>
              <a:rPr lang="ru-RU" b="1" i="1" dirty="0" smtClean="0">
                <a:ln w="1905"/>
                <a:solidFill>
                  <a:srgbClr val="7933F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1979 г. закончила Зарайское педагогическое училище по специальности «учитель начальных классов». В должности воспитателя 33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ВСЕ ДЛЯ ПРЕЗЕНТАЦИИ\Фоны для презентаций\master54_background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281"/>
            <a:ext cx="9149715" cy="6853719"/>
          </a:xfrm>
          <a:prstGeom prst="rect">
            <a:avLst/>
          </a:prstGeom>
          <a:noFill/>
        </p:spPr>
      </p:pic>
      <p:pic>
        <p:nvPicPr>
          <p:cNvPr id="4" name="Picture 3" descr="L:\Новая папка\P10008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19528" y="0"/>
            <a:ext cx="5024472" cy="3268288"/>
          </a:xfrm>
          <a:prstGeom prst="roundRect">
            <a:avLst/>
          </a:prstGeom>
          <a:noFill/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572008"/>
            <a:ext cx="7215238" cy="185738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Отсюда Зарайцы на фронт уходили,</a:t>
            </a:r>
          </a:p>
          <a:p>
            <a:r>
              <a:rPr lang="ru-RU" sz="24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Им вечная слава! О них не забыли!</a:t>
            </a:r>
          </a:p>
          <a:p>
            <a:r>
              <a:rPr lang="ru-RU" sz="24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Утихли сраженья. Стал мирным Зарайск.</a:t>
            </a:r>
          </a:p>
          <a:p>
            <a:r>
              <a:rPr lang="ru-RU" sz="24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Здесь вечный огонь греет павших солдат.</a:t>
            </a:r>
          </a:p>
        </p:txBody>
      </p:sp>
      <p:pic>
        <p:nvPicPr>
          <p:cNvPr id="10" name="Picture 3" descr="L:\Новая папка\P100087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071546"/>
            <a:ext cx="5143536" cy="335758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ВСЕ ДЛЯ ПРЕЗЕНТАЦИИ\Фоны для презентаций\master54_background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5715" y="4281"/>
            <a:ext cx="9149715" cy="6853719"/>
          </a:xfrm>
          <a:prstGeom prst="rect">
            <a:avLst/>
          </a:prstGeom>
          <a:noFill/>
        </p:spPr>
      </p:pic>
      <p:pic>
        <p:nvPicPr>
          <p:cNvPr id="4" name="Picture 3" descr="L:\Новая папка\P10008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0" y="571479"/>
            <a:ext cx="5143536" cy="3457811"/>
          </a:xfrm>
          <a:prstGeom prst="roundRect">
            <a:avLst/>
          </a:prstGeom>
          <a:noFill/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143512"/>
            <a:ext cx="6858048" cy="114300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Есть в парке тенистом Героев Аллея</a:t>
            </a:r>
            <a:endParaRPr lang="en-US" sz="2400" b="1" i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Героев Зарайцев не забывать!</a:t>
            </a:r>
          </a:p>
        </p:txBody>
      </p:sp>
      <p:pic>
        <p:nvPicPr>
          <p:cNvPr id="6" name="Picture 3" descr="L:\Новая папка\P100087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214290"/>
            <a:ext cx="3429024" cy="485776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DC390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Город новый – город старый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DC3906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L:\Новая папка\P1000872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28596" y="3000372"/>
            <a:ext cx="4610414" cy="3457811"/>
          </a:xfrm>
          <a:prstGeom prst="roundRect">
            <a:avLst/>
          </a:prstGeom>
          <a:noFill/>
        </p:spPr>
      </p:pic>
      <p:pic>
        <p:nvPicPr>
          <p:cNvPr id="4" name="Picture 3" descr="L:\Новая папка\P1000872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4357686" y="785794"/>
            <a:ext cx="4610414" cy="345781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792088"/>
          </a:xfrm>
        </p:spPr>
        <p:txBody>
          <a:bodyPr>
            <a:normAutofit fontScale="90000"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Работа с детьми в образовательной деятельности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:\Новая папка\P1000872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rot="360000">
            <a:off x="4553361" y="936744"/>
            <a:ext cx="4429156" cy="3321866"/>
          </a:xfrm>
          <a:prstGeom prst="roundRect">
            <a:avLst/>
          </a:prstGeom>
          <a:noFill/>
        </p:spPr>
      </p:pic>
      <p:pic>
        <p:nvPicPr>
          <p:cNvPr id="3" name="Picture 3" descr="L:\Новая папка\P1000872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 rot="-300000">
            <a:off x="141912" y="908689"/>
            <a:ext cx="4610413" cy="3457810"/>
          </a:xfrm>
          <a:prstGeom prst="roundRect">
            <a:avLst/>
          </a:prstGeom>
          <a:noFill/>
        </p:spPr>
      </p:pic>
      <p:pic>
        <p:nvPicPr>
          <p:cNvPr id="5" name="Picture 3" descr="L:\Новая папка\P100087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57422" y="3685919"/>
            <a:ext cx="4610413" cy="3172081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:\Новая папка\P1000872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rot="-300000">
            <a:off x="141911" y="194332"/>
            <a:ext cx="4610413" cy="3457809"/>
          </a:xfrm>
          <a:prstGeom prst="roundRect">
            <a:avLst/>
          </a:prstGeom>
          <a:noFill/>
        </p:spPr>
      </p:pic>
      <p:pic>
        <p:nvPicPr>
          <p:cNvPr id="4" name="Picture 3" descr="L:\Новая папка\P1000872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 rot="360000">
            <a:off x="4363398" y="202992"/>
            <a:ext cx="4786222" cy="3589667"/>
          </a:xfrm>
          <a:prstGeom prst="roundRect">
            <a:avLst/>
          </a:prstGeom>
          <a:noFill/>
        </p:spPr>
      </p:pic>
      <p:pic>
        <p:nvPicPr>
          <p:cNvPr id="5" name="Picture 3" descr="L:\Новая папка\P1000872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2000232" y="3114426"/>
            <a:ext cx="4991431" cy="374357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символикой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страны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L:\Новая папка\P10008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300000">
            <a:off x="123108" y="980947"/>
            <a:ext cx="4610412" cy="3026324"/>
          </a:xfrm>
          <a:prstGeom prst="roundRect">
            <a:avLst/>
          </a:prstGeom>
          <a:noFill/>
        </p:spPr>
      </p:pic>
      <p:pic>
        <p:nvPicPr>
          <p:cNvPr id="4" name="Picture 3" descr="L:\Новая папка\P1000872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 rot="360000">
            <a:off x="4430802" y="1014118"/>
            <a:ext cx="4547405" cy="3410553"/>
          </a:xfrm>
          <a:prstGeom prst="roundRect">
            <a:avLst/>
          </a:prstGeom>
          <a:noFill/>
        </p:spPr>
      </p:pic>
      <p:pic>
        <p:nvPicPr>
          <p:cNvPr id="5" name="Picture 3" descr="L:\Новая папка\P100087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3786190"/>
            <a:ext cx="3804074" cy="307181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792088"/>
          </a:xfrm>
        </p:spPr>
        <p:txBody>
          <a:bodyPr>
            <a:normAutofit fontScale="90000"/>
          </a:bodyPr>
          <a:lstStyle/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441AB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Система работы по ознакомлению с государственной символикой позволяет решить следующие задачи: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441AB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596" y="1214422"/>
            <a:ext cx="8358246" cy="4286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Ознакомить детей с понятием «символ» и его значением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1857364"/>
            <a:ext cx="8358246" cy="5715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Ознакомить детей с историей происхождения герба, многообразием гербов городов России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2643182"/>
            <a:ext cx="8358246" cy="571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Дать детям представления о том, что герб это не только маленькая информация о городе, но и то, чем город очень гордится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3429000"/>
            <a:ext cx="8358246" cy="4286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 с видами гербов, учить читать заложенную в них информацию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4071942"/>
            <a:ext cx="8358246" cy="5715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Знакомить с разнообразными профессиями, воспитывать чувство уважения к представителям разных профессий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857760"/>
            <a:ext cx="8358246" cy="571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Дать детям некоторые представления о нелегкой истории  России, воспитывать чувство гордости за своих предков, признательности за их подвиг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5643578"/>
            <a:ext cx="8358246" cy="4286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в детях чувство гордости за свою Родину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ВСЕ ДЛЯ ПРЕЗЕНТАЦИИ\клипарты\61793367_1279724368_01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03773" y="2204864"/>
            <a:ext cx="2040227" cy="2448272"/>
          </a:xfrm>
          <a:prstGeom prst="rect">
            <a:avLst/>
          </a:prstGeom>
          <a:noFill/>
        </p:spPr>
      </p:pic>
      <p:pic>
        <p:nvPicPr>
          <p:cNvPr id="12291" name="Picture 3" descr="D:\ВСЕ ДЛЯ ПРЕЗЕНТАЦИИ\клипарты\61793367_1279724368_01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92696"/>
            <a:ext cx="2520280" cy="3024336"/>
          </a:xfrm>
          <a:prstGeom prst="rect">
            <a:avLst/>
          </a:prstGeom>
          <a:noFill/>
        </p:spPr>
      </p:pic>
      <p:pic>
        <p:nvPicPr>
          <p:cNvPr id="8195" name="Picture 3" descr="D:\ВСЕ ДЛЯ ПРЕЗЕНТАЦИИ\клипарты\vbia6hlv5z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-428652"/>
            <a:ext cx="7429552" cy="7060771"/>
          </a:xfrm>
          <a:prstGeom prst="rect">
            <a:avLst/>
          </a:prstGeom>
          <a:noFill/>
        </p:spPr>
      </p:pic>
      <p:pic>
        <p:nvPicPr>
          <p:cNvPr id="8196" name="Picture 4" descr="D:\ВСЕ ДЛЯ ПРЕЗЕНТАЦИИ\клипарты\zvezdia-45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764704"/>
            <a:ext cx="1381125" cy="981075"/>
          </a:xfrm>
          <a:prstGeom prst="rect">
            <a:avLst/>
          </a:prstGeom>
          <a:noFill/>
        </p:spPr>
      </p:pic>
      <p:pic>
        <p:nvPicPr>
          <p:cNvPr id="8197" name="Picture 5" descr="D:\ВСЕ ДЛЯ ПРЕЗЕНТАЦИИ\клипарты\zvezdia-45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2" y="5876925"/>
            <a:ext cx="1381125" cy="9810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1760" y="1484784"/>
            <a:ext cx="4100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3" descr="D:\ВСЕ ДЛЯ ПРЕЗЕНТАЦИИ\клипарты\61793325_1279724154_00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4414" y="-284584"/>
            <a:ext cx="5952154" cy="7142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79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000108"/>
            <a:ext cx="8568952" cy="338437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7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933F7"/>
                </a:solidFill>
                <a:effectLst>
                  <a:innerShdw blurRad="114300">
                    <a:prstClr val="black"/>
                  </a:innerShdw>
                </a:effectLst>
                <a:latin typeface="Book Antiqua" pitchFamily="18" charset="0"/>
              </a:rPr>
              <a:t/>
            </a:r>
            <a:br>
              <a:rPr lang="ru-RU" sz="27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933F7"/>
                </a:solidFill>
                <a:effectLst>
                  <a:innerShdw blurRad="114300">
                    <a:prstClr val="black"/>
                  </a:innerShdw>
                </a:effectLst>
                <a:latin typeface="Book Antiqua" pitchFamily="18" charset="0"/>
              </a:rPr>
            </a:br>
            <a:r>
              <a:rPr lang="ru-RU" sz="27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933F7"/>
                </a:solidFill>
                <a:effectLst>
                  <a:innerShdw blurRad="114300">
                    <a:prstClr val="black"/>
                  </a:innerShdw>
                </a:effectLst>
                <a:latin typeface="Book Antiqua" pitchFamily="18" charset="0"/>
              </a:rPr>
              <a:t>«Школа молодого специалиста»</a:t>
            </a:r>
            <a:br>
              <a:rPr lang="ru-RU" sz="27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933F7"/>
                </a:solidFill>
                <a:effectLst>
                  <a:innerShdw blurRad="114300">
                    <a:prstClr val="black"/>
                  </a:innerShdw>
                </a:effectLst>
                <a:latin typeface="Book Antiqua" pitchFamily="18" charset="0"/>
              </a:rPr>
            </a:br>
            <a:r>
              <a:rPr lang="ru-RU" sz="27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933F7"/>
                </a:solidFill>
                <a:effectLst>
                  <a:innerShdw blurRad="114300">
                    <a:prstClr val="black"/>
                  </a:innerShdw>
                </a:effectLst>
                <a:latin typeface="Book Antiqua" pitchFamily="18" charset="0"/>
              </a:rPr>
              <a:t>Районный семинар для молодых специалистов</a:t>
            </a:r>
            <a:r>
              <a:rPr lang="ru-RU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933F7"/>
                </a:solidFill>
                <a:effectLst>
                  <a:innerShdw blurRad="114300">
                    <a:prstClr val="black"/>
                  </a:innerShdw>
                </a:effectLst>
                <a:latin typeface="Book Antiqua" pitchFamily="18" charset="0"/>
              </a:rPr>
              <a:t/>
            </a:r>
            <a:br>
              <a:rPr lang="ru-RU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933F7"/>
                </a:solidFill>
                <a:effectLst>
                  <a:innerShdw blurRad="114300">
                    <a:prstClr val="black"/>
                  </a:innerShdw>
                </a:effectLst>
                <a:latin typeface="Book Antiqua" pitchFamily="18" charset="0"/>
              </a:rPr>
            </a:br>
            <a:r>
              <a:rPr lang="ru-RU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933F7"/>
                </a:solidFill>
                <a:effectLst>
                  <a:innerShdw blurRad="114300">
                    <a:prstClr val="black"/>
                  </a:innerShdw>
                </a:effectLst>
                <a:latin typeface="Book Antiqua" pitchFamily="18" charset="0"/>
              </a:rPr>
              <a:t/>
            </a:r>
            <a:br>
              <a:rPr lang="ru-RU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933F7"/>
                </a:solidFill>
                <a:effectLst>
                  <a:innerShdw blurRad="114300">
                    <a:prstClr val="black"/>
                  </a:innerShdw>
                </a:effectLst>
                <a:latin typeface="Book Antiqua" pitchFamily="18" charset="0"/>
              </a:rPr>
            </a:br>
            <a:r>
              <a:rPr lang="ru-RU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933F7"/>
                </a:solidFill>
                <a:effectLst>
                  <a:innerShdw blurRad="114300">
                    <a:prstClr val="black"/>
                  </a:innerShdw>
                </a:effectLst>
                <a:latin typeface="Book Antiqua" pitchFamily="18" charset="0"/>
              </a:rPr>
              <a:t>Тема: «Нравственно – патриотическое воспитание дошкольников при ознакомлении с государственной символикой»</a:t>
            </a:r>
            <a:endParaRPr lang="ru-RU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7933F7"/>
              </a:solidFill>
              <a:effectLst>
                <a:innerShdw blurRad="114300">
                  <a:prstClr val="black"/>
                </a:innerShdw>
              </a:effectLst>
              <a:latin typeface="Book Antiqua" pitchFamily="18" charset="0"/>
            </a:endParaRPr>
          </a:p>
        </p:txBody>
      </p:sp>
      <p:pic>
        <p:nvPicPr>
          <p:cNvPr id="2050" name="Picture 2" descr="D:\ВСЕ ДЛЯ ПРЕЗЕНТАЦИИ\клипарты\knigi-17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4572008"/>
            <a:ext cx="1800200" cy="1800200"/>
          </a:xfrm>
          <a:prstGeom prst="rect">
            <a:avLst/>
          </a:prstGeom>
          <a:noFill/>
        </p:spPr>
      </p:pic>
      <p:pic>
        <p:nvPicPr>
          <p:cNvPr id="3074" name="Picture 2" descr="D:\ВСЕ ДЛЯ ПРЕЗЕНТАЦИИ\клипарты\Линии\liniia-124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3768" y="6093296"/>
            <a:ext cx="4209256" cy="526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8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214282" y="1285860"/>
            <a:ext cx="1512168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14612" y="1214422"/>
            <a:ext cx="6120680" cy="14287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Повысить профессиональное мастерство и профессиональную компетенцию педагогов в районе с детьми по теме «Нравственно – патриотическое воспитание дошкольников при ознакомлении с окружающим»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>
            <a:stCxn id="13" idx="3"/>
            <a:endCxn id="6" idx="1"/>
          </p:cNvCxnSpPr>
          <p:nvPr/>
        </p:nvCxnSpPr>
        <p:spPr>
          <a:xfrm>
            <a:off x="1726450" y="1897928"/>
            <a:ext cx="988162" cy="30874"/>
          </a:xfrm>
          <a:prstGeom prst="straightConnector1">
            <a:avLst/>
          </a:prstGeom>
          <a:ln w="50800" cmpd="sng">
            <a:solidFill>
              <a:schemeClr val="tx2">
                <a:lumMod val="60000"/>
                <a:lumOff val="4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251520" y="3356992"/>
            <a:ext cx="1440160" cy="23042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488" y="3357562"/>
            <a:ext cx="6120680" cy="10001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Углубление знаний педагогов о методах и приемах работы с детьми по нравственно-патриотическому воспитанию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488" y="4714884"/>
            <a:ext cx="6120680" cy="92869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Дать представления о том, в каких видах деятельности проводится данная работа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>
            <a:stCxn id="14" idx="3"/>
          </p:cNvCxnSpPr>
          <p:nvPr/>
        </p:nvCxnSpPr>
        <p:spPr>
          <a:xfrm>
            <a:off x="1691680" y="4509120"/>
            <a:ext cx="1117170" cy="697280"/>
          </a:xfrm>
          <a:prstGeom prst="straightConnector1">
            <a:avLst/>
          </a:prstGeom>
          <a:ln w="50800" cmpd="sng">
            <a:solidFill>
              <a:schemeClr val="tx2">
                <a:lumMod val="60000"/>
                <a:lumOff val="4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4" idx="3"/>
            <a:endCxn id="7" idx="1"/>
          </p:cNvCxnSpPr>
          <p:nvPr/>
        </p:nvCxnSpPr>
        <p:spPr>
          <a:xfrm flipV="1">
            <a:off x="1691680" y="3857628"/>
            <a:ext cx="1165808" cy="651492"/>
          </a:xfrm>
          <a:prstGeom prst="straightConnector1">
            <a:avLst/>
          </a:prstGeom>
          <a:ln w="50800" cmpd="sng">
            <a:solidFill>
              <a:schemeClr val="tx2">
                <a:lumMod val="60000"/>
                <a:lumOff val="4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F:\ВСЕ ДЛЯ ПРЕЗЕНТАЦИИ\клипарты\Линии\liniia-107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5929330"/>
            <a:ext cx="5929354" cy="538163"/>
          </a:xfrm>
          <a:prstGeom prst="rect">
            <a:avLst/>
          </a:prstGeom>
          <a:noFill/>
        </p:spPr>
      </p:pic>
      <p:pic>
        <p:nvPicPr>
          <p:cNvPr id="2052" name="Picture 4" descr="F:\ВСЕ ДЛЯ ПРЕЗЕНТАЦИИ\клипарты\Линии\liniia-107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285728"/>
            <a:ext cx="5786478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801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  <a:t>Работа по нравственно-патриотическому воспитанию проходит через непосредственно-образовательную деятельность</a:t>
            </a:r>
            <a:endParaRPr lang="ru-RU" sz="2800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  <a:latin typeface="Monotype Corsiva" pitchFamily="66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357554" y="1214422"/>
            <a:ext cx="2232248" cy="1800200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Непосредственно образовательная деятельность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00430" y="3571876"/>
            <a:ext cx="1928826" cy="10103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общественной жизни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771800" y="5229200"/>
            <a:ext cx="1656184" cy="12961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Целевые прогулки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51520" y="5229200"/>
            <a:ext cx="2304256" cy="12961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572264" y="3000372"/>
            <a:ext cx="1589876" cy="10715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72200" y="1124744"/>
            <a:ext cx="2304256" cy="12961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00034" y="1428736"/>
            <a:ext cx="2304256" cy="12961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 стрелкой 51"/>
          <p:cNvCxnSpPr>
            <a:stCxn id="28" idx="2"/>
            <a:endCxn id="29" idx="0"/>
          </p:cNvCxnSpPr>
          <p:nvPr/>
        </p:nvCxnSpPr>
        <p:spPr>
          <a:xfrm rot="5400000">
            <a:off x="3708902" y="4473259"/>
            <a:ext cx="646932" cy="864951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endCxn id="35" idx="0"/>
          </p:cNvCxnSpPr>
          <p:nvPr/>
        </p:nvCxnSpPr>
        <p:spPr>
          <a:xfrm>
            <a:off x="5500694" y="2428868"/>
            <a:ext cx="1866508" cy="571504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5572132" y="1785926"/>
            <a:ext cx="785818" cy="338492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27" idx="4"/>
            <a:endCxn id="28" idx="0"/>
          </p:cNvCxnSpPr>
          <p:nvPr/>
        </p:nvCxnSpPr>
        <p:spPr>
          <a:xfrm rot="5400000">
            <a:off x="4190634" y="3288832"/>
            <a:ext cx="557254" cy="8835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27" idx="2"/>
            <a:endCxn id="40" idx="3"/>
          </p:cNvCxnSpPr>
          <p:nvPr/>
        </p:nvCxnSpPr>
        <p:spPr>
          <a:xfrm rot="10800000">
            <a:off x="2804290" y="2076808"/>
            <a:ext cx="553264" cy="37714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rot="5400000">
            <a:off x="1921669" y="3221811"/>
            <a:ext cx="2371704" cy="1643074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4786314" y="5229200"/>
            <a:ext cx="1369862" cy="12961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>
            <a:stCxn id="28" idx="2"/>
            <a:endCxn id="25" idx="0"/>
          </p:cNvCxnSpPr>
          <p:nvPr/>
        </p:nvCxnSpPr>
        <p:spPr>
          <a:xfrm rot="16200000" flipH="1">
            <a:off x="4644578" y="4402533"/>
            <a:ext cx="646932" cy="1006402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Скругленный прямоугольник 64"/>
          <p:cNvSpPr/>
          <p:nvPr/>
        </p:nvSpPr>
        <p:spPr>
          <a:xfrm>
            <a:off x="0" y="3214686"/>
            <a:ext cx="1357290" cy="9286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643042" y="3214686"/>
            <a:ext cx="1357290" cy="9286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Лепка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Прямая со стрелкой 68"/>
          <p:cNvCxnSpPr>
            <a:stCxn id="40" idx="2"/>
          </p:cNvCxnSpPr>
          <p:nvPr/>
        </p:nvCxnSpPr>
        <p:spPr>
          <a:xfrm rot="5400000">
            <a:off x="1152665" y="2715191"/>
            <a:ext cx="489808" cy="509186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40" idx="2"/>
          </p:cNvCxnSpPr>
          <p:nvPr/>
        </p:nvCxnSpPr>
        <p:spPr>
          <a:xfrm rot="16200000" flipH="1">
            <a:off x="1617013" y="2760029"/>
            <a:ext cx="489808" cy="419510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Скругленный прямоугольник 80"/>
          <p:cNvSpPr/>
          <p:nvPr/>
        </p:nvSpPr>
        <p:spPr>
          <a:xfrm>
            <a:off x="6572264" y="4500570"/>
            <a:ext cx="2000264" cy="10715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Прямая со стрелкой 81"/>
          <p:cNvCxnSpPr/>
          <p:nvPr/>
        </p:nvCxnSpPr>
        <p:spPr>
          <a:xfrm rot="16200000" flipH="1">
            <a:off x="5036347" y="2964653"/>
            <a:ext cx="1785950" cy="1428760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801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  <a:t>Организованная образовательная деятельность</a:t>
            </a:r>
            <a:endParaRPr lang="ru-RU" sz="3200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  <a:latin typeface="Monotype Corsiva" pitchFamily="66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419872" y="2780928"/>
            <a:ext cx="2232248" cy="1800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000364" y="5214950"/>
            <a:ext cx="2304256" cy="12961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Информационная корзина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142976" y="4286256"/>
            <a:ext cx="1857388" cy="10715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Видеотека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57224" y="2714620"/>
            <a:ext cx="1843138" cy="10755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Наблюдение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572132" y="4929198"/>
            <a:ext cx="2304256" cy="12961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Рассматривание картинок, иллюстраций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357686" y="1142984"/>
            <a:ext cx="2428892" cy="122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Экспериментирование, моделирование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785918" y="1285860"/>
            <a:ext cx="1804190" cy="10715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rot="5400000" flipH="1" flipV="1">
            <a:off x="4714876" y="2571744"/>
            <a:ext cx="500066" cy="71438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27" idx="3"/>
          </p:cNvCxnSpPr>
          <p:nvPr/>
        </p:nvCxnSpPr>
        <p:spPr>
          <a:xfrm rot="5400000">
            <a:off x="3210596" y="4107264"/>
            <a:ext cx="325951" cy="746413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16200000" flipH="1">
            <a:off x="5143504" y="4500570"/>
            <a:ext cx="571504" cy="428628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33" idx="3"/>
          </p:cNvCxnSpPr>
          <p:nvPr/>
        </p:nvCxnSpPr>
        <p:spPr>
          <a:xfrm rot="10800000">
            <a:off x="2700362" y="3252400"/>
            <a:ext cx="728630" cy="248038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endCxn id="28" idx="0"/>
          </p:cNvCxnSpPr>
          <p:nvPr/>
        </p:nvCxnSpPr>
        <p:spPr>
          <a:xfrm rot="5400000">
            <a:off x="3897899" y="4826601"/>
            <a:ext cx="642942" cy="133756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16200000" flipV="1">
            <a:off x="3357556" y="2357432"/>
            <a:ext cx="571503" cy="571502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:\ВСЕ ДЛЯ ПРЕЗЕНТАЦИИ\клипарты\d92f99c9312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91872" y="928670"/>
            <a:ext cx="1152128" cy="1920213"/>
          </a:xfrm>
          <a:prstGeom prst="rect">
            <a:avLst/>
          </a:prstGeom>
          <a:noFill/>
        </p:spPr>
      </p:pic>
      <p:pic>
        <p:nvPicPr>
          <p:cNvPr id="6147" name="Picture 3" descr="D:\ВСЕ ДЛЯ ПРЕЗЕНТАЦИИ\клипарты\d92f99c9312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5000636"/>
            <a:ext cx="936104" cy="1560173"/>
          </a:xfrm>
          <a:prstGeom prst="rect">
            <a:avLst/>
          </a:prstGeom>
          <a:noFill/>
        </p:spPr>
      </p:pic>
      <p:sp>
        <p:nvSpPr>
          <p:cNvPr id="36" name="Скругленный прямоугольник 35"/>
          <p:cNvSpPr/>
          <p:nvPr/>
        </p:nvSpPr>
        <p:spPr>
          <a:xfrm>
            <a:off x="6572264" y="2428868"/>
            <a:ext cx="1804190" cy="10715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572264" y="3714752"/>
            <a:ext cx="1804190" cy="10715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 стрелкой 45"/>
          <p:cNvCxnSpPr>
            <a:endCxn id="45" idx="1"/>
          </p:cNvCxnSpPr>
          <p:nvPr/>
        </p:nvCxnSpPr>
        <p:spPr>
          <a:xfrm>
            <a:off x="5572132" y="4000504"/>
            <a:ext cx="1000132" cy="250033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36" idx="1"/>
          </p:cNvCxnSpPr>
          <p:nvPr/>
        </p:nvCxnSpPr>
        <p:spPr>
          <a:xfrm flipV="1">
            <a:off x="5572132" y="2964653"/>
            <a:ext cx="1000132" cy="392909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801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  <a:t>Система и последовательность работы по нравственно-патриотическому воспитанию</a:t>
            </a:r>
            <a:endParaRPr lang="ru-RU" sz="3200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  <a:latin typeface="Monotype Corsiva" pitchFamily="66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00034" y="1571612"/>
            <a:ext cx="1947066" cy="12144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2428860" y="2143116"/>
            <a:ext cx="857256" cy="1588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24" idx="3"/>
            <a:endCxn id="25" idx="1"/>
          </p:cNvCxnSpPr>
          <p:nvPr/>
        </p:nvCxnSpPr>
        <p:spPr>
          <a:xfrm>
            <a:off x="5304620" y="2178835"/>
            <a:ext cx="1053330" cy="1588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25" idx="2"/>
            <a:endCxn id="37" idx="0"/>
          </p:cNvCxnSpPr>
          <p:nvPr/>
        </p:nvCxnSpPr>
        <p:spPr>
          <a:xfrm rot="5400000">
            <a:off x="6880436" y="3237106"/>
            <a:ext cx="928694" cy="26599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3286116" y="1571612"/>
            <a:ext cx="2018504" cy="12144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57950" y="1571612"/>
            <a:ext cx="2000264" cy="12144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Родная улица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57950" y="3714752"/>
            <a:ext cx="1947066" cy="12144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Родной город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286116" y="3714752"/>
            <a:ext cx="2161380" cy="12144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Страна, столица, символика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Прямая со стрелкой 41"/>
          <p:cNvCxnSpPr>
            <a:stCxn id="37" idx="1"/>
            <a:endCxn id="41" idx="3"/>
          </p:cNvCxnSpPr>
          <p:nvPr/>
        </p:nvCxnSpPr>
        <p:spPr>
          <a:xfrm rot="10800000">
            <a:off x="5447496" y="4321975"/>
            <a:ext cx="910454" cy="1588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41" idx="1"/>
            <a:endCxn id="51" idx="3"/>
          </p:cNvCxnSpPr>
          <p:nvPr/>
        </p:nvCxnSpPr>
        <p:spPr>
          <a:xfrm rot="10800000">
            <a:off x="2518538" y="4321975"/>
            <a:ext cx="767578" cy="1588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Скругленный прямоугольник 50"/>
          <p:cNvSpPr/>
          <p:nvPr/>
        </p:nvSpPr>
        <p:spPr>
          <a:xfrm>
            <a:off x="500034" y="3714752"/>
            <a:ext cx="2018504" cy="12144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Права и обязанности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ВСЕ ДЛЯ ПРЕЗЕНТАЦИИ\клипарты\Линии\liniia-71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5500702"/>
            <a:ext cx="3810000" cy="97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801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  <a:t>Взаимодействие с организациями.</a:t>
            </a:r>
            <a:endParaRPr lang="ru-RU" sz="3200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  <a:latin typeface="Monotype Corsiva" pitchFamily="66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85720" y="2071678"/>
            <a:ext cx="1947066" cy="12144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Библиотека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rot="16200000" flipH="1">
            <a:off x="5607851" y="1035827"/>
            <a:ext cx="1143008" cy="785818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endCxn id="24" idx="0"/>
          </p:cNvCxnSpPr>
          <p:nvPr/>
        </p:nvCxnSpPr>
        <p:spPr>
          <a:xfrm rot="5400000">
            <a:off x="2254825" y="1183263"/>
            <a:ext cx="2643206" cy="1991144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1571604" y="3500438"/>
            <a:ext cx="2018504" cy="12144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72264" y="1928802"/>
            <a:ext cx="2000264" cy="12144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Гимназия №2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572000" y="3571876"/>
            <a:ext cx="2161380" cy="12144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детского творчества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rot="16200000" flipH="1">
            <a:off x="3911200" y="1732348"/>
            <a:ext cx="2678923" cy="928694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F:\ВСЕ ДЛЯ ПРЕЗЕНТАЦИИ\клипарты\Линии\liniia-71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5500702"/>
            <a:ext cx="3810000" cy="971550"/>
          </a:xfrm>
          <a:prstGeom prst="rect">
            <a:avLst/>
          </a:prstGeom>
          <a:noFill/>
        </p:spPr>
      </p:pic>
      <p:cxnSp>
        <p:nvCxnSpPr>
          <p:cNvPr id="23" name="Прямая со стрелкой 22"/>
          <p:cNvCxnSpPr/>
          <p:nvPr/>
        </p:nvCxnSpPr>
        <p:spPr>
          <a:xfrm rot="5400000">
            <a:off x="2143108" y="785796"/>
            <a:ext cx="1285886" cy="1285883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ВСЕ ДЛЯ ПРЕЗЕНТАЦИИ\Фоны для презентаций\master54_background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"/>
            <a:ext cx="9149715" cy="68537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792088"/>
          </a:xfrm>
        </p:spPr>
        <p:txBody>
          <a:bodyPr>
            <a:normAutofit fontScale="90000"/>
          </a:bodyPr>
          <a:lstStyle/>
          <a:p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Знакомство с родным городом начинается с посещения краеведческого  музея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L:\Новая папка\P1000872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57158" y="3375399"/>
            <a:ext cx="4643470" cy="3482602"/>
          </a:xfrm>
          <a:prstGeom prst="roundRect">
            <a:avLst/>
          </a:prstGeom>
          <a:noFill/>
        </p:spPr>
      </p:pic>
      <p:pic>
        <p:nvPicPr>
          <p:cNvPr id="4" name="Picture 3" descr="L:\Новая папка\P100087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58" y="1000108"/>
            <a:ext cx="4692348" cy="342902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ВСЕ ДЛЯ ПРЕЗЕНТАЦИИ\Фоны для презентаций\master54_background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9715" cy="68537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Знакомство с Достопримечательностями   города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L:\Новая папка\P10008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214422"/>
            <a:ext cx="3571900" cy="4357718"/>
          </a:xfrm>
          <a:prstGeom prst="roundRect">
            <a:avLst/>
          </a:prstGeom>
          <a:noFill/>
        </p:spPr>
      </p:pic>
      <p:pic>
        <p:nvPicPr>
          <p:cNvPr id="4" name="Picture 3" descr="L:\Новая папка\P1000872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286248" y="1214422"/>
            <a:ext cx="4429156" cy="3321868"/>
          </a:xfrm>
          <a:prstGeom prst="roundRect">
            <a:avLst/>
          </a:prstGeom>
          <a:noFill/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643446"/>
            <a:ext cx="4034728" cy="1071594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Зарайский старый Кремль </a:t>
            </a:r>
          </a:p>
          <a:p>
            <a:r>
              <a:rPr lang="ru-RU" sz="20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над Осетром- рекой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85720" y="5929330"/>
            <a:ext cx="4034728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Здесь начал поход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воевода Пожарский</a:t>
            </a:r>
            <a:endParaRPr kumimoji="0" lang="ru-RU" sz="2000" b="1" i="1" u="none" strike="noStrike" kern="1200" cap="none" spc="0" normalizeH="0" baseline="0" noProof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620</TotalTime>
  <Words>345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Шуршалина  Надежда Алексеевна воспитатель  I квалификационной категории </vt:lpstr>
      <vt:lpstr> «Школа молодого специалиста» Районный семинар для молодых специалистов  Тема: «Нравственно – патриотическое воспитание дошкольников при ознакомлении с государственной символикой»</vt:lpstr>
      <vt:lpstr>Слайд 3</vt:lpstr>
      <vt:lpstr>Работа по нравственно-патриотическому воспитанию проходит через непосредственно-образовательную деятельность</vt:lpstr>
      <vt:lpstr>Организованная образовательная деятельность</vt:lpstr>
      <vt:lpstr>Система и последовательность работы по нравственно-патриотическому воспитанию</vt:lpstr>
      <vt:lpstr>Взаимодействие с организациями.</vt:lpstr>
      <vt:lpstr>Знакомство с родным городом начинается с посещения краеведческого  музея</vt:lpstr>
      <vt:lpstr>Знакомство с Достопримечательностями   города</vt:lpstr>
      <vt:lpstr>Слайд 10</vt:lpstr>
      <vt:lpstr>Слайд 11</vt:lpstr>
      <vt:lpstr>Город новый – город старый</vt:lpstr>
      <vt:lpstr>Работа с детьми в образовательной деятельности</vt:lpstr>
      <vt:lpstr>Слайд 14</vt:lpstr>
      <vt:lpstr>Знакомство  с символикой  страны</vt:lpstr>
      <vt:lpstr>Система работы по ознакомлению с государственной символикой позволяет решить следующие задачи: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SL1</cp:lastModifiedBy>
  <cp:revision>153</cp:revision>
  <dcterms:modified xsi:type="dcterms:W3CDTF">2011-11-25T18:49:55Z</dcterms:modified>
</cp:coreProperties>
</file>