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8" r:id="rId8"/>
    <p:sldId id="269"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E8C594F-B44F-49AC-94EE-D33F7FB55E2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C594F-B44F-49AC-94EE-D33F7FB55E2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C594F-B44F-49AC-94EE-D33F7FB55E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27F46FF-ECD4-4A37-BB3F-5D7A375E38F4}" type="datetimeFigureOut">
              <a:rPr lang="ru-RU" smtClean="0"/>
              <a:pPr/>
              <a:t>18.10.2012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E8C594F-B44F-49AC-94EE-D33F7FB55E2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7F46FF-ECD4-4A37-BB3F-5D7A375E38F4}" type="datetimeFigureOut">
              <a:rPr lang="ru-RU" smtClean="0"/>
              <a:pPr/>
              <a:t>18.10.2012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8C594F-B44F-49AC-94EE-D33F7FB55E2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latin typeface="Courier New" pitchFamily="49" charset="0"/>
                <a:cs typeface="Courier New" pitchFamily="49" charset="0"/>
              </a:rPr>
              <a:t>Куклы </a:t>
            </a:r>
            <a:br>
              <a:rPr lang="ru-RU" sz="4000" dirty="0" smtClean="0">
                <a:latin typeface="Courier New" pitchFamily="49" charset="0"/>
                <a:cs typeface="Courier New" pitchFamily="49" charset="0"/>
              </a:rPr>
            </a:br>
            <a:r>
              <a:rPr lang="ru-RU" sz="4000" dirty="0" smtClean="0">
                <a:latin typeface="Courier New" pitchFamily="49" charset="0"/>
                <a:cs typeface="Courier New" pitchFamily="49" charset="0"/>
              </a:rPr>
              <a:t>в национальных костюмах</a:t>
            </a:r>
            <a:endParaRPr lang="ru-RU" sz="4000" dirty="0">
              <a:latin typeface="Courier New" pitchFamily="49" charset="0"/>
              <a:cs typeface="Courier New" pitchFamily="49" charset="0"/>
            </a:endParaRPr>
          </a:p>
        </p:txBody>
      </p:sp>
      <p:sp>
        <p:nvSpPr>
          <p:cNvPr id="3" name="Подзаголовок 2"/>
          <p:cNvSpPr>
            <a:spLocks noGrp="1"/>
          </p:cNvSpPr>
          <p:nvPr>
            <p:ph type="subTitle" idx="4294967295"/>
          </p:nvPr>
        </p:nvSpPr>
        <p:spPr>
          <a:xfrm>
            <a:off x="0" y="5589588"/>
            <a:ext cx="7854950" cy="1079500"/>
          </a:xfrm>
        </p:spPr>
        <p:txBody>
          <a:bodyPr>
            <a:normAutofit fontScale="92500" lnSpcReduction="20000"/>
          </a:bodyPr>
          <a:lstStyle/>
          <a:p>
            <a:r>
              <a:rPr lang="ru-RU" dirty="0" smtClean="0"/>
              <a:t>Работу  выполнили:      Круглова Лариса Александровна</a:t>
            </a:r>
          </a:p>
          <a:p>
            <a:r>
              <a:rPr lang="ru-RU" dirty="0" smtClean="0"/>
              <a:t>Шамсутдинова </a:t>
            </a:r>
            <a:r>
              <a:rPr lang="ru-RU" dirty="0" err="1" smtClean="0"/>
              <a:t>Ильмира</a:t>
            </a:r>
            <a:r>
              <a:rPr lang="ru-RU" dirty="0" smtClean="0"/>
              <a:t> </a:t>
            </a:r>
            <a:r>
              <a:rPr lang="ru-RU" dirty="0" err="1" smtClean="0"/>
              <a:t>Зинуллаевна</a:t>
            </a:r>
            <a:endParaRPr lang="ru-RU" dirty="0"/>
          </a:p>
        </p:txBody>
      </p:sp>
      <p:pic>
        <p:nvPicPr>
          <p:cNvPr id="5" name="Picture 2" descr="C:\Users\рим\Desktop\IMG_4585.JPG"/>
          <p:cNvPicPr>
            <a:picLocks noGrp="1" noChangeAspect="1" noChangeArrowheads="1"/>
          </p:cNvPicPr>
          <p:nvPr>
            <p:ph idx="4294967295"/>
          </p:nvPr>
        </p:nvPicPr>
        <p:blipFill>
          <a:blip r:embed="rId2" cstate="print"/>
          <a:srcRect/>
          <a:stretch>
            <a:fillRect/>
          </a:stretch>
        </p:blipFill>
        <p:spPr bwMode="auto">
          <a:xfrm rot="16200000">
            <a:off x="5521325" y="2513013"/>
            <a:ext cx="3622675" cy="2717800"/>
          </a:xfrm>
          <a:prstGeom prst="rect">
            <a:avLst/>
          </a:prstGeom>
          <a:noFill/>
        </p:spPr>
      </p:pic>
      <p:pic>
        <p:nvPicPr>
          <p:cNvPr id="1026" name="Picture 2" descr="C:\Users\рим\Desktop\IMG_4596.JPG"/>
          <p:cNvPicPr>
            <a:picLocks noChangeAspect="1" noChangeArrowheads="1"/>
          </p:cNvPicPr>
          <p:nvPr/>
        </p:nvPicPr>
        <p:blipFill>
          <a:blip r:embed="rId3" cstate="print"/>
          <a:srcRect/>
          <a:stretch>
            <a:fillRect/>
          </a:stretch>
        </p:blipFill>
        <p:spPr bwMode="auto">
          <a:xfrm rot="16200000">
            <a:off x="-444892" y="2505740"/>
            <a:ext cx="3559137" cy="26693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457200" y="2276872"/>
            <a:ext cx="4040188" cy="4083448"/>
          </a:xfrm>
        </p:spPr>
        <p:txBody>
          <a:bodyPr>
            <a:normAutofit fontScale="85000" lnSpcReduction="20000"/>
          </a:bodyPr>
          <a:lstStyle/>
          <a:p>
            <a:pPr>
              <a:buNone/>
            </a:pPr>
            <a:r>
              <a:rPr lang="ru-RU" dirty="0" smtClean="0"/>
              <a:t>Люблю тебя мой край родной</a:t>
            </a:r>
          </a:p>
          <a:p>
            <a:pPr>
              <a:buNone/>
            </a:pPr>
            <a:r>
              <a:rPr lang="ru-RU" dirty="0" smtClean="0"/>
              <a:t>За то, что здесь родился я</a:t>
            </a:r>
          </a:p>
          <a:p>
            <a:pPr>
              <a:buNone/>
            </a:pPr>
            <a:r>
              <a:rPr lang="ru-RU" dirty="0" smtClean="0"/>
              <a:t>За то, что каждое мгновенье</a:t>
            </a:r>
          </a:p>
          <a:p>
            <a:pPr>
              <a:buNone/>
            </a:pPr>
            <a:r>
              <a:rPr lang="ru-RU" dirty="0" smtClean="0"/>
              <a:t>Я вспоминаю отчий дом</a:t>
            </a:r>
          </a:p>
          <a:p>
            <a:pPr>
              <a:buNone/>
            </a:pPr>
            <a:r>
              <a:rPr lang="ru-RU" dirty="0" smtClean="0"/>
              <a:t>Чудесней нет земли на свете.</a:t>
            </a:r>
          </a:p>
          <a:p>
            <a:pPr>
              <a:buNone/>
            </a:pPr>
            <a:r>
              <a:rPr lang="ru-RU" dirty="0" smtClean="0"/>
              <a:t>Чем , та , что подарила</a:t>
            </a:r>
          </a:p>
          <a:p>
            <a:pPr>
              <a:buNone/>
            </a:pPr>
            <a:r>
              <a:rPr lang="ru-RU" dirty="0" smtClean="0"/>
              <a:t>Сладкий миг…</a:t>
            </a:r>
          </a:p>
          <a:p>
            <a:pPr>
              <a:buNone/>
            </a:pPr>
            <a:r>
              <a:rPr lang="ru-RU" dirty="0" smtClean="0"/>
              <a:t>И где б я ни был </a:t>
            </a:r>
          </a:p>
          <a:p>
            <a:pPr>
              <a:buNone/>
            </a:pPr>
            <a:r>
              <a:rPr lang="ru-RU" dirty="0" smtClean="0"/>
              <a:t>Край родной я вспоминаю</a:t>
            </a:r>
          </a:p>
          <a:p>
            <a:pPr>
              <a:buNone/>
            </a:pPr>
            <a:r>
              <a:rPr lang="ru-RU" dirty="0" smtClean="0"/>
              <a:t>Чудесней нет земли.</a:t>
            </a:r>
          </a:p>
          <a:p>
            <a:pPr>
              <a:buNone/>
            </a:pPr>
            <a:r>
              <a:rPr lang="ru-RU" dirty="0" smtClean="0"/>
              <a:t>Я это твёрдо знаю.   </a:t>
            </a:r>
          </a:p>
          <a:p>
            <a:pPr>
              <a:buNone/>
            </a:pPr>
            <a:r>
              <a:rPr lang="ru-RU" dirty="0" smtClean="0"/>
              <a:t>                                    </a:t>
            </a:r>
          </a:p>
          <a:p>
            <a:pPr>
              <a:buNone/>
            </a:pPr>
            <a:r>
              <a:rPr lang="ru-RU" dirty="0" smtClean="0"/>
              <a:t>Л.А.Круглова              </a:t>
            </a:r>
          </a:p>
          <a:p>
            <a:pPr>
              <a:buNone/>
            </a:pPr>
            <a:r>
              <a:rPr lang="ru-RU" dirty="0" smtClean="0"/>
              <a:t> </a:t>
            </a:r>
            <a:endParaRPr lang="ru-RU" dirty="0"/>
          </a:p>
        </p:txBody>
      </p:sp>
      <p:sp>
        <p:nvSpPr>
          <p:cNvPr id="6" name="Содержимое 5"/>
          <p:cNvSpPr>
            <a:spLocks noGrp="1"/>
          </p:cNvSpPr>
          <p:nvPr>
            <p:ph sz="quarter" idx="4"/>
          </p:nvPr>
        </p:nvSpPr>
        <p:spPr>
          <a:xfrm>
            <a:off x="4645025" y="260648"/>
            <a:ext cx="4041775" cy="6099672"/>
          </a:xfrm>
        </p:spPr>
        <p:txBody>
          <a:bodyPr>
            <a:normAutofit fontScale="92500" lnSpcReduction="20000"/>
          </a:bodyPr>
          <a:lstStyle/>
          <a:p>
            <a:pPr>
              <a:buNone/>
            </a:pPr>
            <a:r>
              <a:rPr lang="ru-RU" dirty="0" smtClean="0"/>
              <a:t>                      *  *  *</a:t>
            </a:r>
          </a:p>
          <a:p>
            <a:pPr>
              <a:buNone/>
            </a:pPr>
            <a:r>
              <a:rPr lang="ru-RU" dirty="0" smtClean="0"/>
              <a:t>Куклы, барышни, матрёшки</a:t>
            </a:r>
          </a:p>
          <a:p>
            <a:pPr>
              <a:buNone/>
            </a:pPr>
            <a:r>
              <a:rPr lang="ru-RU" dirty="0" smtClean="0"/>
              <a:t>Рядом с нами все живут.</a:t>
            </a:r>
          </a:p>
          <a:p>
            <a:pPr>
              <a:buNone/>
            </a:pPr>
            <a:r>
              <a:rPr lang="ru-RU" dirty="0" smtClean="0"/>
              <a:t>Удивляют, восхищают</a:t>
            </a:r>
          </a:p>
          <a:p>
            <a:pPr>
              <a:buNone/>
            </a:pPr>
            <a:r>
              <a:rPr lang="ru-RU" dirty="0" smtClean="0"/>
              <a:t>И покоя не дают.</a:t>
            </a:r>
          </a:p>
          <a:p>
            <a:pPr>
              <a:buNone/>
            </a:pPr>
            <a:r>
              <a:rPr lang="ru-RU" dirty="0" smtClean="0"/>
              <a:t>Шьём мы куклам всем наряды</a:t>
            </a:r>
          </a:p>
          <a:p>
            <a:pPr>
              <a:buNone/>
            </a:pPr>
            <a:r>
              <a:rPr lang="ru-RU" dirty="0" smtClean="0"/>
              <a:t>Изучая старину.</a:t>
            </a:r>
          </a:p>
          <a:p>
            <a:pPr>
              <a:buNone/>
            </a:pPr>
            <a:r>
              <a:rPr lang="ru-RU" dirty="0" smtClean="0"/>
              <a:t>Познаём с какого края</a:t>
            </a:r>
          </a:p>
          <a:p>
            <a:pPr>
              <a:buNone/>
            </a:pPr>
            <a:r>
              <a:rPr lang="ru-RU" dirty="0" smtClean="0"/>
              <a:t>Мы во сне иль на </a:t>
            </a:r>
            <a:r>
              <a:rPr lang="ru-RU" dirty="0" err="1" smtClean="0"/>
              <a:t>яву</a:t>
            </a:r>
            <a:r>
              <a:rPr lang="ru-RU" dirty="0" smtClean="0"/>
              <a:t>.</a:t>
            </a:r>
          </a:p>
          <a:p>
            <a:pPr>
              <a:buNone/>
            </a:pPr>
            <a:r>
              <a:rPr lang="ru-RU" dirty="0" smtClean="0"/>
              <a:t>Вместе с кочевым народом</a:t>
            </a:r>
          </a:p>
          <a:p>
            <a:pPr>
              <a:buNone/>
            </a:pPr>
            <a:r>
              <a:rPr lang="ru-RU" dirty="0" smtClean="0"/>
              <a:t>Ставим юрту, ждём гостей.</a:t>
            </a:r>
          </a:p>
          <a:p>
            <a:pPr>
              <a:buNone/>
            </a:pPr>
            <a:r>
              <a:rPr lang="ru-RU" dirty="0" smtClean="0"/>
              <a:t>Пьём мы чай из самовара </a:t>
            </a:r>
          </a:p>
          <a:p>
            <a:pPr>
              <a:buNone/>
            </a:pPr>
            <a:r>
              <a:rPr lang="ru-RU" dirty="0" smtClean="0"/>
              <a:t>А кочевник пьёт кумыс.</a:t>
            </a:r>
          </a:p>
          <a:p>
            <a:pPr>
              <a:buNone/>
            </a:pPr>
            <a:r>
              <a:rPr lang="ru-RU" dirty="0" smtClean="0"/>
              <a:t>В дом идём мы отдохнуть, </a:t>
            </a:r>
          </a:p>
          <a:p>
            <a:pPr>
              <a:buNone/>
            </a:pPr>
            <a:r>
              <a:rPr lang="ru-RU" dirty="0" smtClean="0"/>
              <a:t>А кочевник лёг в </a:t>
            </a:r>
            <a:r>
              <a:rPr lang="ru-RU" dirty="0" err="1" smtClean="0"/>
              <a:t>куйзи</a:t>
            </a:r>
            <a:endParaRPr lang="ru-RU" dirty="0" smtClean="0"/>
          </a:p>
          <a:p>
            <a:pPr>
              <a:buNone/>
            </a:pPr>
            <a:r>
              <a:rPr lang="ru-RU" dirty="0" smtClean="0"/>
              <a:t>Ну  попробуй загляни.</a:t>
            </a:r>
          </a:p>
          <a:p>
            <a:pPr>
              <a:buNone/>
            </a:pPr>
            <a:r>
              <a:rPr lang="ru-RU" dirty="0" smtClean="0"/>
              <a:t>Люди разные живут…</a:t>
            </a:r>
          </a:p>
          <a:p>
            <a:pPr>
              <a:buNone/>
            </a:pPr>
            <a:r>
              <a:rPr lang="ru-RU" dirty="0" smtClean="0"/>
              <a:t>Все по – своему поют,</a:t>
            </a:r>
          </a:p>
          <a:p>
            <a:pPr>
              <a:buNone/>
            </a:pPr>
            <a:r>
              <a:rPr lang="ru-RU" dirty="0" smtClean="0"/>
              <a:t>Носят разную одежду</a:t>
            </a:r>
          </a:p>
          <a:p>
            <a:pPr>
              <a:buNone/>
            </a:pPr>
            <a:r>
              <a:rPr lang="ru-RU" dirty="0" smtClean="0"/>
              <a:t>Верят в бога как и прежде…</a:t>
            </a:r>
          </a:p>
          <a:p>
            <a:pPr>
              <a:buNone/>
            </a:pPr>
            <a:endParaRPr lang="ru-RU" dirty="0" smtClean="0"/>
          </a:p>
        </p:txBody>
      </p:sp>
      <p:pic>
        <p:nvPicPr>
          <p:cNvPr id="7" name="Picture 2" descr="C:\Users\рим\Desktop\анимации\domashnie-zhivotnie-58[1].gif"/>
          <p:cNvPicPr>
            <a:picLocks noChangeAspect="1" noChangeArrowheads="1" noCrop="1"/>
          </p:cNvPicPr>
          <p:nvPr/>
        </p:nvPicPr>
        <p:blipFill>
          <a:blip r:embed="rId2" cstate="print"/>
          <a:srcRect/>
          <a:stretch>
            <a:fillRect/>
          </a:stretch>
        </p:blipFill>
        <p:spPr bwMode="auto">
          <a:xfrm>
            <a:off x="2483768" y="4725144"/>
            <a:ext cx="1872208" cy="1779021"/>
          </a:xfrm>
          <a:prstGeom prst="rect">
            <a:avLst/>
          </a:prstGeom>
          <a:noFill/>
        </p:spPr>
      </p:pic>
      <p:pic>
        <p:nvPicPr>
          <p:cNvPr id="8" name="Picture 7"/>
          <p:cNvPicPr>
            <a:picLocks noChangeAspect="1" noChangeArrowheads="1"/>
          </p:cNvPicPr>
          <p:nvPr/>
        </p:nvPicPr>
        <p:blipFill>
          <a:blip r:embed="rId3" cstate="print"/>
          <a:srcRect/>
          <a:stretch>
            <a:fillRect/>
          </a:stretch>
        </p:blipFill>
        <p:spPr bwMode="auto">
          <a:xfrm>
            <a:off x="1043608" y="172520"/>
            <a:ext cx="1872208" cy="204303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7848600" y="5495925"/>
            <a:ext cx="12954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70000" lnSpcReduction="20000"/>
          </a:bodyPr>
          <a:lstStyle/>
          <a:p>
            <a:r>
              <a:rPr lang="ru-RU" dirty="0" smtClean="0">
                <a:solidFill>
                  <a:srgbClr val="7030A0"/>
                </a:solidFill>
              </a:rPr>
              <a:t>Каждому народу достаётся наследство от предыдущих поколений, сделанное их руками, созданное их гением и талантами. Громадно, обширно наследство русского народа. Веками копилось оно, и вкладывали русские люди в него не только свой труд, но и свою душу, свои мечты, надежды, радости и горести. Уходило и терялось многое – время не щадило человека и его творения, но то, что сохранилось, что дошло до нас, открывает нам неповторимый, дивный лик народа – творца, очищенный от всего случайного, наносного, способного исказить истинный смысл созданного им.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342584" cy="682400"/>
          </a:xfrm>
        </p:spPr>
        <p:txBody>
          <a:bodyPr/>
          <a:lstStyle/>
          <a:p>
            <a:r>
              <a:rPr lang="ru-RU" sz="3200" dirty="0" smtClean="0"/>
              <a:t>Русский сарафан Архангельской губернии</a:t>
            </a:r>
            <a:endParaRPr lang="ru-RU" sz="3200"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3575050" y="1676400"/>
            <a:ext cx="5389438" cy="4572000"/>
          </a:xfrm>
        </p:spPr>
        <p:txBody>
          <a:bodyPr>
            <a:normAutofit fontScale="55000" lnSpcReduction="20000"/>
          </a:bodyPr>
          <a:lstStyle/>
          <a:p>
            <a:r>
              <a:rPr lang="ru-RU" dirty="0" smtClean="0"/>
              <a:t> </a:t>
            </a:r>
            <a:r>
              <a:rPr lang="ru-RU" dirty="0" smtClean="0">
                <a:solidFill>
                  <a:srgbClr val="7030A0"/>
                </a:solidFill>
              </a:rPr>
              <a:t>Русский национальный костюм – своеобразная летопись исторического развития и художественного творчества народа. У русской национальной одежды – многовековая история. Будучи одним из устойчивых элементов материальной культуры, она издавна отражала не только этническую принадлежность и географическую среду: в ней сказывался уровень экономического развития, социальное и имущественное положение, религиозная принадлежность.</a:t>
            </a:r>
          </a:p>
          <a:p>
            <a:r>
              <a:rPr lang="ru-RU" dirty="0" smtClean="0"/>
              <a:t>Кукла одета в свадебный костюм Архангельской губернии, перед свадьбой  волосы девушки делились на две стороны (характеризующие стороны родителей со стороны жениха и невесты)</a:t>
            </a:r>
          </a:p>
          <a:p>
            <a:endParaRPr lang="ru-RU" dirty="0" smtClean="0"/>
          </a:p>
          <a:p>
            <a:r>
              <a:rPr lang="ru-RU" dirty="0" smtClean="0"/>
              <a:t> «Не дели мне мама косы русые на две стороны,</a:t>
            </a:r>
          </a:p>
          <a:p>
            <a:r>
              <a:rPr lang="ru-RU" dirty="0" smtClean="0"/>
              <a:t> Ты не мерь мне мама красный сарафан»</a:t>
            </a:r>
          </a:p>
          <a:p>
            <a:endParaRPr lang="ru-RU" dirty="0" smtClean="0"/>
          </a:p>
          <a:p>
            <a:endParaRPr lang="ru-RU" dirty="0" smtClean="0"/>
          </a:p>
          <a:p>
            <a:r>
              <a:rPr lang="ru-RU" dirty="0" smtClean="0"/>
              <a:t>Сарафан сшит из атласа (шёлка), с  вставкой традиционно с вышивкой или богато украшенной тканью, рукава длинные прикрывают руки до запястья и ниже, зачастую многослойные</a:t>
            </a:r>
            <a:endParaRPr lang="ru-RU" dirty="0"/>
          </a:p>
        </p:txBody>
      </p:sp>
      <p:pic>
        <p:nvPicPr>
          <p:cNvPr id="1026" name="Picture 2" descr="C:\Users\рим\Desktop\IMG_4590.JPG"/>
          <p:cNvPicPr>
            <a:picLocks noChangeAspect="1" noChangeArrowheads="1"/>
          </p:cNvPicPr>
          <p:nvPr/>
        </p:nvPicPr>
        <p:blipFill>
          <a:blip r:embed="rId2" cstate="print"/>
          <a:srcRect/>
          <a:stretch>
            <a:fillRect/>
          </a:stretch>
        </p:blipFill>
        <p:spPr bwMode="auto">
          <a:xfrm rot="5400000">
            <a:off x="-306542" y="2222866"/>
            <a:ext cx="4752528" cy="35643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47500" lnSpcReduction="20000"/>
          </a:bodyPr>
          <a:lstStyle/>
          <a:p>
            <a:r>
              <a:rPr lang="ru-RU" sz="3300" dirty="0" smtClean="0">
                <a:solidFill>
                  <a:srgbClr val="7030A0"/>
                </a:solidFill>
              </a:rPr>
              <a:t>Для традиционного русского костюма характерен прямой крой со свободно падающими линиями. Его отличает конструктивность и рациональность: модулем здесь является ширина полотнища домотканой или покупной фабричной ткани. Основные детали одежды кроили, перегибая полотнище вдвое по утку или основе. Для клиньев по необходимости полотнище складывали по диагонали. Сшиваемые по прямым линиям детали одежды дополнялись для свободы движения прямоугольными или косыми вставками ( </a:t>
            </a:r>
            <a:r>
              <a:rPr lang="ru-RU" sz="3300" dirty="0" err="1" smtClean="0">
                <a:solidFill>
                  <a:srgbClr val="7030A0"/>
                </a:solidFill>
              </a:rPr>
              <a:t>прямые,косые</a:t>
            </a:r>
            <a:r>
              <a:rPr lang="ru-RU" sz="3300" dirty="0" smtClean="0">
                <a:solidFill>
                  <a:srgbClr val="7030A0"/>
                </a:solidFill>
              </a:rPr>
              <a:t> </a:t>
            </a:r>
            <a:r>
              <a:rPr lang="ru-RU" sz="3300" dirty="0" err="1" smtClean="0">
                <a:solidFill>
                  <a:srgbClr val="7030A0"/>
                </a:solidFill>
              </a:rPr>
              <a:t>полики</a:t>
            </a:r>
            <a:r>
              <a:rPr lang="ru-RU" sz="3300" dirty="0" smtClean="0">
                <a:solidFill>
                  <a:srgbClr val="7030A0"/>
                </a:solidFill>
              </a:rPr>
              <a:t>, ластовицы). Хотя одежда жителей каждой местности Руси имела свои отличительные особенности, весь русский женский костюм обладал общими чертами –</a:t>
            </a:r>
            <a:r>
              <a:rPr lang="ru-RU" sz="3300" dirty="0" err="1" smtClean="0">
                <a:solidFill>
                  <a:srgbClr val="7030A0"/>
                </a:solidFill>
              </a:rPr>
              <a:t>малорасчленённым</a:t>
            </a:r>
            <a:r>
              <a:rPr lang="ru-RU" sz="3300" dirty="0" smtClean="0">
                <a:solidFill>
                  <a:srgbClr val="7030A0"/>
                </a:solidFill>
              </a:rPr>
              <a:t> компактным объёмом и лаконичным, мягким, плавным контуром. Когда женщина шла, костюм её сохранял свою особенность – плавную текучесть линий.</a:t>
            </a:r>
          </a:p>
          <a:p>
            <a:endParaRPr lang="ru-RU" dirty="0"/>
          </a:p>
        </p:txBody>
      </p:sp>
      <p:pic>
        <p:nvPicPr>
          <p:cNvPr id="2050" name="Picture 2" descr="C:\Users\рим\Desktop\IMG_4589.JPG"/>
          <p:cNvPicPr>
            <a:picLocks noChangeAspect="1" noChangeArrowheads="1"/>
          </p:cNvPicPr>
          <p:nvPr/>
        </p:nvPicPr>
        <p:blipFill>
          <a:blip r:embed="rId2" cstate="print"/>
          <a:srcRect/>
          <a:stretch>
            <a:fillRect/>
          </a:stretch>
        </p:blipFill>
        <p:spPr bwMode="auto">
          <a:xfrm rot="16200000">
            <a:off x="-598010" y="2370826"/>
            <a:ext cx="4784080" cy="35880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70000" lnSpcReduction="20000"/>
          </a:bodyPr>
          <a:lstStyle/>
          <a:p>
            <a:r>
              <a:rPr lang="ru-RU" dirty="0" smtClean="0"/>
              <a:t> Красный цвет в русском народном костюме существовал в таком большом разнообразии оттенков, что из них можно составить целую палитру, своеобразную цветовую симфонию. По законам цветового контраста сочность красного увеличивается на фоне зелени, придавая радостное, праздничное звучание костюму и облику крестьянки.</a:t>
            </a:r>
          </a:p>
          <a:p>
            <a:pPr>
              <a:buNone/>
            </a:pPr>
            <a:r>
              <a:rPr lang="ru-RU" dirty="0" smtClean="0"/>
              <a:t> </a:t>
            </a:r>
          </a:p>
          <a:p>
            <a:r>
              <a:rPr lang="ru-RU" dirty="0" smtClean="0"/>
              <a:t>Многогранна была и символика красного цвета. Он был символом огня – а огонь в деревне не только тепло, но и страшные пожары, - символом радости и скорби. В лирических протяжных песнях «алый цветик» часто служил фоном грусти неразделённой любви…</a:t>
            </a:r>
            <a:endParaRPr lang="ru-RU" dirty="0"/>
          </a:p>
        </p:txBody>
      </p:sp>
      <p:pic>
        <p:nvPicPr>
          <p:cNvPr id="7170" name="Picture 2" descr="C:\Users\рим\Desktop\IMG_4588.JPG"/>
          <p:cNvPicPr>
            <a:picLocks noChangeAspect="1" noChangeArrowheads="1"/>
          </p:cNvPicPr>
          <p:nvPr/>
        </p:nvPicPr>
        <p:blipFill>
          <a:blip r:embed="rId2" cstate="print"/>
          <a:srcRect/>
          <a:stretch>
            <a:fillRect/>
          </a:stretch>
        </p:blipFill>
        <p:spPr bwMode="auto">
          <a:xfrm rot="16200000">
            <a:off x="-373493" y="2325821"/>
            <a:ext cx="4424040" cy="33180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rot="20322382">
            <a:off x="88741" y="481679"/>
            <a:ext cx="3877597" cy="1162050"/>
          </a:xfrm>
        </p:spPr>
        <p:txBody>
          <a:bodyPr/>
          <a:lstStyle/>
          <a:p>
            <a:pPr algn="ctr"/>
            <a:r>
              <a:rPr lang="ru-RU" dirty="0" smtClean="0">
                <a:solidFill>
                  <a:srgbClr val="FF0000"/>
                </a:solidFill>
              </a:rPr>
              <a:t>Казахский национальный костюм</a:t>
            </a:r>
            <a:endParaRPr lang="ru-RU" dirty="0">
              <a:solidFill>
                <a:srgbClr val="FF0000"/>
              </a:solidFill>
            </a:endParaRPr>
          </a:p>
        </p:txBody>
      </p:sp>
      <p:sp>
        <p:nvSpPr>
          <p:cNvPr id="8" name="Содержимое 7"/>
          <p:cNvSpPr>
            <a:spLocks noGrp="1"/>
          </p:cNvSpPr>
          <p:nvPr>
            <p:ph sz="half" idx="1"/>
          </p:nvPr>
        </p:nvSpPr>
        <p:spPr>
          <a:xfrm>
            <a:off x="3575050" y="548680"/>
            <a:ext cx="5111750" cy="5699720"/>
          </a:xfrm>
        </p:spPr>
        <p:txBody>
          <a:bodyPr>
            <a:normAutofit fontScale="55000" lnSpcReduction="20000"/>
          </a:bodyPr>
          <a:lstStyle/>
          <a:p>
            <a:pPr>
              <a:buNone/>
            </a:pPr>
            <a:r>
              <a:rPr lang="ru-RU" dirty="0" smtClean="0"/>
              <a:t>       Большое влияние на формирование казахского костюма оказали соседние народы, с которыми казахи находились в тесной взаимосвязи. В нем можно найти особые черты, присущие, к примеру, национальной одежде русских, татар, каракалпаков, алтайцев, киргиз, узбеков и туркмен.</a:t>
            </a:r>
          </a:p>
          <a:p>
            <a:endParaRPr lang="ru-RU" dirty="0" smtClean="0"/>
          </a:p>
          <a:p>
            <a:pPr>
              <a:buNone/>
            </a:pPr>
            <a:r>
              <a:rPr lang="ru-RU" dirty="0" smtClean="0"/>
              <a:t>        В отличие от традиционной одежды некоторых других народов, казахский костюм прост в композиции, целесообразен и отличается строгой нарядностью благодаря отделке мехом, вышивке, инкрустации. В нем невозможно найти изобилия в украшениях и слепящей пестроты красок, которые присущи, скажем, туркменам. Даже парадная одежда казашек не вызывает у чуждого казахской культуре человека ощущения переполненности. Безусловно, украшения играют некоторую роль в создании образа, но не главную. При этом также следует отметить, что всевозможные украшения появились в казахском костюме не потому, что кочевники стремились к красоте (в их жизненных условиях заниматься украшательством времени было не так много - постоянно кочевать с места на место вместе со стадами, со всей семьей, домашним скарбом в поисках пастбищ было делом нелегким), а для того, чтобы по ним можно было определить положение человека в обществе, его принадлежность к определенной социальной группе степного населения.</a:t>
            </a:r>
            <a:endParaRPr lang="ru-RU" dirty="0"/>
          </a:p>
        </p:txBody>
      </p:sp>
      <p:pic>
        <p:nvPicPr>
          <p:cNvPr id="1026" name="Picture 2"/>
          <p:cNvPicPr>
            <a:picLocks noChangeAspect="1" noChangeArrowheads="1"/>
          </p:cNvPicPr>
          <p:nvPr/>
        </p:nvPicPr>
        <p:blipFill>
          <a:blip r:embed="rId2" cstate="print"/>
          <a:srcRect b="11847"/>
          <a:stretch>
            <a:fillRect/>
          </a:stretch>
        </p:blipFill>
        <p:spPr bwMode="auto">
          <a:xfrm>
            <a:off x="611560" y="3861048"/>
            <a:ext cx="2919625" cy="26790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2276872"/>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4352"/>
            <a:ext cx="3429000" cy="898424"/>
          </a:xfrm>
        </p:spPr>
        <p:txBody>
          <a:bodyPr/>
          <a:lstStyle/>
          <a:p>
            <a:r>
              <a:rPr lang="ru-RU" dirty="0" smtClean="0"/>
              <a:t>Казахский национальный костюм</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3575050" y="476672"/>
            <a:ext cx="5111750" cy="5771728"/>
          </a:xfrm>
        </p:spPr>
        <p:txBody>
          <a:bodyPr>
            <a:normAutofit fontScale="55000" lnSpcReduction="20000"/>
          </a:bodyPr>
          <a:lstStyle/>
          <a:p>
            <a:pPr>
              <a:buNone/>
            </a:pPr>
            <a:r>
              <a:rPr lang="ru-RU" dirty="0" smtClean="0"/>
              <a:t>Мужчины носили нательные рубахи двух типов, нижние и верхние штаны, легкую верхнюю одежду и более широкую верхнюю одежду типа халатов из различных материалов. Обязательной частью костюма были кожаные пояса и матерчатые кушаки.</a:t>
            </a:r>
          </a:p>
          <a:p>
            <a:pPr>
              <a:buNone/>
            </a:pPr>
            <a:r>
              <a:rPr lang="ru-RU" dirty="0" smtClean="0"/>
              <a:t>Одним из главных предметов одежды казаха был </a:t>
            </a:r>
            <a:r>
              <a:rPr lang="ru-RU" dirty="0" err="1" smtClean="0"/>
              <a:t>шапан</a:t>
            </a:r>
            <a:r>
              <a:rPr lang="ru-RU" dirty="0" smtClean="0"/>
              <a:t> - просторный длинный халат. </a:t>
            </a:r>
            <a:r>
              <a:rPr lang="ru-RU" dirty="0" err="1" smtClean="0"/>
              <a:t>Шапан</a:t>
            </a:r>
            <a:r>
              <a:rPr lang="ru-RU" dirty="0" smtClean="0"/>
              <a:t> шили из разнообразных тканей, легких и плотных, различных расцветок, но преимущественно однотонных или более темных. Внутри его утепляли слоем шерсти или ваты. Парадный </a:t>
            </a:r>
            <a:r>
              <a:rPr lang="ru-RU" dirty="0" err="1" smtClean="0"/>
              <a:t>шапан</a:t>
            </a:r>
            <a:r>
              <a:rPr lang="ru-RU" dirty="0" smtClean="0"/>
              <a:t> шили из бархата, украшали аппликацией, кистями, а также вышивкой золотом. Такой халат был частью гардероба </a:t>
            </a:r>
            <a:r>
              <a:rPr lang="ru-RU" dirty="0" err="1" smtClean="0"/>
              <a:t>багатых</a:t>
            </a:r>
            <a:r>
              <a:rPr lang="ru-RU" dirty="0" smtClean="0"/>
              <a:t> казахов. </a:t>
            </a:r>
          </a:p>
          <a:p>
            <a:pPr>
              <a:buNone/>
            </a:pPr>
            <a:endParaRPr lang="ru-RU" dirty="0" smtClean="0"/>
          </a:p>
          <a:p>
            <a:pPr>
              <a:buNone/>
            </a:pPr>
            <a:r>
              <a:rPr lang="ru-RU" dirty="0" smtClean="0"/>
              <a:t>Тон - нагольный тулуп был обычным предметом одежды казахов в зимнее время. Шили его из дубленых овчин шерстью внутрь, зажиточные казахи - из шкур </a:t>
            </a:r>
            <a:r>
              <a:rPr lang="ru-RU" dirty="0" err="1" smtClean="0"/>
              <a:t>четырех-пятимесячных</a:t>
            </a:r>
            <a:r>
              <a:rPr lang="ru-RU" dirty="0" smtClean="0"/>
              <a:t> ягнят. На тон уходило 5-6 шкур взрослой овцы.</a:t>
            </a:r>
          </a:p>
          <a:p>
            <a:pPr>
              <a:buNone/>
            </a:pPr>
            <a:r>
              <a:rPr lang="ru-RU" dirty="0" err="1" smtClean="0"/>
              <a:t>Тымак</a:t>
            </a:r>
            <a:r>
              <a:rPr lang="ru-RU" dirty="0" smtClean="0"/>
              <a:t> - наиболее оригинальный головной убор, который носили в зимнее время. </a:t>
            </a:r>
            <a:r>
              <a:rPr lang="ru-RU" dirty="0" err="1" smtClean="0"/>
              <a:t>Тымак</a:t>
            </a:r>
            <a:r>
              <a:rPr lang="ru-RU" dirty="0" smtClean="0"/>
              <a:t> был необходимым атрибутом одежды для людей, которым приходилось подолгу находиться на открытом воздухе в условиях суровой непогоды. Благодаря своей форме он надежно защищает голову и шею. </a:t>
            </a:r>
            <a:r>
              <a:rPr lang="ru-RU" dirty="0" err="1" smtClean="0"/>
              <a:t>Тымак</a:t>
            </a:r>
            <a:r>
              <a:rPr lang="ru-RU" dirty="0" smtClean="0"/>
              <a:t> состоит из тульи и четырех больших лопастей, скроенных из войлока и крытых тканью. Лопасти шапки обшивались пушистым мехом.</a:t>
            </a:r>
            <a:endParaRPr lang="ru-RU" dirty="0"/>
          </a:p>
        </p:txBody>
      </p:sp>
      <p:pic>
        <p:nvPicPr>
          <p:cNvPr id="5" name="Picture 3" descr="C:\Users\рим\Desktop\IMG_4578.JPG"/>
          <p:cNvPicPr>
            <a:picLocks noChangeAspect="1" noChangeArrowheads="1"/>
          </p:cNvPicPr>
          <p:nvPr/>
        </p:nvPicPr>
        <p:blipFill>
          <a:blip r:embed="rId2" cstate="print"/>
          <a:srcRect/>
          <a:stretch>
            <a:fillRect/>
          </a:stretch>
        </p:blipFill>
        <p:spPr bwMode="auto">
          <a:xfrm rot="5400000">
            <a:off x="-576229" y="2456548"/>
            <a:ext cx="4751841" cy="2952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ru-RU" dirty="0" smtClean="0"/>
              <a:t>Казахский национальный костюм</a:t>
            </a:r>
            <a:endParaRPr lang="ru-RU" dirty="0"/>
          </a:p>
        </p:txBody>
      </p:sp>
      <p:sp>
        <p:nvSpPr>
          <p:cNvPr id="6" name="Текст 5"/>
          <p:cNvSpPr>
            <a:spLocks noGrp="1"/>
          </p:cNvSpPr>
          <p:nvPr>
            <p:ph type="body" idx="1"/>
          </p:nvPr>
        </p:nvSpPr>
        <p:spPr/>
        <p:txBody>
          <a:bodyPr/>
          <a:lstStyle/>
          <a:p>
            <a:endParaRPr lang="ru-RU"/>
          </a:p>
        </p:txBody>
      </p:sp>
      <p:sp>
        <p:nvSpPr>
          <p:cNvPr id="7" name="Текст 6"/>
          <p:cNvSpPr>
            <a:spLocks noGrp="1"/>
          </p:cNvSpPr>
          <p:nvPr>
            <p:ph type="body" sz="half" idx="3"/>
          </p:nvPr>
        </p:nvSpPr>
        <p:spPr>
          <a:xfrm>
            <a:off x="4355976" y="5661248"/>
            <a:ext cx="4608511" cy="936104"/>
          </a:xfrm>
        </p:spPr>
        <p:txBody>
          <a:bodyPr>
            <a:normAutofit fontScale="70000" lnSpcReduction="20000"/>
          </a:bodyPr>
          <a:lstStyle/>
          <a:p>
            <a:r>
              <a:rPr lang="ru-RU" dirty="0" err="1" smtClean="0"/>
              <a:t>Юрта-куйзи,выполнена</a:t>
            </a:r>
            <a:r>
              <a:rPr lang="ru-RU" dirty="0" smtClean="0"/>
              <a:t> в национальных традициях, использовались для декорации орнаменты  характерные для кочевников </a:t>
            </a:r>
            <a:endParaRPr lang="ru-RU" dirty="0"/>
          </a:p>
        </p:txBody>
      </p:sp>
      <p:sp>
        <p:nvSpPr>
          <p:cNvPr id="8" name="Содержимое 7"/>
          <p:cNvSpPr>
            <a:spLocks noGrp="1"/>
          </p:cNvSpPr>
          <p:nvPr>
            <p:ph sz="quarter" idx="2"/>
          </p:nvPr>
        </p:nvSpPr>
        <p:spPr>
          <a:xfrm>
            <a:off x="179512" y="5013176"/>
            <a:ext cx="4176464" cy="1656184"/>
          </a:xfrm>
        </p:spPr>
        <p:txBody>
          <a:bodyPr>
            <a:normAutofit lnSpcReduction="10000"/>
          </a:bodyPr>
          <a:lstStyle/>
          <a:p>
            <a:pPr>
              <a:buNone/>
            </a:pPr>
            <a:r>
              <a:rPr lang="ru-RU" sz="1400" dirty="0" smtClean="0"/>
              <a:t>Головной убор (</a:t>
            </a:r>
            <a:r>
              <a:rPr lang="ru-RU" sz="1400" dirty="0" err="1" smtClean="0"/>
              <a:t>тымак</a:t>
            </a:r>
            <a:r>
              <a:rPr lang="ru-RU" sz="1400" dirty="0" smtClean="0"/>
              <a:t>)- выполнен из замши(кожи) по краям отделан мехом. Рубашка расшита многочисленными костяными украшениями, вышивкой; поверх неё одет   </a:t>
            </a:r>
            <a:r>
              <a:rPr lang="ru-RU" sz="1400" dirty="0" err="1" smtClean="0"/>
              <a:t>шапан</a:t>
            </a:r>
            <a:r>
              <a:rPr lang="ru-RU" sz="1400" dirty="0" smtClean="0"/>
              <a:t>- из выделанной кожи расшит  золотыми нитями; кожаные сапоги с традиционно загнутыми носами. Основание куклы сделано в технике </a:t>
            </a:r>
            <a:r>
              <a:rPr lang="ru-RU" sz="1400" dirty="0" err="1" smtClean="0"/>
              <a:t>папье</a:t>
            </a:r>
            <a:r>
              <a:rPr lang="ru-RU" sz="1400" dirty="0" smtClean="0"/>
              <a:t>- </a:t>
            </a:r>
            <a:r>
              <a:rPr lang="ru-RU" sz="1400" smtClean="0"/>
              <a:t>маше</a:t>
            </a:r>
            <a:endParaRPr lang="ru-RU" sz="1400" dirty="0"/>
          </a:p>
        </p:txBody>
      </p:sp>
      <p:pic>
        <p:nvPicPr>
          <p:cNvPr id="9" name="Picture 2" descr="C:\Users\рим\Desktop\фото\IMG_4582.JPG"/>
          <p:cNvPicPr>
            <a:picLocks noGrp="1" noChangeAspect="1" noChangeArrowheads="1"/>
          </p:cNvPicPr>
          <p:nvPr>
            <p:ph sz="half" idx="1"/>
          </p:nvPr>
        </p:nvPicPr>
        <p:blipFill>
          <a:blip r:embed="rId2" cstate="print"/>
          <a:srcRect r="21626"/>
          <a:stretch>
            <a:fillRect/>
          </a:stretch>
        </p:blipFill>
        <p:spPr bwMode="auto">
          <a:xfrm rot="16200000">
            <a:off x="3623782" y="1568906"/>
            <a:ext cx="3907870" cy="3739626"/>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7668344" y="908721"/>
            <a:ext cx="1063826"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268760"/>
            <a:ext cx="4040188" cy="2088232"/>
          </a:xfrm>
        </p:spPr>
        <p:txBody>
          <a:bodyPr/>
          <a:lstStyle/>
          <a:p>
            <a:r>
              <a:rPr lang="ru-RU" sz="1400" dirty="0" smtClean="0"/>
              <a:t>Кукла  в праздничном казахском национальном костюме , нижнее платье сшито из атласа, дополняется многослойными воланами, верхний жилет расшит национальным орнаментом, головной убор  выполнен в форме таблетки, узор повторяется как и на жилете. Узор рассказывает о роде, племени кочевников, богатстве…</a:t>
            </a:r>
            <a:endParaRPr lang="ru-RU" sz="1400" dirty="0"/>
          </a:p>
        </p:txBody>
      </p:sp>
      <p:sp>
        <p:nvSpPr>
          <p:cNvPr id="4" name="Текст 3"/>
          <p:cNvSpPr>
            <a:spLocks noGrp="1"/>
          </p:cNvSpPr>
          <p:nvPr>
            <p:ph type="body" sz="half" idx="3"/>
          </p:nvPr>
        </p:nvSpPr>
        <p:spPr>
          <a:xfrm>
            <a:off x="4645025" y="620689"/>
            <a:ext cx="4041775" cy="1368151"/>
          </a:xfrm>
        </p:spPr>
        <p:txBody>
          <a:bodyPr>
            <a:normAutofit fontScale="70000" lnSpcReduction="20000"/>
          </a:bodyPr>
          <a:lstStyle/>
          <a:p>
            <a:r>
              <a:rPr lang="ru-RU" dirty="0" smtClean="0">
                <a:solidFill>
                  <a:srgbClr val="FF0000"/>
                </a:solidFill>
              </a:rPr>
              <a:t>Древнейшими традиционными материалами для изготовления одежды у казахов были шкуры, кожа, шерсть домашних животных, тонкий войлок, сукно, которые казахи изготовляли сами.</a:t>
            </a:r>
            <a:endParaRPr lang="ru-RU" dirty="0">
              <a:solidFill>
                <a:srgbClr val="FF0000"/>
              </a:solidFill>
            </a:endParaRPr>
          </a:p>
        </p:txBody>
      </p:sp>
      <p:pic>
        <p:nvPicPr>
          <p:cNvPr id="6146" name="Picture 2" descr="C:\Users\рим\Desktop\IMG_4570.JPG"/>
          <p:cNvPicPr>
            <a:picLocks noGrp="1" noChangeAspect="1" noChangeArrowheads="1"/>
          </p:cNvPicPr>
          <p:nvPr>
            <p:ph sz="quarter" idx="2"/>
          </p:nvPr>
        </p:nvPicPr>
        <p:blipFill>
          <a:blip r:embed="rId2" cstate="print"/>
          <a:srcRect/>
          <a:stretch>
            <a:fillRect/>
          </a:stretch>
        </p:blipFill>
        <p:spPr bwMode="auto">
          <a:xfrm>
            <a:off x="467544" y="3573016"/>
            <a:ext cx="4040188" cy="3030141"/>
          </a:xfrm>
          <a:prstGeom prst="rect">
            <a:avLst/>
          </a:prstGeom>
          <a:noFill/>
        </p:spPr>
      </p:pic>
      <p:pic>
        <p:nvPicPr>
          <p:cNvPr id="6147" name="Picture 3" descr="C:\Users\рим\Desktop\IMG_4583.JPG"/>
          <p:cNvPicPr>
            <a:picLocks noGrp="1" noChangeAspect="1" noChangeArrowheads="1"/>
          </p:cNvPicPr>
          <p:nvPr>
            <p:ph sz="quarter" idx="4"/>
          </p:nvPr>
        </p:nvPicPr>
        <p:blipFill>
          <a:blip r:embed="rId3" cstate="print"/>
          <a:srcRect r="4829"/>
          <a:stretch>
            <a:fillRect/>
          </a:stretch>
        </p:blipFill>
        <p:spPr bwMode="auto">
          <a:xfrm rot="16200000" flipV="1">
            <a:off x="4700673" y="2652253"/>
            <a:ext cx="4257798" cy="350703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164</TotalTime>
  <Words>1114</Words>
  <Application>Microsoft Office PowerPoint</Application>
  <PresentationFormat>Экран (4:3)</PresentationFormat>
  <Paragraphs>66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Куклы  в национальных костюмах</vt:lpstr>
      <vt:lpstr>Слайд 2</vt:lpstr>
      <vt:lpstr>Русский сарафан Архангельской губернии</vt:lpstr>
      <vt:lpstr>Слайд 4</vt:lpstr>
      <vt:lpstr>Слайд 5</vt:lpstr>
      <vt:lpstr>Казахский национальный костюм</vt:lpstr>
      <vt:lpstr>Казахский национальный костюм</vt:lpstr>
      <vt:lpstr>Казахский национальный костюм</vt:lpstr>
      <vt:lpstr>Слайд 9</vt:lpstr>
      <vt:lpstr>Слайд 10</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dc:creator>
  <cp:lastModifiedBy>рим</cp:lastModifiedBy>
  <cp:revision>23</cp:revision>
  <dcterms:created xsi:type="dcterms:W3CDTF">2012-05-11T04:48:54Z</dcterms:created>
  <dcterms:modified xsi:type="dcterms:W3CDTF">2012-10-18T09:54:01Z</dcterms:modified>
</cp:coreProperties>
</file>