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0"/>
  </p:notesMasterIdLst>
  <p:handoutMasterIdLst>
    <p:handoutMasterId r:id="rId11"/>
  </p:handoutMasterIdLst>
  <p:sldIdLst>
    <p:sldId id="266" r:id="rId2"/>
    <p:sldId id="256" r:id="rId3"/>
    <p:sldId id="257" r:id="rId4"/>
    <p:sldId id="265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CD6B"/>
    <a:srgbClr val="CDA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7" y="10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D5240-BA5D-40DC-BC60-B3C88176F036}" type="datetimeFigureOut">
              <a:rPr lang="ru-RU" smtClean="0"/>
              <a:t>22.09.2011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B564A-8D03-4CB3-8865-F59C65600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292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178D4-E048-41C1-A212-12340018E805}" type="datetimeFigureOut">
              <a:rPr lang="ru-RU" smtClean="0"/>
              <a:t>22.09.2011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71B90-4749-4AE0-963D-2E1F97280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799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71B90-4749-4AE0-963D-2E1F972801E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784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7D29-8C3F-4448-9904-7EAABD17E4BA}" type="datetime1">
              <a:rPr lang="ru-RU" smtClean="0"/>
              <a:t>22.09.2011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5C80-AF59-4F20-BA26-752673D37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7DDA-2DF4-48EA-8287-204644569D70}" type="datetime1">
              <a:rPr lang="ru-RU" smtClean="0"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5C80-AF59-4F20-BA26-752673D37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228C-F86A-4F3A-AAC6-5BBB6DEA8A35}" type="datetime1">
              <a:rPr lang="ru-RU" smtClean="0"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5C80-AF59-4F20-BA26-752673D37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67F-5410-4CF5-AAF6-C9278141E0DF}" type="datetime1">
              <a:rPr lang="ru-RU" smtClean="0"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5C80-AF59-4F20-BA26-752673D37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DF3E-35E6-4085-958E-D0803758CEA0}" type="datetime1">
              <a:rPr lang="ru-RU" smtClean="0"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5C80-AF59-4F20-BA26-752673D37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2167-49D8-4036-880B-56021E82D10C}" type="datetime1">
              <a:rPr lang="ru-RU" smtClean="0"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5C80-AF59-4F20-BA26-752673D37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845E-44E9-44B6-B66E-B591F08F16A1}" type="datetime1">
              <a:rPr lang="ru-RU" smtClean="0"/>
              <a:t>22.09.2011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5C80-AF59-4F20-BA26-752673D37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9790-E817-4C38-BFDB-0DDE7BAF0F95}" type="datetime1">
              <a:rPr lang="ru-RU" smtClean="0"/>
              <a:t>22.09.2011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A5C80-AF59-4F20-BA26-752673D375A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823-0460-4C36-9DA7-8AFFE26F8DC4}" type="datetime1">
              <a:rPr lang="ru-RU" smtClean="0"/>
              <a:t>22.09.2011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5C80-AF59-4F20-BA26-752673D37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BE89-560D-4877-A736-346F909A84DA}" type="datetime1">
              <a:rPr lang="ru-RU" smtClean="0"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02A5C80-AF59-4F20-BA26-752673D37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0DB6FC3-9AE4-4137-B9EE-5DF091202360}" type="datetime1">
              <a:rPr lang="ru-RU" smtClean="0"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5C80-AF59-4F20-BA26-752673D37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E58480-FBED-4F6C-9A15-1AC9DC0D1C2A}" type="datetime1">
              <a:rPr lang="ru-RU" smtClean="0"/>
              <a:t>22.09.2011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02A5C80-AF59-4F20-BA26-752673D375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png"/><Relationship Id="rId9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221825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CAF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Родительский музыкальный клуб</a:t>
            </a:r>
            <a:br>
              <a:rPr lang="ru-RU" sz="3600" b="1" dirty="0">
                <a:solidFill>
                  <a:srgbClr val="CCAF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</a:br>
            <a:r>
              <a:rPr lang="ru-RU" sz="6000" b="1" dirty="0">
                <a:solidFill>
                  <a:srgbClr val="CCAF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«Играем вместе</a:t>
            </a:r>
            <a:r>
              <a:rPr lang="ru-RU" sz="6000" b="1" dirty="0" smtClean="0">
                <a:solidFill>
                  <a:srgbClr val="CCAF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02A5C80-AF59-4F20-BA26-752673D375A2}" type="slidenum">
              <a:rPr lang="ru-RU" smtClean="0"/>
              <a:t>1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66615" y="4149080"/>
            <a:ext cx="803963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/>
                </a:solidFill>
              </a:rPr>
              <a:t>Используемые инновационные педагогические технологии: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accent6"/>
                </a:solidFill>
              </a:rPr>
              <a:t>«</a:t>
            </a:r>
            <a:r>
              <a:rPr lang="ru-RU" sz="2000" b="1" dirty="0" err="1" smtClean="0">
                <a:solidFill>
                  <a:schemeClr val="accent6"/>
                </a:solidFill>
              </a:rPr>
              <a:t>Логоритмика</a:t>
            </a:r>
            <a:r>
              <a:rPr lang="ru-RU" sz="2000" b="1" dirty="0" smtClean="0">
                <a:solidFill>
                  <a:schemeClr val="accent6"/>
                </a:solidFill>
              </a:rPr>
              <a:t>»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accent6"/>
                </a:solidFill>
              </a:rPr>
              <a:t>«</a:t>
            </a:r>
            <a:r>
              <a:rPr lang="ru-RU" sz="2000" b="1" dirty="0" err="1" smtClean="0">
                <a:solidFill>
                  <a:schemeClr val="accent6"/>
                </a:solidFill>
              </a:rPr>
              <a:t>Психогимнастика</a:t>
            </a:r>
            <a:r>
              <a:rPr lang="ru-RU" sz="2000" b="1" dirty="0" smtClean="0">
                <a:solidFill>
                  <a:schemeClr val="accent6"/>
                </a:solidFill>
              </a:rPr>
              <a:t>»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accent6"/>
                </a:solidFill>
              </a:rPr>
              <a:t>«Звучащий мир»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accent6"/>
                </a:solidFill>
              </a:rPr>
              <a:t>ТРИЗ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accent6"/>
                </a:solidFill>
              </a:rPr>
              <a:t>Мнемотехника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sz="2000" b="1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ru-RU" sz="2000" b="1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102" name="Picture 6" descr="D:\Oxana_14_12_10\Oxana_Annia\Oxana\презентации\картинки\дети\71b6d7a64367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61" y="5359757"/>
            <a:ext cx="960203" cy="123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94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25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25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25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25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25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25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F02A5C80-AF59-4F20-BA26-752673D375A2}" type="slidenum">
              <a:rPr lang="ru-RU" smtClean="0"/>
              <a:t>2</a:t>
            </a:fld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504" y="260648"/>
            <a:ext cx="8856984" cy="676875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Задачи: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ru-RU" sz="2000" b="0" dirty="0">
                <a:solidFill>
                  <a:schemeClr val="tx1"/>
                </a:solidFill>
                <a:latin typeface="Cambria" pitchFamily="18" charset="0"/>
              </a:rPr>
              <a:t>способствовать гармонизации детско-родительских </a:t>
            </a:r>
            <a:r>
              <a:rPr lang="ru-RU" sz="2000" b="0" dirty="0" smtClean="0">
                <a:solidFill>
                  <a:schemeClr val="tx1"/>
                </a:solidFill>
                <a:latin typeface="Cambria" pitchFamily="18" charset="0"/>
              </a:rPr>
              <a:t>взаимоотношений;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ru-RU" sz="2000" b="0" dirty="0" smtClean="0">
                <a:solidFill>
                  <a:schemeClr val="tx1"/>
                </a:solidFill>
                <a:latin typeface="Cambria" pitchFamily="18" charset="0"/>
              </a:rPr>
              <a:t>развитие перспективных форм сотрудничества с родителями;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ru-RU" sz="2000" b="0" dirty="0" smtClean="0">
                <a:solidFill>
                  <a:schemeClr val="tx1"/>
                </a:solidFill>
                <a:latin typeface="Cambria" pitchFamily="18" charset="0"/>
              </a:rPr>
              <a:t>выработка единого стиля общения с ребенком в ДОУ и семье;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ru-RU" sz="2000" b="0" dirty="0" smtClean="0">
                <a:solidFill>
                  <a:schemeClr val="tx1"/>
                </a:solidFill>
                <a:latin typeface="Cambria" pitchFamily="18" charset="0"/>
              </a:rPr>
              <a:t>активизация и обогащение воспитательных умений родителей, поддержка их уверенности в собственных педагогических возможностях;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b="0" dirty="0" smtClean="0">
                <a:solidFill>
                  <a:schemeClr val="tx1"/>
                </a:solidFill>
                <a:latin typeface="Cambria" pitchFamily="18" charset="0"/>
              </a:rPr>
              <a:t>определение  воспитательной стратегии в общении со своим ребенком и способов взаимодействия с другими участниками воспитательного процесса.</a:t>
            </a:r>
          </a:p>
          <a:p>
            <a:pPr marL="0" indent="0">
              <a:buNone/>
            </a:pPr>
            <a:r>
              <a:rPr lang="ru-RU" sz="2000" b="1" dirty="0" smtClean="0">
                <a:latin typeface="Cambria" pitchFamily="18" charset="0"/>
              </a:rPr>
              <a:t>Оборудование: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b="1" dirty="0" smtClean="0">
                <a:latin typeface="Cambria" pitchFamily="18" charset="0"/>
              </a:rPr>
              <a:t> </a:t>
            </a:r>
            <a:r>
              <a:rPr lang="ru-RU" sz="2000" dirty="0" smtClean="0">
                <a:latin typeface="Cambria" pitchFamily="18" charset="0"/>
              </a:rPr>
              <a:t>платочки </a:t>
            </a:r>
            <a:r>
              <a:rPr lang="ru-RU" sz="2000" dirty="0">
                <a:latin typeface="Cambria" pitchFamily="18" charset="0"/>
              </a:rPr>
              <a:t>для изготовления </a:t>
            </a:r>
            <a:r>
              <a:rPr lang="ru-RU" sz="2000" dirty="0" smtClean="0">
                <a:latin typeface="Cambria" pitchFamily="18" charset="0"/>
              </a:rPr>
              <a:t>зайчиков</a:t>
            </a:r>
            <a:r>
              <a:rPr lang="ru-RU" sz="2000" dirty="0">
                <a:latin typeface="Cambria" pitchFamily="18" charset="0"/>
              </a:rPr>
              <a:t>;</a:t>
            </a:r>
            <a:endParaRPr lang="ru-RU" sz="2000" dirty="0" smtClean="0">
              <a:latin typeface="Cambria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Cambria" pitchFamily="18" charset="0"/>
              </a:rPr>
              <a:t>текст колыбельной для каждого участника;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Cambria" pitchFamily="18" charset="0"/>
              </a:rPr>
              <a:t>природные палочки;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Cambria" pitchFamily="18" charset="0"/>
              </a:rPr>
              <a:t>предметы </a:t>
            </a:r>
            <a:r>
              <a:rPr lang="ru-RU" sz="2000" dirty="0">
                <a:latin typeface="Cambria" pitchFamily="18" charset="0"/>
              </a:rPr>
              <a:t>для изготовления </a:t>
            </a:r>
            <a:r>
              <a:rPr lang="ru-RU" sz="2000" dirty="0" smtClean="0">
                <a:latin typeface="Cambria" pitchFamily="18" charset="0"/>
              </a:rPr>
              <a:t>шумовых  инструментов;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Cambria" pitchFamily="18" charset="0"/>
              </a:rPr>
              <a:t>магнитофон;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dirty="0" err="1">
                <a:latin typeface="Cambria" pitchFamily="18" charset="0"/>
              </a:rPr>
              <a:t>м</a:t>
            </a:r>
            <a:r>
              <a:rPr lang="ru-RU" sz="2000" dirty="0" err="1" smtClean="0">
                <a:latin typeface="Cambria" pitchFamily="18" charset="0"/>
              </a:rPr>
              <a:t>немотаблица</a:t>
            </a:r>
            <a:r>
              <a:rPr lang="ru-RU" sz="2000" dirty="0" smtClean="0">
                <a:latin typeface="Cambria" pitchFamily="18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Cambria" pitchFamily="18" charset="0"/>
              </a:rPr>
              <a:t>куклы </a:t>
            </a:r>
            <a:r>
              <a:rPr lang="ru-RU" sz="2000" dirty="0" err="1">
                <a:latin typeface="Cambria" pitchFamily="18" charset="0"/>
              </a:rPr>
              <a:t>би</a:t>
            </a:r>
            <a:r>
              <a:rPr lang="ru-RU" sz="2000" dirty="0">
                <a:latin typeface="Cambria" pitchFamily="18" charset="0"/>
              </a:rPr>
              <a:t>-ба-бо и </a:t>
            </a:r>
            <a:r>
              <a:rPr lang="ru-RU" sz="2000" dirty="0" smtClean="0">
                <a:latin typeface="Cambria" pitchFamily="18" charset="0"/>
              </a:rPr>
              <a:t>Петрушка</a:t>
            </a:r>
            <a:r>
              <a:rPr lang="ru-RU" sz="2000" dirty="0">
                <a:latin typeface="Cambria" pitchFamily="18" charset="0"/>
              </a:rPr>
              <a:t>.</a:t>
            </a:r>
          </a:p>
          <a:p>
            <a:pPr marL="0" indent="0" algn="l">
              <a:buNone/>
            </a:pPr>
            <a:endParaRPr lang="ru-RU" sz="2000" b="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0" indent="0" algn="l">
              <a:buNone/>
            </a:pPr>
            <a:endParaRPr lang="ru-RU" sz="2000" b="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5122" name="Picture 2" descr="D:\Oxana_14_12_10\Oxana_Annia\Oxana\презентации\картинки\дети\1e009f83bf9da236bc99cfd5a05f920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487" y="5445224"/>
            <a:ext cx="18573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48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4807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b="1" dirty="0" smtClean="0">
                <a:latin typeface="Cambria" pitchFamily="18" charset="0"/>
              </a:rPr>
              <a:t>П</a:t>
            </a:r>
            <a:r>
              <a:rPr lang="ru-RU" sz="2000" dirty="0" smtClean="0">
                <a:latin typeface="Cambria" pitchFamily="18" charset="0"/>
              </a:rPr>
              <a:t>.: Здравствуйте, я рада видеть вас в нашем клубе.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Cambria" pitchFamily="18" charset="0"/>
              </a:rPr>
              <a:t>	Сегодня мы с вами поиграем так, как можно поиграть с маленькими детьми. Ведь нет ничего сложнее, чем игра с ребенком. Игра должна быть и увлекательной, и непродолжительной, да и то, с чем ребенок играет должно быть у нас под рукой. Чтобы быть ближе к ребенку, его лучше понять, нужно быть с ним как можно чаще рядом, и не просто рядом, а вместе с ним. Все игры, в которые мы с вами будем сегодня играть, можно использовать дома, во время отдыха, на семейных праздниках.</a:t>
            </a:r>
            <a:r>
              <a:rPr lang="ru-RU" sz="2000" dirty="0">
                <a:latin typeface="Cambria" pitchFamily="18" charset="0"/>
              </a:rPr>
              <a:t> </a:t>
            </a:r>
            <a:endParaRPr lang="ru-RU" sz="2000" dirty="0" smtClean="0"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Cambria" pitchFamily="18" charset="0"/>
              </a:rPr>
              <a:t>Д</a:t>
            </a:r>
            <a:r>
              <a:rPr lang="ru-RU" sz="2000" dirty="0" smtClean="0">
                <a:latin typeface="Cambria" pitchFamily="18" charset="0"/>
              </a:rPr>
              <a:t>ля </a:t>
            </a:r>
            <a:r>
              <a:rPr lang="ru-RU" sz="2000" dirty="0">
                <a:latin typeface="Cambria" pitchFamily="18" charset="0"/>
              </a:rPr>
              <a:t>начала, давайте друг с другом </a:t>
            </a:r>
            <a:r>
              <a:rPr lang="ru-RU" sz="2000" dirty="0" smtClean="0">
                <a:latin typeface="Cambria" pitchFamily="18" charset="0"/>
              </a:rPr>
              <a:t>поздороваемся, </a:t>
            </a:r>
          </a:p>
          <a:p>
            <a:pPr marL="0" indent="0" algn="just">
              <a:buNone/>
            </a:pPr>
            <a:r>
              <a:rPr lang="ru-RU" sz="2000" dirty="0" smtClean="0">
                <a:latin typeface="Cambria" pitchFamily="18" charset="0"/>
              </a:rPr>
              <a:t>а помогут нам поздороваться музыкальные инструменты: </a:t>
            </a:r>
          </a:p>
          <a:p>
            <a:pPr marL="0" indent="0" algn="just">
              <a:buNone/>
            </a:pPr>
            <a:r>
              <a:rPr lang="ru-RU" sz="2000" dirty="0" smtClean="0">
                <a:latin typeface="Cambria" pitchFamily="18" charset="0"/>
              </a:rPr>
              <a:t>если вы услышите звучание колокольчика, то здороваемся рукой, </a:t>
            </a:r>
          </a:p>
          <a:p>
            <a:pPr marL="0" indent="0" algn="just">
              <a:buNone/>
            </a:pPr>
            <a:r>
              <a:rPr lang="ru-RU" sz="2000" dirty="0" smtClean="0">
                <a:latin typeface="Cambria" pitchFamily="18" charset="0"/>
              </a:rPr>
              <a:t>если зазвучит барабан, то здороваемся спиной, а если заиграет  </a:t>
            </a:r>
          </a:p>
          <a:p>
            <a:pPr marL="0" indent="0" algn="just">
              <a:buNone/>
            </a:pPr>
            <a:r>
              <a:rPr lang="ru-RU" sz="2000" dirty="0" smtClean="0">
                <a:latin typeface="Cambria" pitchFamily="18" charset="0"/>
              </a:rPr>
              <a:t>дудочка, то поздороваемся ногой</a:t>
            </a:r>
            <a:r>
              <a:rPr lang="ru-RU" sz="2000" dirty="0" smtClean="0">
                <a:latin typeface="Cambri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Cambria" pitchFamily="18" charset="0"/>
              </a:rPr>
              <a:t>Исполняется коммуникативная игра «Здравствуйте»</a:t>
            </a:r>
            <a:endParaRPr lang="ru-RU" sz="2000" b="1" dirty="0" smtClean="0"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Cambria" pitchFamily="18" charset="0"/>
              </a:rPr>
              <a:t>После </a:t>
            </a:r>
            <a:r>
              <a:rPr lang="ru-RU" sz="2000" dirty="0">
                <a:latin typeface="Cambria" pitchFamily="18" charset="0"/>
              </a:rPr>
              <a:t>приветствия Педагог обращает внимание всех на мешочек, лежащий в середине круга (заранее положенный).  Педагог дает всем возможность потрогать и определить, что в нем лежит</a:t>
            </a:r>
            <a:r>
              <a:rPr lang="ru-RU" sz="2000" dirty="0" smtClean="0">
                <a:latin typeface="Cambria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Cambria" pitchFamily="18" charset="0"/>
              </a:rPr>
              <a:t>П</a:t>
            </a:r>
            <a:r>
              <a:rPr lang="ru-RU" sz="2000" dirty="0" smtClean="0">
                <a:latin typeface="Cambria" pitchFamily="18" charset="0"/>
              </a:rPr>
              <a:t>.: </a:t>
            </a:r>
            <a:r>
              <a:rPr lang="ru-RU" sz="2000" dirty="0">
                <a:latin typeface="Cambria" pitchFamily="18" charset="0"/>
              </a:rPr>
              <a:t>Э</a:t>
            </a:r>
            <a:r>
              <a:rPr lang="ru-RU" sz="2000" dirty="0" smtClean="0">
                <a:latin typeface="Cambria" pitchFamily="18" charset="0"/>
              </a:rPr>
              <a:t>то </a:t>
            </a:r>
            <a:r>
              <a:rPr lang="ru-RU" sz="2000" dirty="0">
                <a:latin typeface="Cambria" pitchFamily="18" charset="0"/>
              </a:rPr>
              <a:t>всего лишь природные палочки, но это </a:t>
            </a:r>
            <a:r>
              <a:rPr lang="ru-RU" sz="2000" dirty="0" smtClean="0">
                <a:latin typeface="Cambria" pitchFamily="18" charset="0"/>
              </a:rPr>
              <a:t>удивительные палочки - ими </a:t>
            </a:r>
            <a:r>
              <a:rPr lang="ru-RU" sz="2000" dirty="0">
                <a:latin typeface="Cambria" pitchFamily="18" charset="0"/>
              </a:rPr>
              <a:t>можно и рисовать, и играть, и пальчики тренировать. </a:t>
            </a:r>
            <a:endParaRPr lang="ru-RU" sz="2000" dirty="0" smtClean="0"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Cambria" pitchFamily="18" charset="0"/>
              </a:rPr>
              <a:t>Затем </a:t>
            </a:r>
            <a:r>
              <a:rPr lang="ru-RU" sz="2000" dirty="0">
                <a:latin typeface="Cambria" pitchFamily="18" charset="0"/>
              </a:rPr>
              <a:t>все берут по 2 палочки и экспериментируют с ними. </a:t>
            </a:r>
          </a:p>
          <a:p>
            <a:pPr marL="0" indent="0">
              <a:buNone/>
            </a:pPr>
            <a:endParaRPr lang="ru-RU" sz="2000" b="1" dirty="0"/>
          </a:p>
          <a:p>
            <a:pPr marL="0" indent="0" algn="just">
              <a:buNone/>
            </a:pPr>
            <a:endParaRPr lang="ru-RU" dirty="0" smtClean="0">
              <a:latin typeface="Cambria" pitchFamily="18" charset="0"/>
            </a:endParaRPr>
          </a:p>
          <a:p>
            <a:pPr marL="0" indent="0" algn="just">
              <a:buNone/>
            </a:pPr>
            <a:endParaRPr lang="ru-RU" dirty="0">
              <a:latin typeface="Cambria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02A5C80-AF59-4F20-BA26-752673D375A2}" type="slidenum">
              <a:rPr lang="ru-RU" smtClean="0"/>
              <a:t>3</a:t>
            </a:fld>
            <a:endParaRPr lang="ru-RU"/>
          </a:p>
        </p:txBody>
      </p:sp>
      <p:pic>
        <p:nvPicPr>
          <p:cNvPr id="2050" name="Picture 2" descr="C:\Users\Оксана\Desktop\клуб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765" b="-1"/>
          <a:stretch/>
        </p:blipFill>
        <p:spPr bwMode="auto">
          <a:xfrm>
            <a:off x="8144810" y="2974694"/>
            <a:ext cx="891685" cy="167824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27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336704"/>
          </a:xfrm>
        </p:spPr>
        <p:txBody>
          <a:bodyPr>
            <a:normAutofit fontScale="25000" lnSpcReduction="20000"/>
          </a:bodyPr>
          <a:lstStyle/>
          <a:p>
            <a:pPr marL="0" indent="-5760">
              <a:lnSpc>
                <a:spcPct val="120000"/>
              </a:lnSpc>
              <a:spcBef>
                <a:spcPts val="100"/>
              </a:spcBef>
              <a:buNone/>
            </a:pPr>
            <a:r>
              <a:rPr lang="ru-RU" sz="8000" b="1" dirty="0" smtClean="0">
                <a:latin typeface="Cambria" pitchFamily="18" charset="0"/>
              </a:rPr>
              <a:t>Речевая</a:t>
            </a:r>
            <a:r>
              <a:rPr lang="ru-RU" sz="8000" b="1" dirty="0" smtClean="0">
                <a:latin typeface="Cambria" pitchFamily="18" charset="0"/>
              </a:rPr>
              <a:t> </a:t>
            </a:r>
            <a:r>
              <a:rPr lang="ru-RU" sz="8000" b="1" dirty="0" smtClean="0">
                <a:latin typeface="Cambria" pitchFamily="18" charset="0"/>
              </a:rPr>
              <a:t>игра «Может быть это….»</a:t>
            </a:r>
          </a:p>
          <a:p>
            <a:pPr marL="0" indent="-5760">
              <a:lnSpc>
                <a:spcPct val="120000"/>
              </a:lnSpc>
              <a:spcBef>
                <a:spcPts val="100"/>
              </a:spcBef>
              <a:buNone/>
            </a:pPr>
            <a:r>
              <a:rPr lang="ru-RU" sz="8000" dirty="0" smtClean="0">
                <a:latin typeface="Cambria" pitchFamily="18" charset="0"/>
              </a:rPr>
              <a:t>Игра проходит по кругу. Родители </a:t>
            </a:r>
            <a:r>
              <a:rPr lang="ru-RU" sz="8000" dirty="0" err="1" smtClean="0">
                <a:latin typeface="Cambria" pitchFamily="18" charset="0"/>
              </a:rPr>
              <a:t>поочереди</a:t>
            </a:r>
            <a:r>
              <a:rPr lang="ru-RU" sz="8000" dirty="0" smtClean="0">
                <a:latin typeface="Cambria" pitchFamily="18" charset="0"/>
              </a:rPr>
              <a:t> передают палочку, </a:t>
            </a:r>
          </a:p>
          <a:p>
            <a:pPr marL="0" indent="-5760">
              <a:lnSpc>
                <a:spcPct val="120000"/>
              </a:lnSpc>
              <a:spcBef>
                <a:spcPts val="100"/>
              </a:spcBef>
              <a:buNone/>
            </a:pPr>
            <a:r>
              <a:rPr lang="ru-RU" sz="8000" dirty="0">
                <a:latin typeface="Cambria" pitchFamily="18" charset="0"/>
              </a:rPr>
              <a:t>н</a:t>
            </a:r>
            <a:r>
              <a:rPr lang="ru-RU" sz="8000" dirty="0" smtClean="0">
                <a:latin typeface="Cambria" pitchFamily="18" charset="0"/>
              </a:rPr>
              <a:t>азывая при этом схожий с ней предмет и показывая действие с </a:t>
            </a:r>
          </a:p>
          <a:p>
            <a:pPr marL="0" indent="-5760">
              <a:lnSpc>
                <a:spcPct val="120000"/>
              </a:lnSpc>
              <a:spcBef>
                <a:spcPts val="100"/>
              </a:spcBef>
              <a:buNone/>
            </a:pPr>
            <a:r>
              <a:rPr lang="ru-RU" sz="8000" dirty="0" smtClean="0">
                <a:latin typeface="Cambria" pitchFamily="18" charset="0"/>
              </a:rPr>
              <a:t>названным предметом.</a:t>
            </a:r>
          </a:p>
          <a:p>
            <a:pPr marL="0" indent="-5760">
              <a:lnSpc>
                <a:spcPct val="120000"/>
              </a:lnSpc>
              <a:spcBef>
                <a:spcPts val="100"/>
              </a:spcBef>
              <a:buNone/>
            </a:pPr>
            <a:r>
              <a:rPr lang="ru-RU" sz="8000" dirty="0" smtClean="0">
                <a:latin typeface="Cambria" pitchFamily="18" charset="0"/>
              </a:rPr>
              <a:t>(Например: «Может  </a:t>
            </a:r>
            <a:r>
              <a:rPr lang="ru-RU" sz="8000" dirty="0" smtClean="0">
                <a:latin typeface="Cambria" pitchFamily="18" charset="0"/>
              </a:rPr>
              <a:t>это </a:t>
            </a:r>
            <a:r>
              <a:rPr lang="ru-RU" sz="8000" dirty="0" smtClean="0">
                <a:latin typeface="Cambria" pitchFamily="18" charset="0"/>
              </a:rPr>
              <a:t>карандаш, карандаш, карандаш?» </a:t>
            </a:r>
            <a:r>
              <a:rPr lang="ru-RU" sz="8000" dirty="0" smtClean="0">
                <a:latin typeface="Cambria" pitchFamily="18" charset="0"/>
              </a:rPr>
              <a:t>и имитирует действие с </a:t>
            </a:r>
            <a:r>
              <a:rPr lang="ru-RU" sz="8000" dirty="0" smtClean="0">
                <a:latin typeface="Cambria" pitchFamily="18" charset="0"/>
              </a:rPr>
              <a:t>карандашом).</a:t>
            </a:r>
            <a:endParaRPr lang="ru-RU" sz="8000" dirty="0" smtClean="0">
              <a:latin typeface="Cambria" pitchFamily="18" charset="0"/>
            </a:endParaRPr>
          </a:p>
          <a:p>
            <a:pPr marL="0" indent="-5760">
              <a:lnSpc>
                <a:spcPct val="120000"/>
              </a:lnSpc>
              <a:spcBef>
                <a:spcPts val="100"/>
              </a:spcBef>
              <a:buNone/>
            </a:pPr>
            <a:r>
              <a:rPr lang="ru-RU" sz="8000" dirty="0" smtClean="0">
                <a:latin typeface="Cambria" pitchFamily="18" charset="0"/>
              </a:rPr>
              <a:t>Затем Педагог достает Петрушку и показывает как игрушка «умеет» прятаться и выглядывать из своего кулечка. </a:t>
            </a:r>
            <a:endParaRPr lang="ru-RU" sz="8000" dirty="0" smtClean="0">
              <a:latin typeface="Cambria" pitchFamily="18" charset="0"/>
            </a:endParaRPr>
          </a:p>
          <a:p>
            <a:pPr marL="0" indent="-5760">
              <a:lnSpc>
                <a:spcPct val="120000"/>
              </a:lnSpc>
              <a:spcBef>
                <a:spcPts val="100"/>
              </a:spcBef>
              <a:buNone/>
            </a:pPr>
            <a:r>
              <a:rPr lang="ru-RU" sz="8000" b="1" dirty="0" smtClean="0">
                <a:latin typeface="Cambria" pitchFamily="18" charset="0"/>
              </a:rPr>
              <a:t>«Оркестр»</a:t>
            </a:r>
            <a:endParaRPr lang="ru-RU" sz="8000" b="1" dirty="0" smtClean="0">
              <a:latin typeface="Cambria" pitchFamily="18" charset="0"/>
            </a:endParaRPr>
          </a:p>
          <a:p>
            <a:pPr marL="0" indent="-5760">
              <a:lnSpc>
                <a:spcPct val="120000"/>
              </a:lnSpc>
              <a:spcBef>
                <a:spcPts val="100"/>
              </a:spcBef>
              <a:buNone/>
            </a:pPr>
            <a:r>
              <a:rPr lang="ru-RU" sz="8000" b="1" dirty="0" smtClean="0">
                <a:latin typeface="Cambria" pitchFamily="18" charset="0"/>
              </a:rPr>
              <a:t>П</a:t>
            </a:r>
            <a:r>
              <a:rPr lang="ru-RU" sz="8000" dirty="0" smtClean="0">
                <a:latin typeface="Cambria" pitchFamily="18" charset="0"/>
              </a:rPr>
              <a:t>.: Мы с вами сейчас поиграем. Если </a:t>
            </a:r>
            <a:r>
              <a:rPr lang="ru-RU" sz="8000" dirty="0">
                <a:latin typeface="Cambria" pitchFamily="18" charset="0"/>
              </a:rPr>
              <a:t>кукла будет </a:t>
            </a:r>
            <a:r>
              <a:rPr lang="ru-RU" sz="8000" dirty="0" smtClean="0">
                <a:latin typeface="Cambria" pitchFamily="18" charset="0"/>
              </a:rPr>
              <a:t> выглядывать чуть-чуть, то стучать палочками нужно тихо, </a:t>
            </a:r>
            <a:r>
              <a:rPr lang="ru-RU" sz="8000" dirty="0">
                <a:latin typeface="Cambria" pitchFamily="18" charset="0"/>
              </a:rPr>
              <a:t>если </a:t>
            </a:r>
            <a:r>
              <a:rPr lang="ru-RU" sz="8000" dirty="0" smtClean="0">
                <a:latin typeface="Cambria" pitchFamily="18" charset="0"/>
              </a:rPr>
              <a:t>покажется вся кукла, то будем громко стучать, </a:t>
            </a:r>
            <a:r>
              <a:rPr lang="ru-RU" sz="8000" dirty="0">
                <a:latin typeface="Cambria" pitchFamily="18" charset="0"/>
              </a:rPr>
              <a:t>а если </a:t>
            </a:r>
            <a:r>
              <a:rPr lang="ru-RU" sz="8000" dirty="0" smtClean="0">
                <a:latin typeface="Cambria" pitchFamily="18" charset="0"/>
              </a:rPr>
              <a:t>спрячется - то нужно перестать стучать. </a:t>
            </a:r>
          </a:p>
          <a:p>
            <a:pPr marL="0" indent="-5760">
              <a:lnSpc>
                <a:spcPct val="120000"/>
              </a:lnSpc>
              <a:spcBef>
                <a:spcPts val="100"/>
              </a:spcBef>
              <a:buNone/>
            </a:pPr>
            <a:r>
              <a:rPr lang="ru-RU" sz="8000" dirty="0" smtClean="0">
                <a:latin typeface="Cambria" pitchFamily="18" charset="0"/>
              </a:rPr>
              <a:t>Звучит </a:t>
            </a:r>
            <a:r>
              <a:rPr lang="ru-RU" sz="8000" dirty="0" err="1" smtClean="0">
                <a:latin typeface="Cambria" pitchFamily="18" charset="0"/>
              </a:rPr>
              <a:t>р.н.м</a:t>
            </a:r>
            <a:r>
              <a:rPr lang="ru-RU" sz="8000" dirty="0" smtClean="0">
                <a:latin typeface="Cambria" pitchFamily="18" charset="0"/>
              </a:rPr>
              <a:t>. «Ах ты береза», родители аккомпанируют на палочках, а педагог при помощи игрушки управляет оркестром.</a:t>
            </a:r>
          </a:p>
          <a:p>
            <a:pPr marL="0" indent="-5760">
              <a:lnSpc>
                <a:spcPct val="120000"/>
              </a:lnSpc>
              <a:spcBef>
                <a:spcPts val="100"/>
              </a:spcBef>
              <a:buNone/>
            </a:pPr>
            <a:r>
              <a:rPr lang="ru-RU" sz="8000" b="1" dirty="0" smtClean="0">
                <a:latin typeface="Cambria" pitchFamily="18" charset="0"/>
              </a:rPr>
              <a:t>Креативный тренинг «Диснейленд»</a:t>
            </a:r>
          </a:p>
          <a:p>
            <a:pPr marL="36576" indent="0">
              <a:lnSpc>
                <a:spcPct val="120000"/>
              </a:lnSpc>
              <a:buNone/>
            </a:pPr>
            <a:r>
              <a:rPr lang="ru-RU" sz="8000" b="1" dirty="0" smtClean="0">
                <a:latin typeface="Cambria" pitchFamily="18" charset="0"/>
              </a:rPr>
              <a:t>П</a:t>
            </a:r>
            <a:r>
              <a:rPr lang="ru-RU" sz="8000" dirty="0" smtClean="0">
                <a:latin typeface="Cambria" pitchFamily="18" charset="0"/>
              </a:rPr>
              <a:t>.: С игрушками можно придумывать совершенно необыкновенные игры. Педагог </a:t>
            </a:r>
            <a:r>
              <a:rPr lang="ru-RU" sz="8000" dirty="0">
                <a:latin typeface="Cambria" pitchFamily="18" charset="0"/>
              </a:rPr>
              <a:t>предлагает </a:t>
            </a:r>
            <a:r>
              <a:rPr lang="ru-RU" sz="8000" dirty="0" smtClean="0">
                <a:latin typeface="Cambria" pitchFamily="18" charset="0"/>
              </a:rPr>
              <a:t>  </a:t>
            </a:r>
            <a:r>
              <a:rPr lang="ru-RU" sz="8000" dirty="0">
                <a:latin typeface="Cambria" pitchFamily="18" charset="0"/>
              </a:rPr>
              <a:t>различные  резиновые игрушки, изображающие  героев  из </a:t>
            </a:r>
            <a:r>
              <a:rPr lang="ru-RU" sz="8000" dirty="0" smtClean="0">
                <a:latin typeface="Cambria" pitchFamily="18" charset="0"/>
              </a:rPr>
              <a:t>детских </a:t>
            </a:r>
            <a:r>
              <a:rPr lang="ru-RU" sz="8000" dirty="0">
                <a:latin typeface="Cambria" pitchFamily="18" charset="0"/>
              </a:rPr>
              <a:t>мультфильмов. </a:t>
            </a:r>
            <a:r>
              <a:rPr lang="ru-RU" sz="8000" dirty="0" smtClean="0">
                <a:latin typeface="Cambria" pitchFamily="18" charset="0"/>
              </a:rPr>
              <a:t>Пока звучит музыка, каждый </a:t>
            </a:r>
            <a:r>
              <a:rPr lang="ru-RU" sz="8000" dirty="0">
                <a:latin typeface="Cambria" pitchFamily="18" charset="0"/>
              </a:rPr>
              <a:t>должен скопировать позу </a:t>
            </a:r>
            <a:r>
              <a:rPr lang="ru-RU" sz="8000" dirty="0" smtClean="0">
                <a:latin typeface="Cambria" pitchFamily="18" charset="0"/>
              </a:rPr>
              <a:t> игрушки</a:t>
            </a:r>
            <a:r>
              <a:rPr lang="ru-RU" sz="8000" dirty="0">
                <a:latin typeface="Cambria" pitchFamily="18" charset="0"/>
              </a:rPr>
              <a:t>, то есть </a:t>
            </a:r>
            <a:endParaRPr lang="ru-RU" sz="8000" dirty="0" smtClean="0">
              <a:latin typeface="Cambria" pitchFamily="18" charset="0"/>
            </a:endParaRPr>
          </a:p>
          <a:p>
            <a:pPr marL="36576" indent="0">
              <a:lnSpc>
                <a:spcPct val="120000"/>
              </a:lnSpc>
              <a:buNone/>
            </a:pPr>
            <a:r>
              <a:rPr lang="ru-RU" sz="8000" dirty="0" smtClean="0">
                <a:latin typeface="Cambria" pitchFamily="18" charset="0"/>
              </a:rPr>
              <a:t>перевоплотиться  в  </a:t>
            </a:r>
            <a:r>
              <a:rPr lang="ru-RU" sz="8000" dirty="0">
                <a:latin typeface="Cambria" pitchFamily="18" charset="0"/>
              </a:rPr>
              <a:t>выбранный  </a:t>
            </a:r>
            <a:endParaRPr lang="ru-RU" sz="8000" dirty="0" smtClean="0">
              <a:latin typeface="Cambria" pitchFamily="18" charset="0"/>
            </a:endParaRPr>
          </a:p>
          <a:p>
            <a:pPr marL="36576" indent="0">
              <a:lnSpc>
                <a:spcPct val="120000"/>
              </a:lnSpc>
              <a:buNone/>
            </a:pPr>
            <a:r>
              <a:rPr lang="ru-RU" sz="8000" dirty="0" smtClean="0">
                <a:latin typeface="Cambria" pitchFamily="18" charset="0"/>
              </a:rPr>
              <a:t>персонаж.</a:t>
            </a:r>
            <a:endParaRPr lang="ru-RU" sz="8000" dirty="0">
              <a:latin typeface="Cambria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8000" dirty="0">
                <a:latin typeface="Cambria" pitchFamily="18" charset="0"/>
              </a:rPr>
              <a:t>                </a:t>
            </a:r>
          </a:p>
          <a:p>
            <a:pPr marL="0" indent="-5760">
              <a:lnSpc>
                <a:spcPct val="120000"/>
              </a:lnSpc>
              <a:spcBef>
                <a:spcPts val="100"/>
              </a:spcBef>
              <a:buNone/>
            </a:pPr>
            <a:endParaRPr lang="ru-RU" sz="5000" dirty="0" smtClean="0">
              <a:latin typeface="Cambria" pitchFamily="18" charset="0"/>
            </a:endParaRPr>
          </a:p>
          <a:p>
            <a:pPr marL="0" indent="-5760">
              <a:lnSpc>
                <a:spcPct val="120000"/>
              </a:lnSpc>
              <a:spcBef>
                <a:spcPts val="100"/>
              </a:spcBef>
              <a:buNone/>
            </a:pPr>
            <a:r>
              <a:rPr lang="ru-RU" sz="5000" dirty="0" smtClean="0">
                <a:latin typeface="Cambria" pitchFamily="18" charset="0"/>
              </a:rPr>
              <a:t> </a:t>
            </a:r>
            <a:endParaRPr lang="ru-RU" sz="5000" dirty="0">
              <a:latin typeface="Cambria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02A5C80-AF59-4F20-BA26-752673D375A2}" type="slidenum">
              <a:rPr lang="ru-RU" smtClean="0"/>
              <a:t>4</a:t>
            </a:fld>
            <a:endParaRPr lang="ru-RU"/>
          </a:p>
        </p:txBody>
      </p:sp>
      <p:pic>
        <p:nvPicPr>
          <p:cNvPr id="3074" name="Picture 2" descr="C:\Users\Оксана\Desktop\клуб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805384"/>
            <a:ext cx="1440000" cy="1080000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Оксана\Desktop\клуб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491" y="5805384"/>
            <a:ext cx="1413842" cy="1080000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Оксана\Desktop\index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66" t="-1" r="38102" b="-3232"/>
          <a:stretch/>
        </p:blipFill>
        <p:spPr bwMode="auto">
          <a:xfrm>
            <a:off x="8395924" y="116632"/>
            <a:ext cx="352540" cy="1573262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78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04867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000" dirty="0" smtClean="0">
                <a:latin typeface="Cambria" pitchFamily="18" charset="0"/>
              </a:rPr>
              <a:t>Педагог делает вид, что только что заметил на полу чьи-то следы и направляется по ним. Следы </a:t>
            </a:r>
            <a:r>
              <a:rPr lang="ru-RU" sz="2000" dirty="0">
                <a:latin typeface="Cambria" pitchFamily="18" charset="0"/>
              </a:rPr>
              <a:t>ведут к корзинке, там </a:t>
            </a:r>
            <a:r>
              <a:rPr lang="ru-RU" sz="2000" dirty="0" smtClean="0">
                <a:latin typeface="Cambria" pitchFamily="18" charset="0"/>
              </a:rPr>
              <a:t>кто-то спрятался. Родители определяют </a:t>
            </a:r>
            <a:r>
              <a:rPr lang="ru-RU" sz="2000" dirty="0">
                <a:latin typeface="Cambria" pitchFamily="18" charset="0"/>
              </a:rPr>
              <a:t>по </a:t>
            </a:r>
            <a:r>
              <a:rPr lang="ru-RU" sz="2000" dirty="0" smtClean="0">
                <a:latin typeface="Cambria" pitchFamily="18" charset="0"/>
              </a:rPr>
              <a:t>следам, кто </a:t>
            </a:r>
            <a:r>
              <a:rPr lang="ru-RU" sz="2000" dirty="0">
                <a:latin typeface="Cambria" pitchFamily="18" charset="0"/>
              </a:rPr>
              <a:t>это может быть? </a:t>
            </a:r>
            <a:endParaRPr lang="ru-RU" sz="2000" dirty="0" smtClean="0">
              <a:latin typeface="Cambria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 smtClean="0">
                <a:latin typeface="Cambria" pitchFamily="18" charset="0"/>
              </a:rPr>
              <a:t>А </a:t>
            </a:r>
            <a:r>
              <a:rPr lang="ru-RU" sz="2000" dirty="0">
                <a:latin typeface="Cambria" pitchFamily="18" charset="0"/>
              </a:rPr>
              <a:t>там оказывается лежит игрушечный заяц. </a:t>
            </a:r>
            <a:endParaRPr lang="ru-RU" sz="20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2000" b="1" dirty="0" smtClean="0">
                <a:latin typeface="Cambria" pitchFamily="18" charset="0"/>
              </a:rPr>
              <a:t>П</a:t>
            </a:r>
            <a:r>
              <a:rPr lang="ru-RU" sz="2000" dirty="0" smtClean="0">
                <a:latin typeface="Cambria" pitchFamily="18" charset="0"/>
              </a:rPr>
              <a:t>.: А вот и первый гость-Зайчик. </a:t>
            </a:r>
          </a:p>
          <a:p>
            <a:pPr marL="0" indent="0">
              <a:buNone/>
            </a:pPr>
            <a:r>
              <a:rPr lang="ru-RU" sz="2000" dirty="0" smtClean="0">
                <a:latin typeface="Cambria" pitchFamily="18" charset="0"/>
              </a:rPr>
              <a:t>(Педагог из носового платка изготавливает Зайчика, родители повторяют за ним.)</a:t>
            </a:r>
          </a:p>
          <a:p>
            <a:pPr marL="0" indent="0">
              <a:buNone/>
            </a:pPr>
            <a:r>
              <a:rPr lang="ru-RU" sz="2000" b="1" dirty="0" smtClean="0">
                <a:latin typeface="Cambria" pitchFamily="18" charset="0"/>
              </a:rPr>
              <a:t>П</a:t>
            </a:r>
            <a:r>
              <a:rPr lang="ru-RU" sz="2000" dirty="0" smtClean="0">
                <a:latin typeface="Cambria" pitchFamily="18" charset="0"/>
              </a:rPr>
              <a:t>.: Мы можем поздороваться с зайчиком, погреть его и </a:t>
            </a:r>
          </a:p>
          <a:p>
            <a:pPr marL="0" indent="0">
              <a:buNone/>
            </a:pPr>
            <a:r>
              <a:rPr lang="ru-RU" sz="2000" dirty="0">
                <a:latin typeface="Cambria" pitchFamily="18" charset="0"/>
              </a:rPr>
              <a:t>п</a:t>
            </a:r>
            <a:r>
              <a:rPr lang="ru-RU" sz="2000" dirty="0" smtClean="0">
                <a:latin typeface="Cambria" pitchFamily="18" charset="0"/>
              </a:rPr>
              <a:t>оиграть с ним.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000" b="1" dirty="0" smtClean="0">
                <a:latin typeface="Cambria" pitchFamily="18" charset="0"/>
              </a:rPr>
              <a:t>Исполняется песня: «Заинька-зайка».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000" b="1" dirty="0" smtClean="0">
                <a:latin typeface="Cambria" pitchFamily="18" charset="0"/>
              </a:rPr>
              <a:t>П.: </a:t>
            </a:r>
            <a:r>
              <a:rPr lang="ru-RU" sz="2000" dirty="0" smtClean="0">
                <a:latin typeface="Cambria" pitchFamily="18" charset="0"/>
              </a:rPr>
              <a:t>Устали наши зайчата, вот и колыбелька готова для наших малышей. А чтобы они заснули есть волшебная песня – колыбельная.</a:t>
            </a:r>
            <a:endParaRPr lang="ru-RU" sz="2000" b="1" dirty="0" smtClean="0">
              <a:latin typeface="Cambria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 smtClean="0">
                <a:latin typeface="Cambria" pitchFamily="18" charset="0"/>
              </a:rPr>
              <a:t>Колыбельные песни пелись не только младенцам, но и детям постарше.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 smtClean="0">
                <a:latin typeface="Cambria" pitchFamily="18" charset="0"/>
              </a:rPr>
              <a:t>Ведь самое важное в колыбельных песнях – это материнская нежность, любовь, которая придает малышу уверенность в том, что он защищен, что место, занимаемое его «Я» в этом мире – самое хорошее, его мама – самая лучшая, а дом – самый родной. </a:t>
            </a:r>
          </a:p>
          <a:p>
            <a:pPr marL="0" indent="0">
              <a:lnSpc>
                <a:spcPct val="120000"/>
              </a:lnSpc>
              <a:buNone/>
            </a:pPr>
            <a:endParaRPr lang="ru-RU" sz="2000" dirty="0" smtClean="0">
              <a:latin typeface="Cambria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2000" dirty="0" smtClean="0">
              <a:latin typeface="Cambria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F02A5C80-AF59-4F20-BA26-752673D375A2}" type="slidenum">
              <a:rPr lang="ru-RU" smtClean="0"/>
              <a:t>5</a:t>
            </a:fld>
            <a:endParaRPr lang="ru-RU" dirty="0"/>
          </a:p>
        </p:txBody>
      </p:sp>
      <p:pic>
        <p:nvPicPr>
          <p:cNvPr id="1026" name="Picture 2" descr="C:\Users\Оксана\Desktop\17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856" y="1412776"/>
            <a:ext cx="736600" cy="98742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Оксана\Desktop\image03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16632"/>
            <a:ext cx="720080" cy="52538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Оксана\Desktop\image03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186" y="1395239"/>
            <a:ext cx="714889" cy="521593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Оксана\Desktop\image03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963191"/>
            <a:ext cx="813583" cy="593601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Оксана\Desktop\article_big_image_zainka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64904"/>
            <a:ext cx="1990783" cy="1440000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7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8000" dirty="0" smtClean="0">
                <a:latin typeface="Cambria" pitchFamily="18" charset="0"/>
              </a:rPr>
              <a:t>Педагог раздает родителям текст колыбельной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8000" dirty="0" smtClean="0">
                <a:latin typeface="Cambria" pitchFamily="18" charset="0"/>
              </a:rPr>
              <a:t>для совместного исполнения.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8000" b="1" dirty="0" smtClean="0">
                <a:latin typeface="Cambria" pitchFamily="18" charset="0"/>
              </a:rPr>
              <a:t>Исполняется колыбельная «Что рождается в ночи ?»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8000" dirty="0">
                <a:latin typeface="Cambria" pitchFamily="18" charset="0"/>
              </a:rPr>
              <a:t>с</a:t>
            </a:r>
            <a:r>
              <a:rPr lang="ru-RU" sz="8000" dirty="0" smtClean="0">
                <a:latin typeface="Cambria" pitchFamily="18" charset="0"/>
              </a:rPr>
              <a:t> опорой на </a:t>
            </a:r>
            <a:r>
              <a:rPr lang="ru-RU" sz="8000" dirty="0" err="1" smtClean="0">
                <a:latin typeface="Cambria" pitchFamily="18" charset="0"/>
              </a:rPr>
              <a:t>мнемотаблицу</a:t>
            </a:r>
            <a:r>
              <a:rPr lang="ru-RU" sz="8000" dirty="0" smtClean="0">
                <a:latin typeface="Cambria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8000" b="1" dirty="0" smtClean="0">
                <a:latin typeface="Cambria" pitchFamily="18" charset="0"/>
              </a:rPr>
              <a:t>П</a:t>
            </a:r>
            <a:r>
              <a:rPr lang="ru-RU" sz="8000" dirty="0" smtClean="0">
                <a:latin typeface="Cambria" pitchFamily="18" charset="0"/>
              </a:rPr>
              <a:t>.: Вот </a:t>
            </a:r>
            <a:r>
              <a:rPr lang="ru-RU" sz="8000" dirty="0">
                <a:latin typeface="Cambria" pitchFamily="18" charset="0"/>
              </a:rPr>
              <a:t>и заснули </a:t>
            </a:r>
            <a:r>
              <a:rPr lang="ru-RU" sz="8000" dirty="0" smtClean="0">
                <a:latin typeface="Cambria" pitchFamily="18" charset="0"/>
              </a:rPr>
              <a:t>наши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8000" dirty="0" smtClean="0">
                <a:latin typeface="Cambria" pitchFamily="18" charset="0"/>
              </a:rPr>
              <a:t>малыши</a:t>
            </a:r>
            <a:r>
              <a:rPr lang="ru-RU" sz="8000" dirty="0">
                <a:latin typeface="Cambria" pitchFamily="18" charset="0"/>
              </a:rPr>
              <a:t>, </a:t>
            </a:r>
            <a:r>
              <a:rPr lang="ru-RU" sz="8000" dirty="0" smtClean="0">
                <a:latin typeface="Cambria" pitchFamily="18" charset="0"/>
              </a:rPr>
              <a:t>и </a:t>
            </a:r>
            <a:r>
              <a:rPr lang="ru-RU" sz="8000" dirty="0">
                <a:latin typeface="Cambria" pitchFamily="18" charset="0"/>
              </a:rPr>
              <a:t>пока они спят, </a:t>
            </a:r>
            <a:r>
              <a:rPr lang="ru-RU" sz="8000" dirty="0" smtClean="0">
                <a:latin typeface="Cambria" pitchFamily="18" charset="0"/>
              </a:rPr>
              <a:t>взрослые могут немножко потанцевать</a:t>
            </a:r>
            <a:r>
              <a:rPr lang="ru-RU" sz="8000" dirty="0">
                <a:latin typeface="Cambria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8000" b="1" dirty="0" smtClean="0">
                <a:latin typeface="Cambria" pitchFamily="18" charset="0"/>
              </a:rPr>
              <a:t>Игра </a:t>
            </a:r>
            <a:r>
              <a:rPr lang="ru-RU" sz="8000" b="1" dirty="0">
                <a:latin typeface="Cambria" pitchFamily="18" charset="0"/>
              </a:rPr>
              <a:t>-импровизация «Старинный танец</a:t>
            </a:r>
            <a:r>
              <a:rPr lang="ru-RU" sz="8000" b="1" dirty="0" smtClean="0">
                <a:latin typeface="Cambria" pitchFamily="18" charset="0"/>
              </a:rPr>
              <a:t>»</a:t>
            </a:r>
            <a:r>
              <a:rPr lang="ru-RU" sz="8000" dirty="0">
                <a:latin typeface="Cambria" pitchFamily="18" charset="0"/>
              </a:rPr>
              <a:t/>
            </a:r>
            <a:br>
              <a:rPr lang="ru-RU" sz="8000" dirty="0">
                <a:latin typeface="Cambria" pitchFamily="18" charset="0"/>
              </a:rPr>
            </a:br>
            <a:r>
              <a:rPr lang="ru-RU" sz="8000" dirty="0" smtClean="0">
                <a:latin typeface="Cambria" pitchFamily="18" charset="0"/>
              </a:rPr>
              <a:t>Педагог </a:t>
            </a:r>
            <a:r>
              <a:rPr lang="ru-RU" sz="8000" dirty="0">
                <a:latin typeface="Cambria" pitchFamily="18" charset="0"/>
              </a:rPr>
              <a:t>выбирает двух или трех </a:t>
            </a:r>
            <a:r>
              <a:rPr lang="ru-RU" sz="8000" dirty="0" smtClean="0">
                <a:latin typeface="Cambria" pitchFamily="18" charset="0"/>
              </a:rPr>
              <a:t>ведущих. </a:t>
            </a:r>
            <a:r>
              <a:rPr lang="ru-RU" sz="8000" dirty="0">
                <a:latin typeface="Cambria" pitchFamily="18" charset="0"/>
              </a:rPr>
              <a:t>Ведущие стоят в центре круга на </a:t>
            </a:r>
            <a:r>
              <a:rPr lang="ru-RU" sz="8000" dirty="0" smtClean="0">
                <a:latin typeface="Cambria" pitchFamily="18" charset="0"/>
              </a:rPr>
              <a:t>некотором расстоянии </a:t>
            </a:r>
            <a:r>
              <a:rPr lang="ru-RU" sz="8000" dirty="0">
                <a:latin typeface="Cambria" pitchFamily="18" charset="0"/>
              </a:rPr>
              <a:t>друг от друга, </a:t>
            </a:r>
            <a:r>
              <a:rPr lang="ru-RU" sz="8000" dirty="0" smtClean="0">
                <a:latin typeface="Cambria" pitchFamily="18" charset="0"/>
              </a:rPr>
              <a:t>спиной друг к другу</a:t>
            </a:r>
            <a:r>
              <a:rPr lang="ru-RU" sz="8000" dirty="0" smtClean="0">
                <a:latin typeface="Cambria" pitchFamily="18" charset="0"/>
              </a:rPr>
              <a:t>.</a:t>
            </a:r>
            <a:r>
              <a:rPr lang="ru-RU" sz="8000" dirty="0">
                <a:latin typeface="Cambria" pitchFamily="18" charset="0"/>
              </a:rPr>
              <a:t/>
            </a:r>
            <a:br>
              <a:rPr lang="ru-RU" sz="8000" dirty="0">
                <a:latin typeface="Cambria" pitchFamily="18" charset="0"/>
              </a:rPr>
            </a:br>
            <a:r>
              <a:rPr lang="ru-RU" sz="8000" dirty="0" smtClean="0">
                <a:latin typeface="Cambria" pitchFamily="18" charset="0"/>
              </a:rPr>
              <a:t>С началом звучания музыки</a:t>
            </a:r>
            <a:r>
              <a:rPr lang="ru-RU" sz="8000" dirty="0" smtClean="0">
                <a:latin typeface="Cambria" pitchFamily="18" charset="0"/>
              </a:rPr>
              <a:t>, </a:t>
            </a:r>
            <a:r>
              <a:rPr lang="ru-RU" sz="8000" dirty="0">
                <a:latin typeface="Cambria" pitchFamily="18" charset="0"/>
              </a:rPr>
              <a:t>ведущие </a:t>
            </a:r>
            <a:r>
              <a:rPr lang="ru-RU" sz="8000" dirty="0" smtClean="0">
                <a:latin typeface="Cambria" pitchFamily="18" charset="0"/>
              </a:rPr>
              <a:t>начинают импровизировать </a:t>
            </a:r>
            <a:r>
              <a:rPr lang="ru-RU" sz="8000" dirty="0">
                <a:latin typeface="Cambria" pitchFamily="18" charset="0"/>
              </a:rPr>
              <a:t>в стиле старинного танца. Остальные выбирают </a:t>
            </a:r>
            <a:r>
              <a:rPr lang="ru-RU" sz="8000" dirty="0" smtClean="0">
                <a:latin typeface="Cambria" pitchFamily="18" charset="0"/>
              </a:rPr>
              <a:t>себе ведущего и повторяют за ним движения. После окончания музыки выбираются следующие ведущие.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8000" b="1" dirty="0" smtClean="0">
                <a:latin typeface="Cambria" pitchFamily="18" charset="0"/>
              </a:rPr>
              <a:t>П</a:t>
            </a:r>
            <a:r>
              <a:rPr lang="ru-RU" sz="8000" dirty="0" smtClean="0">
                <a:latin typeface="Cambria" pitchFamily="18" charset="0"/>
              </a:rPr>
              <a:t>.: Музыка стихла, но все равно слышны какие-то звуки.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8000" b="1" dirty="0" smtClean="0">
                <a:latin typeface="Cambria" pitchFamily="18" charset="0"/>
              </a:rPr>
              <a:t>Исполняется песня со звучащими жестами «В доме моем тишина» модель Т. Боровик.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8000" b="1" dirty="0" smtClean="0">
                <a:latin typeface="Cambria" pitchFamily="18" charset="0"/>
              </a:rPr>
              <a:t>П</a:t>
            </a:r>
            <a:r>
              <a:rPr lang="ru-RU" sz="8000" dirty="0" smtClean="0">
                <a:latin typeface="Cambria" pitchFamily="18" charset="0"/>
              </a:rPr>
              <a:t>.:</a:t>
            </a:r>
            <a:r>
              <a:rPr lang="ru-RU" sz="8000" dirty="0" err="1" smtClean="0">
                <a:latin typeface="Cambria" pitchFamily="18" charset="0"/>
              </a:rPr>
              <a:t>Шуршанчиков</a:t>
            </a:r>
            <a:r>
              <a:rPr lang="ru-RU" sz="8000" dirty="0" smtClean="0">
                <a:latin typeface="Cambria" pitchFamily="18" charset="0"/>
              </a:rPr>
              <a:t> и </a:t>
            </a:r>
            <a:r>
              <a:rPr lang="ru-RU" sz="8000" dirty="0" err="1" smtClean="0">
                <a:latin typeface="Cambria" pitchFamily="18" charset="0"/>
              </a:rPr>
              <a:t>скрипунчиков</a:t>
            </a:r>
            <a:r>
              <a:rPr lang="ru-RU" sz="8000" dirty="0" smtClean="0">
                <a:latin typeface="Cambria" pitchFamily="18" charset="0"/>
              </a:rPr>
              <a:t>, </a:t>
            </a:r>
            <a:r>
              <a:rPr lang="ru-RU" sz="8000" dirty="0" err="1" smtClean="0">
                <a:latin typeface="Cambria" pitchFamily="18" charset="0"/>
              </a:rPr>
              <a:t>ворчунчиков</a:t>
            </a:r>
            <a:r>
              <a:rPr lang="ru-RU" sz="8000" dirty="0" smtClean="0">
                <a:latin typeface="Cambria" pitchFamily="18" charset="0"/>
              </a:rPr>
              <a:t> и </a:t>
            </a:r>
            <a:r>
              <a:rPr lang="ru-RU" sz="8000" dirty="0" err="1" smtClean="0">
                <a:latin typeface="Cambria" pitchFamily="18" charset="0"/>
              </a:rPr>
              <a:t>бурчунчиков</a:t>
            </a:r>
            <a:r>
              <a:rPr lang="ru-RU" sz="8000" dirty="0" smtClean="0">
                <a:latin typeface="Cambria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8000" dirty="0" smtClean="0">
                <a:latin typeface="Cambria" pitchFamily="18" charset="0"/>
              </a:rPr>
              <a:t>можно сделать самим. И сделаем мы с вами их из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8000" dirty="0" smtClean="0">
                <a:latin typeface="Cambria" pitchFamily="18" charset="0"/>
              </a:rPr>
              <a:t>совершенно обычных </a:t>
            </a:r>
            <a:r>
              <a:rPr lang="ru-RU" sz="8000" dirty="0">
                <a:latin typeface="Cambria" pitchFamily="18" charset="0"/>
              </a:rPr>
              <a:t>вещей</a:t>
            </a:r>
            <a:r>
              <a:rPr lang="ru-RU" sz="8000" dirty="0" smtClean="0">
                <a:latin typeface="Cambria" pitchFamily="18" charset="0"/>
              </a:rPr>
              <a:t>.</a:t>
            </a:r>
            <a:r>
              <a:rPr lang="ru-RU" sz="8000" b="1" dirty="0" smtClean="0">
                <a:latin typeface="Cambria" pitchFamily="18" charset="0"/>
              </a:rPr>
              <a:t>                                                                 </a:t>
            </a:r>
            <a:endParaRPr lang="ru-RU" sz="8000" dirty="0" smtClean="0">
              <a:latin typeface="Cambria" pitchFamily="18" charset="0"/>
            </a:endParaRPr>
          </a:p>
          <a:p>
            <a:pPr marL="0" indent="0" algn="r">
              <a:lnSpc>
                <a:spcPct val="120000"/>
              </a:lnSpc>
              <a:buNone/>
            </a:pPr>
            <a:r>
              <a:rPr lang="ru-RU" sz="8000" dirty="0" smtClean="0">
                <a:latin typeface="Cambria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ru-RU" sz="8000" dirty="0">
              <a:latin typeface="Cambria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8000" dirty="0">
                <a:latin typeface="Cambria" pitchFamily="18" charset="0"/>
              </a:rPr>
              <a:t> </a:t>
            </a:r>
          </a:p>
          <a:p>
            <a:pPr marL="0" indent="0">
              <a:buNone/>
            </a:pPr>
            <a:r>
              <a:rPr lang="ru-RU" sz="2000" dirty="0">
                <a:latin typeface="Cambria" pitchFamily="18" charset="0"/>
              </a:rPr>
              <a:t/>
            </a:r>
            <a:br>
              <a:rPr lang="ru-RU" sz="2000" dirty="0">
                <a:latin typeface="Cambria" pitchFamily="18" charset="0"/>
              </a:rPr>
            </a:br>
            <a:endParaRPr lang="ru-RU" sz="2000" dirty="0">
              <a:latin typeface="Cambria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F02A5C80-AF59-4F20-BA26-752673D375A2}" type="slidenum">
              <a:rPr lang="ru-RU" smtClean="0"/>
              <a:t>6</a:t>
            </a:fld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797733"/>
            <a:ext cx="981075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 descr="C:\Users\Оксана\Desktop\колыбельна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09" y="116632"/>
            <a:ext cx="1368379" cy="1080000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35244"/>
              </p:ext>
            </p:extLst>
          </p:nvPr>
        </p:nvGraphicFramePr>
        <p:xfrm>
          <a:off x="3563888" y="1401976"/>
          <a:ext cx="5328594" cy="658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8099"/>
                <a:gridCol w="888099"/>
                <a:gridCol w="888099"/>
                <a:gridCol w="888099"/>
                <a:gridCol w="888099"/>
                <a:gridCol w="888099"/>
              </a:tblGrid>
              <a:tr h="6588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9" name="Picture 7" descr="C:\Users\Оксана\Desktop\ветер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43" t="41820" b="9102"/>
          <a:stretch/>
        </p:blipFill>
        <p:spPr bwMode="auto">
          <a:xfrm>
            <a:off x="5384061" y="1412776"/>
            <a:ext cx="812082" cy="57606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C:\Users\Оксана\Desktop\index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198" y="1453175"/>
            <a:ext cx="681103" cy="576064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3" name="Picture 11" descr="C:\Users\Оксана\Desktop\images8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698" y="1520806"/>
            <a:ext cx="667574" cy="468033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C:\Users\Оксана\Desktop\imag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317" y="1510309"/>
            <a:ext cx="691583" cy="478531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5" name="Picture 13" descr="C:\Users\Оксана\Desktop\images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7" r="10754" b="8018"/>
          <a:stretch/>
        </p:blipFill>
        <p:spPr bwMode="auto">
          <a:xfrm>
            <a:off x="8100392" y="1461052"/>
            <a:ext cx="680051" cy="576064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7" name="Picture 15" descr="C:\Users\Оксана\Desktop\4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431827"/>
            <a:ext cx="838210" cy="645989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4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579296" cy="6624736"/>
          </a:xfrm>
        </p:spPr>
        <p:txBody>
          <a:bodyPr anchor="ctr">
            <a:normAutofit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sz="2000" b="1" dirty="0" smtClean="0">
                <a:latin typeface="Cambria" pitchFamily="18" charset="0"/>
              </a:rPr>
              <a:t>Творческая работа в группах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000" b="1" dirty="0" smtClean="0">
                <a:latin typeface="Cambria" pitchFamily="18" charset="0"/>
              </a:rPr>
              <a:t>«Веселая мастерская»</a:t>
            </a:r>
            <a:endParaRPr lang="ru-RU" sz="2000" b="1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000" dirty="0" smtClean="0">
                <a:latin typeface="Cambria" pitchFamily="18" charset="0"/>
              </a:rPr>
              <a:t>Родители        изготавливают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000" dirty="0" smtClean="0">
                <a:latin typeface="Cambria" pitchFamily="18" charset="0"/>
              </a:rPr>
              <a:t>инструменты,   придумывают  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000" dirty="0" smtClean="0">
                <a:latin typeface="Cambria" pitchFamily="18" charset="0"/>
              </a:rPr>
              <a:t>им названия, используя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000" dirty="0" smtClean="0">
                <a:latin typeface="Cambria" pitchFamily="18" charset="0"/>
              </a:rPr>
              <a:t>Морфологическую таблицу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000" dirty="0">
                <a:latin typeface="Cambria" pitchFamily="18" charset="0"/>
              </a:rPr>
              <a:t>(</a:t>
            </a:r>
            <a:r>
              <a:rPr lang="ru-RU" sz="2000" dirty="0" err="1" smtClean="0">
                <a:latin typeface="Cambria" pitchFamily="18" charset="0"/>
              </a:rPr>
              <a:t>скрепки+пакет</a:t>
            </a:r>
            <a:r>
              <a:rPr lang="ru-RU" sz="2000" dirty="0" smtClean="0">
                <a:latin typeface="Cambria" pitchFamily="18" charset="0"/>
              </a:rPr>
              <a:t>=</a:t>
            </a:r>
            <a:r>
              <a:rPr lang="ru-RU" sz="2000" dirty="0" err="1" smtClean="0">
                <a:latin typeface="Cambria" pitchFamily="18" charset="0"/>
              </a:rPr>
              <a:t>скрепак</a:t>
            </a:r>
            <a:r>
              <a:rPr lang="ru-RU" sz="2000" dirty="0" smtClean="0">
                <a:latin typeface="Cambria" pitchFamily="18" charset="0"/>
              </a:rPr>
              <a:t>)</a:t>
            </a:r>
          </a:p>
          <a:p>
            <a:pPr marL="0" indent="0">
              <a:buNone/>
            </a:pPr>
            <a:r>
              <a:rPr lang="ru-RU" sz="2000" b="1" dirty="0" smtClean="0">
                <a:latin typeface="Cambria" pitchFamily="18" charset="0"/>
              </a:rPr>
              <a:t>Сказочка-</a:t>
            </a:r>
            <a:r>
              <a:rPr lang="ru-RU" sz="2000" b="1" dirty="0" err="1" smtClean="0">
                <a:latin typeface="Cambria" pitchFamily="18" charset="0"/>
              </a:rPr>
              <a:t>шумелка</a:t>
            </a:r>
            <a:r>
              <a:rPr lang="ru-RU" sz="2000" b="1" dirty="0" smtClean="0">
                <a:latin typeface="Cambria" pitchFamily="18" charset="0"/>
              </a:rPr>
              <a:t> </a:t>
            </a:r>
          </a:p>
          <a:p>
            <a:pPr marL="0" indent="0">
              <a:buNone/>
            </a:pPr>
            <a:r>
              <a:rPr lang="ru-RU" sz="2000" dirty="0" smtClean="0">
                <a:latin typeface="Cambria" pitchFamily="18" charset="0"/>
              </a:rPr>
              <a:t>«Зайка в лесу» Е. Железновой</a:t>
            </a:r>
            <a:r>
              <a:rPr lang="ru-RU" sz="2000" dirty="0">
                <a:latin typeface="Cambria" pitchFamily="18" charset="0"/>
              </a:rPr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000" b="1" dirty="0" smtClean="0">
                <a:latin typeface="Cambria" pitchFamily="18" charset="0"/>
              </a:rPr>
              <a:t>П</a:t>
            </a:r>
            <a:r>
              <a:rPr lang="ru-RU" sz="2000" dirty="0" smtClean="0">
                <a:latin typeface="Cambria" pitchFamily="18" charset="0"/>
              </a:rPr>
              <a:t>.: Дети очень любят , когда им читают или рассказывают сказки. Чтобы сказка была более разнообразной, интересной, запоминающейся ее можно озвучить нашими с вами изготовленными инструментами. Сказочки  с шумовым оформлением являются весёлыми  и эффективными упражнениями для развития мелкой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000" dirty="0" smtClean="0">
                <a:latin typeface="Cambria" pitchFamily="18" charset="0"/>
              </a:rPr>
              <a:t>моторики, слуховой памяти и фантазии у детей.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000" dirty="0" smtClean="0">
                <a:latin typeface="Cambria" pitchFamily="18" charset="0"/>
              </a:rPr>
              <a:t>Сказку можно не только озвучить но и изобразить.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000" dirty="0" smtClean="0">
                <a:latin typeface="Cambria" pitchFamily="18" charset="0"/>
              </a:rPr>
              <a:t>Группа родителей берет игрушки и инсценирует сказку,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000" dirty="0" smtClean="0">
                <a:latin typeface="Cambria" pitchFamily="18" charset="0"/>
              </a:rPr>
              <a:t>а другая группа –озвучивает происходящее. 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F02A5C80-AF59-4F20-BA26-752673D375A2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273756"/>
              </p:ext>
            </p:extLst>
          </p:nvPr>
        </p:nvGraphicFramePr>
        <p:xfrm>
          <a:off x="4764362" y="188640"/>
          <a:ext cx="3696070" cy="275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214"/>
                <a:gridCol w="739214"/>
                <a:gridCol w="739214"/>
                <a:gridCol w="739214"/>
                <a:gridCol w="739214"/>
              </a:tblGrid>
              <a:tr h="5504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04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4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4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4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102" y="764704"/>
            <a:ext cx="6159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C:\Users\Оксана\Desktop\skrep5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655" y="1340768"/>
            <a:ext cx="638644" cy="49058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654" y="1831355"/>
            <a:ext cx="626846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 descr="C:\Users\Оксана\Desktop\rasch04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8" t="21297" r="-2668" b="21297"/>
          <a:stretch/>
        </p:blipFill>
        <p:spPr bwMode="auto">
          <a:xfrm>
            <a:off x="7742286" y="260647"/>
            <a:ext cx="690562" cy="36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Оксана\Desktop\paket0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29207"/>
            <a:ext cx="541919" cy="42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Овал 12"/>
          <p:cNvSpPr/>
          <p:nvPr/>
        </p:nvSpPr>
        <p:spPr>
          <a:xfrm>
            <a:off x="5733903" y="1463366"/>
            <a:ext cx="234336" cy="26919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/>
          </a:p>
        </p:txBody>
      </p:sp>
      <p:pic>
        <p:nvPicPr>
          <p:cNvPr id="7174" name="Picture 6" descr="C:\Users\Оксана\Desktop\images4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374" y="2420888"/>
            <a:ext cx="631102" cy="45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C:\Users\Оксана\Desktop\images45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29207"/>
            <a:ext cx="576064" cy="444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C:\Users\Оксана\Desktop\images8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6" t="50000" r="-2313"/>
          <a:stretch/>
        </p:blipFill>
        <p:spPr bwMode="auto">
          <a:xfrm>
            <a:off x="7020272" y="229208"/>
            <a:ext cx="617747" cy="42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Oxana_14_12_10\Oxana_Annia\Oxana\Фото\фото работа\д.с. фотки\100OLYMP\8 марта 2011\P1020063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312" y="5013176"/>
            <a:ext cx="1920248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99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-27384"/>
            <a:ext cx="8928992" cy="688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Cambria" pitchFamily="18" charset="0"/>
              </a:rPr>
              <a:t>Ну что ж, наша встреча подошла к концу. Давайте, поблагодарим друг друга и оценим наше занятие.</a:t>
            </a:r>
          </a:p>
          <a:p>
            <a:pPr marL="0" indent="0">
              <a:buNone/>
            </a:pPr>
            <a:r>
              <a:rPr lang="ru-RU" sz="2000" b="1" dirty="0" smtClean="0">
                <a:latin typeface="Cambria" pitchFamily="18" charset="0"/>
              </a:rPr>
              <a:t>«Мяч по кругу» </a:t>
            </a:r>
            <a:r>
              <a:rPr lang="ru-RU" sz="2000" dirty="0" smtClean="0">
                <a:latin typeface="Cambria" pitchFamily="18" charset="0"/>
              </a:rPr>
              <a:t>-  родители, </a:t>
            </a:r>
          </a:p>
          <a:p>
            <a:pPr marL="0" indent="0">
              <a:buNone/>
            </a:pPr>
            <a:r>
              <a:rPr lang="ru-RU" sz="2000" dirty="0" smtClean="0">
                <a:latin typeface="Cambria" pitchFamily="18" charset="0"/>
              </a:rPr>
              <a:t>передавая мяч по кругу, подводят </a:t>
            </a:r>
          </a:p>
          <a:p>
            <a:pPr marL="0" indent="0">
              <a:buNone/>
            </a:pPr>
            <a:r>
              <a:rPr lang="ru-RU" sz="2000" dirty="0" smtClean="0">
                <a:latin typeface="Cambria" pitchFamily="18" charset="0"/>
              </a:rPr>
              <a:t>итоги сегодняшней встречи.</a:t>
            </a:r>
          </a:p>
          <a:p>
            <a:pPr marL="0" indent="0">
              <a:buNone/>
            </a:pPr>
            <a:r>
              <a:rPr lang="ru-RU" sz="2000" b="1" dirty="0" smtClean="0">
                <a:latin typeface="Cambria" pitchFamily="18" charset="0"/>
              </a:rPr>
              <a:t>П.: </a:t>
            </a:r>
            <a:r>
              <a:rPr lang="ru-RU" sz="2000" dirty="0" smtClean="0">
                <a:latin typeface="Cambria" pitchFamily="18" charset="0"/>
              </a:rPr>
              <a:t>И в заключение, я вас попрошу заполнить анкету, чтобы более эффективно строить нашу дальнейшую работу.</a:t>
            </a:r>
          </a:p>
          <a:p>
            <a:pPr marL="0" indent="0">
              <a:buNone/>
            </a:pPr>
            <a:r>
              <a:rPr lang="ru-RU" sz="2000" dirty="0" smtClean="0">
                <a:latin typeface="Cambria" pitchFamily="18" charset="0"/>
              </a:rPr>
              <a:t>Родители заполняют анкету.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F02A5C80-AF59-4F20-BA26-752673D375A2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145130"/>
              </p:ext>
            </p:extLst>
          </p:nvPr>
        </p:nvGraphicFramePr>
        <p:xfrm>
          <a:off x="323528" y="3161496"/>
          <a:ext cx="6696744" cy="35661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696744"/>
              </a:tblGrid>
              <a:tr h="3096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" pitchFamily="18" charset="0"/>
                        </a:rPr>
                        <a:t>Уважаемые родители!</a:t>
                      </a:r>
                      <a:endParaRPr lang="ru-RU" sz="1200" dirty="0">
                        <a:effectLst/>
                        <a:latin typeface="Cambria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" pitchFamily="18" charset="0"/>
                        </a:rPr>
                        <a:t>Вот и закончился </a:t>
                      </a:r>
                      <a:r>
                        <a:rPr lang="ru-RU" sz="1800" dirty="0" smtClean="0">
                          <a:effectLst/>
                          <a:latin typeface="Cambria" pitchFamily="18" charset="0"/>
                        </a:rPr>
                        <a:t>наш</a:t>
                      </a:r>
                      <a:r>
                        <a:rPr lang="ru-RU" sz="1800" baseline="0" dirty="0" smtClean="0">
                          <a:effectLst/>
                          <a:latin typeface="Cambria" pitchFamily="18" charset="0"/>
                        </a:rPr>
                        <a:t> вечер. </a:t>
                      </a:r>
                      <a:r>
                        <a:rPr lang="ru-RU" sz="1800" dirty="0" smtClean="0">
                          <a:effectLst/>
                          <a:latin typeface="Cambria" pitchFamily="18" charset="0"/>
                        </a:rPr>
                        <a:t>Мы </a:t>
                      </a:r>
                      <a:r>
                        <a:rPr lang="ru-RU" sz="1800" dirty="0">
                          <a:effectLst/>
                          <a:latin typeface="Cambria" pitchFamily="18" charset="0"/>
                        </a:rPr>
                        <a:t>просим Вас ответить на несколько вопросов.</a:t>
                      </a:r>
                      <a:endParaRPr lang="ru-RU" sz="1200" dirty="0">
                        <a:effectLst/>
                        <a:latin typeface="Cambria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" pitchFamily="18" charset="0"/>
                        </a:rPr>
                        <a:t>1.На сегодняшней встрече родительского клуба Вам было:</a:t>
                      </a:r>
                      <a:endParaRPr lang="ru-RU" sz="1200" dirty="0">
                        <a:effectLst/>
                        <a:latin typeface="Cambria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" pitchFamily="18" charset="0"/>
                        </a:rPr>
                        <a:t>- Интересно и весело</a:t>
                      </a:r>
                      <a:endParaRPr lang="ru-RU" sz="1200" dirty="0">
                        <a:effectLst/>
                        <a:latin typeface="Cambria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" pitchFamily="18" charset="0"/>
                        </a:rPr>
                        <a:t>- Скучно (время тянулось медленно)</a:t>
                      </a:r>
                      <a:endParaRPr lang="ru-RU" sz="1200" dirty="0">
                        <a:effectLst/>
                        <a:latin typeface="Cambria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" pitchFamily="18" charset="0"/>
                        </a:rPr>
                        <a:t>----------------------------------------------------------------</a:t>
                      </a:r>
                      <a:endParaRPr lang="ru-RU" sz="1200" dirty="0">
                        <a:effectLst/>
                        <a:latin typeface="Cambria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" pitchFamily="18" charset="0"/>
                        </a:rPr>
                        <a:t>2. Самым интересным на встрече Вам показалось:</a:t>
                      </a:r>
                      <a:endParaRPr lang="ru-RU" sz="1200" dirty="0">
                        <a:effectLst/>
                        <a:latin typeface="Cambria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mbria" pitchFamily="18" charset="0"/>
                        </a:rPr>
                        <a:t>----------------------------------------------------------------</a:t>
                      </a:r>
                      <a:endParaRPr lang="ru-RU" sz="1200" dirty="0">
                        <a:effectLst/>
                        <a:latin typeface="Cambria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mbria" pitchFamily="18" charset="0"/>
                        </a:rPr>
                        <a:t>----------------------------------------------------------------</a:t>
                      </a:r>
                      <a:endParaRPr lang="ru-RU" sz="1200" dirty="0">
                        <a:effectLst/>
                        <a:latin typeface="Cambria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" pitchFamily="18" charset="0"/>
                        </a:rPr>
                        <a:t>3. Ваши пожелания по работе родительского клуба</a:t>
                      </a:r>
                      <a:r>
                        <a:rPr lang="ru-RU" sz="1800" dirty="0" smtClean="0">
                          <a:effectLst/>
                          <a:latin typeface="Cambria" pitchFamily="18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mbria" pitchFamily="18" charset="0"/>
                        </a:rPr>
                        <a:t>-----------------------------------------------------------------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Batang"/>
                        </a:rPr>
                        <a:t>Спасибо!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41500" y="1951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/>
        </p:nvSpPr>
        <p:spPr bwMode="auto">
          <a:xfrm>
            <a:off x="1841500" y="2408238"/>
            <a:ext cx="8255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841500" y="2408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Оксана\Desktop\DSC015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193" y="404664"/>
            <a:ext cx="1899406" cy="14400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Оксана\Desktop\DSC0154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96" b="7624"/>
          <a:stretch/>
        </p:blipFill>
        <p:spPr bwMode="auto">
          <a:xfrm>
            <a:off x="4355976" y="404664"/>
            <a:ext cx="1488062" cy="1330212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Оксана\Desktop\a3be690535b275d3a3afdf50a72ecd48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432251"/>
            <a:ext cx="138112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4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737</TotalTime>
  <Words>755</Words>
  <Application>Microsoft Office PowerPoint</Application>
  <PresentationFormat>Экран (4:3)</PresentationFormat>
  <Paragraphs>128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Родительский музыкальный клуб «Играем вместе»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Родительский музыкальный клуб «Играем вместе»</dc:title>
  <dc:creator>Оксана</dc:creator>
  <cp:lastModifiedBy>Оксана</cp:lastModifiedBy>
  <cp:revision>62</cp:revision>
  <dcterms:created xsi:type="dcterms:W3CDTF">2011-09-19T18:09:40Z</dcterms:created>
  <dcterms:modified xsi:type="dcterms:W3CDTF">2011-09-22T07:01:31Z</dcterms:modified>
</cp:coreProperties>
</file>