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7" r:id="rId3"/>
    <p:sldId id="258" r:id="rId4"/>
    <p:sldId id="259" r:id="rId5"/>
    <p:sldId id="260" r:id="rId6"/>
    <p:sldId id="261" r:id="rId7"/>
    <p:sldId id="262" r:id="rId8"/>
    <p:sldId id="263" r:id="rId9"/>
    <p:sldId id="264" r:id="rId10"/>
    <p:sldId id="27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660"/>
  </p:normalViewPr>
  <p:slideViewPr>
    <p:cSldViewPr>
      <p:cViewPr varScale="1">
        <p:scale>
          <a:sx n="110" d="100"/>
          <a:sy n="110" d="100"/>
        </p:scale>
        <p:origin x="-16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6189359-58B7-4D03-9D46-8F6FF4FB372D}" type="datetimeFigureOut">
              <a:rPr lang="ru-RU" smtClean="0"/>
              <a:pPr/>
              <a:t>29.09.2013</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D1305058-01A5-4279-B27E-D83964A964E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189359-58B7-4D03-9D46-8F6FF4FB372D}"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305058-01A5-4279-B27E-D83964A964E5}" type="slidenum">
              <a:rPr lang="ru-RU" smtClean="0"/>
              <a:pPr/>
              <a:t>‹#›</a:t>
            </a:fld>
            <a:endParaRPr lang="ru-RU"/>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16189359-58B7-4D03-9D46-8F6FF4FB372D}" type="datetimeFigureOut">
              <a:rPr lang="ru-RU" smtClean="0"/>
              <a:pPr/>
              <a:t>29.09.2013</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D1305058-01A5-4279-B27E-D83964A964E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16189359-58B7-4D03-9D46-8F6FF4FB372D}"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D1305058-01A5-4279-B27E-D83964A964E5}"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16189359-58B7-4D03-9D46-8F6FF4FB372D}" type="datetimeFigureOut">
              <a:rPr lang="ru-RU" smtClean="0"/>
              <a:pPr/>
              <a:t>29.09.2013</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1305058-01A5-4279-B27E-D83964A964E5}"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16189359-58B7-4D03-9D46-8F6FF4FB372D}" type="datetimeFigureOut">
              <a:rPr lang="ru-RU" smtClean="0"/>
              <a:pPr/>
              <a:t>29.09.2013</a:t>
            </a:fld>
            <a:endParaRPr lang="ru-RU"/>
          </a:p>
        </p:txBody>
      </p:sp>
      <p:sp>
        <p:nvSpPr>
          <p:cNvPr id="10" name="Номер слайда 9"/>
          <p:cNvSpPr>
            <a:spLocks noGrp="1"/>
          </p:cNvSpPr>
          <p:nvPr>
            <p:ph type="sldNum" sz="quarter" idx="16"/>
          </p:nvPr>
        </p:nvSpPr>
        <p:spPr/>
        <p:txBody>
          <a:bodyPr rtlCol="0"/>
          <a:lstStyle/>
          <a:p>
            <a:fld id="{D1305058-01A5-4279-B27E-D83964A964E5}"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16189359-58B7-4D03-9D46-8F6FF4FB372D}" type="datetimeFigureOut">
              <a:rPr lang="ru-RU" smtClean="0"/>
              <a:pPr/>
              <a:t>29.09.2013</a:t>
            </a:fld>
            <a:endParaRPr lang="ru-RU"/>
          </a:p>
        </p:txBody>
      </p:sp>
      <p:sp>
        <p:nvSpPr>
          <p:cNvPr id="12" name="Номер слайда 11"/>
          <p:cNvSpPr>
            <a:spLocks noGrp="1"/>
          </p:cNvSpPr>
          <p:nvPr>
            <p:ph type="sldNum" sz="quarter" idx="16"/>
          </p:nvPr>
        </p:nvSpPr>
        <p:spPr/>
        <p:txBody>
          <a:bodyPr rtlCol="0"/>
          <a:lstStyle/>
          <a:p>
            <a:fld id="{D1305058-01A5-4279-B27E-D83964A964E5}"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6189359-58B7-4D03-9D46-8F6FF4FB372D}" type="datetimeFigureOut">
              <a:rPr lang="ru-RU" smtClean="0"/>
              <a:pPr/>
              <a:t>29.09.2013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D1305058-01A5-4279-B27E-D83964A964E5}" type="slidenum">
              <a:rPr lang="ru-RU" smtClean="0"/>
              <a:pPr/>
              <a:t>‹#›</a:t>
            </a:fld>
            <a:endParaRPr lang="ru-RU"/>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189359-58B7-4D03-9D46-8F6FF4FB372D}" type="datetimeFigureOut">
              <a:rPr lang="ru-RU" smtClean="0"/>
              <a:pPr/>
              <a:t>29.09.2013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D1305058-01A5-4279-B27E-D83964A964E5}" type="slidenum">
              <a:rPr lang="ru-RU" smtClean="0"/>
              <a:pPr/>
              <a:t>‹#›</a:t>
            </a:fld>
            <a:endParaRPr lang="ru-RU"/>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6189359-58B7-4D03-9D46-8F6FF4FB372D}" type="datetimeFigureOut">
              <a:rPr lang="ru-RU" smtClean="0"/>
              <a:pPr/>
              <a:t>29.09.2013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D1305058-01A5-4279-B27E-D83964A964E5}"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16189359-58B7-4D03-9D46-8F6FF4FB372D}" type="datetimeFigureOut">
              <a:rPr lang="ru-RU" smtClean="0"/>
              <a:pPr/>
              <a:t>29.09.2013</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D1305058-01A5-4279-B27E-D83964A964E5}"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6189359-58B7-4D03-9D46-8F6FF4FB372D}" type="datetimeFigureOut">
              <a:rPr lang="ru-RU" smtClean="0"/>
              <a:pPr/>
              <a:t>29.09.2013</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1305058-01A5-4279-B27E-D83964A964E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spd="slow">
    <p:strips dir="rd"/>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normAutofit fontScale="90000"/>
          </a:bodyPr>
          <a:lstStyle/>
          <a:p>
            <a:r>
              <a:rPr lang="ru-RU" sz="3600" dirty="0" smtClean="0">
                <a:latin typeface="Times New Roman" pitchFamily="18" charset="0"/>
                <a:cs typeface="Times New Roman" pitchFamily="18" charset="0"/>
              </a:rPr>
              <a:t>Презентация кружка «Волшебные краски»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Использование нетрадиционных техник рисования в ДОУ</a:t>
            </a:r>
            <a:r>
              <a:rPr lang="ru-RU" dirty="0" smtClean="0"/>
              <a:t/>
            </a:r>
            <a:br>
              <a:rPr lang="ru-RU" dirty="0" smtClean="0"/>
            </a:br>
            <a:r>
              <a:rPr lang="ru-RU" dirty="0" smtClean="0"/>
              <a:t> </a:t>
            </a:r>
            <a:endParaRPr lang="ru-RU" dirty="0"/>
          </a:p>
        </p:txBody>
      </p:sp>
      <p:sp>
        <p:nvSpPr>
          <p:cNvPr id="7" name="Подзаголовок 6"/>
          <p:cNvSpPr>
            <a:spLocks noGrp="1"/>
          </p:cNvSpPr>
          <p:nvPr>
            <p:ph type="subTitle" idx="1"/>
          </p:nvPr>
        </p:nvSpPr>
        <p:spPr/>
        <p:txBody>
          <a:bodyPr>
            <a:normAutofit fontScale="85000" lnSpcReduction="20000"/>
          </a:bodyPr>
          <a:lstStyle/>
          <a:p>
            <a:r>
              <a:rPr lang="ru-RU" sz="2800" dirty="0" smtClean="0">
                <a:solidFill>
                  <a:schemeClr val="tx1"/>
                </a:solidFill>
                <a:latin typeface="Times New Roman" pitchFamily="18" charset="0"/>
                <a:cs typeface="Times New Roman" pitchFamily="18" charset="0"/>
              </a:rPr>
              <a:t>Подготовил воспитатель МБДОУ </a:t>
            </a:r>
            <a:r>
              <a:rPr lang="ru-RU" sz="2800" dirty="0" err="1" smtClean="0">
                <a:solidFill>
                  <a:schemeClr val="tx1"/>
                </a:solidFill>
                <a:latin typeface="Times New Roman" pitchFamily="18" charset="0"/>
                <a:cs typeface="Times New Roman" pitchFamily="18" charset="0"/>
              </a:rPr>
              <a:t>д</a:t>
            </a:r>
            <a:r>
              <a:rPr lang="ru-RU" sz="2800" dirty="0" smtClean="0">
                <a:solidFill>
                  <a:schemeClr val="tx1"/>
                </a:solidFill>
                <a:latin typeface="Times New Roman" pitchFamily="18" charset="0"/>
                <a:cs typeface="Times New Roman" pitchFamily="18" charset="0"/>
              </a:rPr>
              <a:t>/с №3 г. Лебедянь Захарова Ю.А.</a:t>
            </a:r>
            <a:endParaRPr lang="ru-RU" sz="2800" dirty="0">
              <a:solidFill>
                <a:schemeClr val="tx1"/>
              </a:solidFill>
              <a:latin typeface="Times New Roman" pitchFamily="18" charset="0"/>
              <a:cs typeface="Times New Roman" pitchFamily="18" charset="0"/>
            </a:endParaRPr>
          </a:p>
        </p:txBody>
      </p:sp>
    </p:spTree>
  </p:cSld>
  <p:clrMapOvr>
    <a:masterClrMapping/>
  </p:clrMapOvr>
  <p:transition spd="slow" advTm="3000">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r>
              <a:rPr lang="ru-RU" sz="3200" dirty="0" smtClean="0"/>
              <a:t>Продолжение следует</a:t>
            </a:r>
            <a:endParaRPr lang="ru-RU" sz="3200" dirty="0"/>
          </a:p>
        </p:txBody>
      </p:sp>
    </p:spTree>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pPr algn="ctr"/>
            <a:r>
              <a:rPr lang="ru-RU" dirty="0">
                <a:solidFill>
                  <a:schemeClr val="tx1"/>
                </a:solidFill>
              </a:rPr>
              <a:t> </a:t>
            </a:r>
            <a:br>
              <a:rPr lang="ru-RU" dirty="0">
                <a:solidFill>
                  <a:schemeClr val="tx1"/>
                </a:solidFill>
              </a:rPr>
            </a:br>
            <a:r>
              <a:rPr lang="ru-RU" dirty="0" smtClean="0">
                <a:solidFill>
                  <a:schemeClr val="tx1"/>
                </a:solidFill>
              </a:rPr>
              <a:t/>
            </a:r>
            <a:br>
              <a:rPr lang="ru-RU" dirty="0" smtClean="0">
                <a:solidFill>
                  <a:schemeClr val="tx1"/>
                </a:solidFill>
              </a:rPr>
            </a:br>
            <a:r>
              <a:rPr lang="ru-RU" sz="3100" dirty="0" smtClean="0">
                <a:solidFill>
                  <a:schemeClr val="tx1"/>
                </a:solidFill>
                <a:latin typeface="Times New Roman" pitchFamily="18" charset="0"/>
                <a:cs typeface="Times New Roman" pitchFamily="18" charset="0"/>
              </a:rPr>
              <a:t>В </a:t>
            </a:r>
            <a:r>
              <a:rPr lang="ru-RU" sz="3100" dirty="0">
                <a:solidFill>
                  <a:schemeClr val="tx1"/>
                </a:solidFill>
                <a:latin typeface="Times New Roman" pitchFamily="18" charset="0"/>
                <a:cs typeface="Times New Roman" pitchFamily="18" charset="0"/>
              </a:rPr>
              <a:t>рисовании снега использовались метод </a:t>
            </a:r>
            <a:r>
              <a:rPr lang="ru-RU" sz="3100" dirty="0" err="1">
                <a:solidFill>
                  <a:schemeClr val="tx1"/>
                </a:solidFill>
                <a:latin typeface="Times New Roman" pitchFamily="18" charset="0"/>
                <a:cs typeface="Times New Roman" pitchFamily="18" charset="0"/>
              </a:rPr>
              <a:t>набрызга</a:t>
            </a:r>
            <a:r>
              <a:rPr lang="ru-RU" sz="3100" dirty="0">
                <a:solidFill>
                  <a:schemeClr val="tx1"/>
                </a:solidFill>
                <a:latin typeface="Times New Roman" pitchFamily="18" charset="0"/>
                <a:cs typeface="Times New Roman" pitchFamily="18" charset="0"/>
              </a:rPr>
              <a:t> и рисование </a:t>
            </a:r>
            <a:br>
              <a:rPr lang="ru-RU" sz="3100" dirty="0">
                <a:solidFill>
                  <a:schemeClr val="tx1"/>
                </a:solidFill>
                <a:latin typeface="Times New Roman" pitchFamily="18" charset="0"/>
                <a:cs typeface="Times New Roman" pitchFamily="18" charset="0"/>
              </a:rPr>
            </a:br>
            <a:r>
              <a:rPr lang="ru-RU" sz="3100" dirty="0">
                <a:solidFill>
                  <a:schemeClr val="tx1"/>
                </a:solidFill>
                <a:latin typeface="Times New Roman" pitchFamily="18" charset="0"/>
                <a:cs typeface="Times New Roman" pitchFamily="18" charset="0"/>
              </a:rPr>
              <a:t>сухой жёсткой кистью.</a:t>
            </a:r>
            <a:r>
              <a:rPr lang="ru-RU" dirty="0">
                <a:solidFill>
                  <a:schemeClr val="tx1"/>
                </a:solidFill>
              </a:rPr>
              <a:t/>
            </a:r>
            <a:br>
              <a:rPr lang="ru-RU" dirty="0">
                <a:solidFill>
                  <a:schemeClr val="tx1"/>
                </a:solidFill>
              </a:rPr>
            </a:br>
            <a:endParaRPr lang="ru-RU" dirty="0">
              <a:solidFill>
                <a:schemeClr val="tx1"/>
              </a:solidFill>
            </a:endParaRPr>
          </a:p>
        </p:txBody>
      </p:sp>
      <p:pic>
        <p:nvPicPr>
          <p:cNvPr id="4" name="Содержимое 3" descr="C:\Users\Илья\Desktop\Мамино\распечатать\Фото0774.jpg"/>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1619672" y="1916832"/>
            <a:ext cx="6624736" cy="4493096"/>
          </a:xfrm>
          <a:prstGeom prst="rect">
            <a:avLst/>
          </a:prstGeom>
          <a:solidFill>
            <a:srgbClr val="FFFFFF">
              <a:shade val="85000"/>
            </a:srgbClr>
          </a:solidFill>
          <a:ln w="190500" cap="sq">
            <a:solidFill>
              <a:srgbClr val="FFFFFF"/>
            </a:solidFill>
            <a:miter lim="800000"/>
          </a:ln>
          <a:effectLst>
            <a:glow rad="139700">
              <a:schemeClr val="accent5">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2000">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7544" y="404664"/>
            <a:ext cx="8229600" cy="6009531"/>
          </a:xfrm>
        </p:spPr>
        <p:txBody>
          <a:bodyPr>
            <a:noAutofit/>
          </a:bodyPr>
          <a:lstStyle/>
          <a:p>
            <a:r>
              <a:rPr lang="ru-RU" sz="1600" dirty="0" smtClean="0">
                <a:latin typeface="Times New Roman" pitchFamily="18" charset="0"/>
                <a:cs typeface="Times New Roman" pitchFamily="18" charset="0"/>
              </a:rPr>
              <a:t> Иногда</a:t>
            </a:r>
            <a:r>
              <a:rPr lang="ru-RU" sz="1600" dirty="0">
                <a:latin typeface="Times New Roman" pitchFamily="18" charset="0"/>
                <a:cs typeface="Times New Roman" pitchFamily="18" charset="0"/>
              </a:rPr>
              <a:t>, рисуя животных, мы закрашиваем их шерсть одним сплошным цветом. Шерсть получается гладкой, прилизанной. Как же можно передать пушистость меха животного или объемность поверхности? Для этого есть несколько способов. Один из них - с помощью тычков жесткой кистью. Особая пушистость или колючесть получается только при использовании совершенно сухой кисточки с небольшим количеством краски. Поэтому очень важно, чтобы ребенок набирал гуашь только на кончик ворса и начинал рисовать слева направо, не оставляя промежутков.</a:t>
            </a:r>
          </a:p>
          <a:p>
            <a:r>
              <a:rPr lang="ru-RU" sz="1600" b="1" i="1" dirty="0" smtClean="0">
                <a:latin typeface="Times New Roman" pitchFamily="18" charset="0"/>
                <a:cs typeface="Times New Roman" pitchFamily="18" charset="0"/>
              </a:rPr>
              <a:t> Материалы</a:t>
            </a:r>
            <a:r>
              <a:rPr lang="ru-RU" sz="1600" b="1" i="1" dirty="0">
                <a:latin typeface="Times New Roman" pitchFamily="18" charset="0"/>
                <a:cs typeface="Times New Roman" pitchFamily="18" charset="0"/>
              </a:rPr>
              <a:t>:</a:t>
            </a:r>
            <a:r>
              <a:rPr lang="ru-RU" sz="1600" dirty="0">
                <a:latin typeface="Times New Roman" pitchFamily="18" charset="0"/>
                <a:cs typeface="Times New Roman" pitchFamily="18" charset="0"/>
              </a:rPr>
              <a:t> Альбомный лист бумаги, простой карандаш, гуашь, жесткие и мягкие кисточки, баночка с водой, тряпочка.</a:t>
            </a:r>
          </a:p>
          <a:p>
            <a:r>
              <a:rPr lang="ru-RU" sz="1600" b="1" i="1" dirty="0" smtClean="0">
                <a:latin typeface="Times New Roman" pitchFamily="18" charset="0"/>
                <a:cs typeface="Times New Roman" pitchFamily="18" charset="0"/>
              </a:rPr>
              <a:t> Ход </a:t>
            </a:r>
            <a:r>
              <a:rPr lang="ru-RU" sz="1600" b="1" i="1" dirty="0">
                <a:latin typeface="Times New Roman" pitchFamily="18" charset="0"/>
                <a:cs typeface="Times New Roman" pitchFamily="18" charset="0"/>
              </a:rPr>
              <a:t>работы:</a:t>
            </a:r>
            <a:endParaRPr lang="ru-RU" sz="1600" dirty="0">
              <a:latin typeface="Times New Roman" pitchFamily="18" charset="0"/>
              <a:cs typeface="Times New Roman" pitchFamily="18" charset="0"/>
            </a:endParaRPr>
          </a:p>
          <a:p>
            <a:r>
              <a:rPr lang="ru-RU" sz="1600" dirty="0" smtClean="0">
                <a:latin typeface="Times New Roman" pitchFamily="18" charset="0"/>
                <a:cs typeface="Times New Roman" pitchFamily="18" charset="0"/>
              </a:rPr>
              <a:t>Рисуем </a:t>
            </a:r>
            <a:r>
              <a:rPr lang="ru-RU" sz="1600" dirty="0">
                <a:latin typeface="Times New Roman" pitchFamily="18" charset="0"/>
                <a:cs typeface="Times New Roman" pitchFamily="18" charset="0"/>
              </a:rPr>
              <a:t>простым карандашом контурное изображение животного (детям старшего возраста контуры животных можно не намечать).</a:t>
            </a:r>
          </a:p>
          <a:p>
            <a:pPr>
              <a:buNone/>
            </a:pPr>
            <a:r>
              <a:rPr lang="ru-RU" sz="1600" dirty="0" smtClean="0">
                <a:latin typeface="Times New Roman" pitchFamily="18" charset="0"/>
                <a:cs typeface="Times New Roman" pitchFamily="18" charset="0"/>
              </a:rPr>
              <a:t>       На </a:t>
            </a:r>
            <a:r>
              <a:rPr lang="ru-RU" sz="1600" dirty="0">
                <a:latin typeface="Times New Roman" pitchFamily="18" charset="0"/>
                <a:cs typeface="Times New Roman" pitchFamily="18" charset="0"/>
              </a:rPr>
              <a:t>сухую жесткую кисточку набираем совсем немного гуаши нужного цвета и, держа кисть вертикально (кисточка стучит "каблуком"), делаем сверху "тычки", располагая их внутри и по краям силуэта животного.</a:t>
            </a:r>
          </a:p>
          <a:p>
            <a:r>
              <a:rPr lang="ru-RU" sz="1600" dirty="0" smtClean="0">
                <a:latin typeface="Times New Roman" pitchFamily="18" charset="0"/>
                <a:cs typeface="Times New Roman" pitchFamily="18" charset="0"/>
              </a:rPr>
              <a:t>Когда </a:t>
            </a:r>
            <a:r>
              <a:rPr lang="ru-RU" sz="1600" dirty="0">
                <a:latin typeface="Times New Roman" pitchFamily="18" charset="0"/>
                <a:cs typeface="Times New Roman" pitchFamily="18" charset="0"/>
              </a:rPr>
              <a:t>краска подсохнет, нарисуем животному кончиком мягкой кисточки глаза, нос, рот, усы и другие характерные детали.</a:t>
            </a:r>
          </a:p>
          <a:p>
            <a:r>
              <a:rPr lang="ru-RU" sz="1600" b="1" i="1" dirty="0" smtClean="0">
                <a:latin typeface="Times New Roman" pitchFamily="18" charset="0"/>
                <a:cs typeface="Times New Roman" pitchFamily="18" charset="0"/>
              </a:rPr>
              <a:t>Варианты </a:t>
            </a:r>
            <a:r>
              <a:rPr lang="ru-RU" sz="1600" b="1" i="1" dirty="0">
                <a:latin typeface="Times New Roman" pitchFamily="18" charset="0"/>
                <a:cs typeface="Times New Roman" pitchFamily="18" charset="0"/>
              </a:rPr>
              <a:t>работ:</a:t>
            </a:r>
            <a:r>
              <a:rPr lang="ru-RU" sz="1600" dirty="0">
                <a:latin typeface="Times New Roman" pitchFamily="18" charset="0"/>
                <a:cs typeface="Times New Roman" pitchFamily="18" charset="0"/>
              </a:rPr>
              <a:t> тычком жесткой полусухой кисти можно рисовать котенка, собаку, овечку, козу, ежа, гриву льва, снеговика, снег, елку, сосну, лес, солнце, цветы (одуванчики, подсолнухи) и многое другое.</a:t>
            </a:r>
          </a:p>
          <a:p>
            <a:endParaRPr lang="ru-RU" sz="1800" dirty="0">
              <a:latin typeface="Times New Roman" pitchFamily="18" charset="0"/>
              <a:cs typeface="Times New Roman" pitchFamily="18" charset="0"/>
            </a:endParaRPr>
          </a:p>
        </p:txBody>
      </p:sp>
    </p:spTree>
  </p:cSld>
  <p:clrMapOvr>
    <a:masterClrMapping/>
  </p:clrMapOvr>
  <p:transition spd="slow" advTm="45000">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229600" cy="1143000"/>
          </a:xfrm>
        </p:spPr>
        <p:txBody>
          <a:bodyPr>
            <a:normAutofit fontScale="90000"/>
          </a:bodyPr>
          <a:lstStyle/>
          <a:p>
            <a:pPr algn="ctr"/>
            <a:r>
              <a:rPr lang="ru-RU" sz="3100" dirty="0" smtClean="0">
                <a:solidFill>
                  <a:schemeClr val="tx1"/>
                </a:solidFill>
                <a:latin typeface="Times New Roman" pitchFamily="18" charset="0"/>
                <a:cs typeface="Times New Roman" pitchFamily="18" charset="0"/>
              </a:rPr>
              <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В </a:t>
            </a:r>
            <a:r>
              <a:rPr lang="ru-RU" sz="3100" dirty="0">
                <a:solidFill>
                  <a:schemeClr val="tx1"/>
                </a:solidFill>
                <a:latin typeface="Times New Roman" pitchFamily="18" charset="0"/>
                <a:cs typeface="Times New Roman" pitchFamily="18" charset="0"/>
              </a:rPr>
              <a:t>рисовании использовался метод: «Восковые мелки + акварель»</a:t>
            </a:r>
            <a:r>
              <a:rPr lang="ru-RU" dirty="0">
                <a:solidFill>
                  <a:schemeClr val="tx1"/>
                </a:solidFill>
              </a:rPr>
              <a:t/>
            </a:r>
            <a:br>
              <a:rPr lang="ru-RU" dirty="0">
                <a:solidFill>
                  <a:schemeClr val="tx1"/>
                </a:solidFill>
              </a:rPr>
            </a:br>
            <a:endParaRPr lang="ru-RU" dirty="0">
              <a:solidFill>
                <a:schemeClr val="tx1"/>
              </a:solidFill>
            </a:endParaRPr>
          </a:p>
        </p:txBody>
      </p:sp>
      <p:pic>
        <p:nvPicPr>
          <p:cNvPr id="4" name="Содержимое 3" descr="C:\Users\Илья\Desktop\Мамино\распечатать\Фото0810.jpg"/>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rot="-60000">
            <a:off x="32461" y="932940"/>
            <a:ext cx="2808312" cy="3744416"/>
          </a:xfrm>
          <a:prstGeom prst="rect">
            <a:avLst/>
          </a:prstGeom>
          <a:solidFill>
            <a:srgbClr val="FFFFFF">
              <a:shade val="85000"/>
            </a:srgbClr>
          </a:solidFill>
          <a:ln w="190500" cap="sq">
            <a:solidFill>
              <a:srgbClr val="FFFFFF"/>
            </a:solidFill>
            <a:miter lim="800000"/>
          </a:ln>
          <a:effectLst>
            <a:glow rad="139700">
              <a:schemeClr val="accent5">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Рисунок 5" descr="C:\Users\Илья\Desktop\Мамино\распечатать\Фото0804.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123728" y="3645024"/>
            <a:ext cx="4302681" cy="2867921"/>
          </a:xfrm>
          <a:prstGeom prst="rect">
            <a:avLst/>
          </a:prstGeom>
          <a:solidFill>
            <a:srgbClr val="FFFFFF">
              <a:shade val="85000"/>
            </a:srgbClr>
          </a:solidFill>
          <a:ln w="190500" cap="sq">
            <a:solidFill>
              <a:srgbClr val="FFFFFF"/>
            </a:solidFill>
            <a:miter lim="800000"/>
          </a:ln>
          <a:effectLst>
            <a:glow rad="139700">
              <a:schemeClr val="accent5">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C:\Users\Илья\Desktop\Мамино\распечатать\Фото0812.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rot="900000" flipH="1">
            <a:off x="6599028" y="1161756"/>
            <a:ext cx="2448272" cy="3744416"/>
          </a:xfrm>
          <a:prstGeom prst="rect">
            <a:avLst/>
          </a:prstGeom>
          <a:solidFill>
            <a:srgbClr val="FFFFFF">
              <a:shade val="85000"/>
            </a:srgbClr>
          </a:solidFill>
          <a:ln w="190500" cap="sq">
            <a:solidFill>
              <a:srgbClr val="FFFFFF"/>
            </a:solidFill>
            <a:miter lim="800000"/>
          </a:ln>
          <a:effectLst>
            <a:glow rad="139700">
              <a:schemeClr val="accent5">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advTm="2000">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88640"/>
            <a:ext cx="8229600" cy="5937523"/>
          </a:xfrm>
        </p:spPr>
        <p:txBody>
          <a:bodyPr/>
          <a:lstStyle/>
          <a:p>
            <a:pPr>
              <a:buNone/>
            </a:pPr>
            <a:r>
              <a:rPr lang="ru-RU" b="1" dirty="0"/>
              <a:t> </a:t>
            </a:r>
            <a:endParaRPr lang="ru-RU" dirty="0"/>
          </a:p>
          <a:p>
            <a:pPr algn="ctr">
              <a:buNone/>
            </a:pPr>
            <a:r>
              <a:rPr lang="ru-RU" sz="1800" b="1" dirty="0">
                <a:latin typeface="Times New Roman" pitchFamily="18" charset="0"/>
                <a:cs typeface="Times New Roman" pitchFamily="18" charset="0"/>
              </a:rPr>
              <a:t>Восковые мелки + </a:t>
            </a:r>
            <a:r>
              <a:rPr lang="ru-RU" sz="1800" b="1" dirty="0" smtClean="0">
                <a:latin typeface="Times New Roman" pitchFamily="18" charset="0"/>
                <a:cs typeface="Times New Roman" pitchFamily="18" charset="0"/>
              </a:rPr>
              <a:t>акварель</a:t>
            </a:r>
          </a:p>
          <a:p>
            <a:pPr algn="ctr">
              <a:buNone/>
            </a:pPr>
            <a:endParaRPr lang="ru-RU" sz="1800" dirty="0">
              <a:latin typeface="Times New Roman" pitchFamily="18" charset="0"/>
              <a:cs typeface="Times New Roman" pitchFamily="18" charset="0"/>
            </a:endParaRPr>
          </a:p>
          <a:p>
            <a:r>
              <a:rPr lang="ru-RU" sz="1800" b="1" i="1" dirty="0" smtClean="0">
                <a:latin typeface="Times New Roman" pitchFamily="18" charset="0"/>
                <a:cs typeface="Times New Roman" pitchFamily="18" charset="0"/>
              </a:rPr>
              <a:t>Средства </a:t>
            </a:r>
            <a:r>
              <a:rPr lang="ru-RU" sz="1800" b="1" i="1" dirty="0">
                <a:latin typeface="Times New Roman" pitchFamily="18" charset="0"/>
                <a:cs typeface="Times New Roman" pitchFamily="18" charset="0"/>
              </a:rPr>
              <a:t>выразительности:</a:t>
            </a:r>
            <a:r>
              <a:rPr lang="ru-RU" sz="1800" dirty="0">
                <a:latin typeface="Times New Roman" pitchFamily="18" charset="0"/>
                <a:cs typeface="Times New Roman" pitchFamily="18" charset="0"/>
              </a:rPr>
              <a:t> цвет, линия, </a:t>
            </a:r>
            <a:r>
              <a:rPr lang="ru-RU" sz="1800" dirty="0" smtClean="0">
                <a:latin typeface="Times New Roman" pitchFamily="18" charset="0"/>
                <a:cs typeface="Times New Roman" pitchFamily="18" charset="0"/>
              </a:rPr>
              <a:t>пятно, фактура</a:t>
            </a:r>
            <a:r>
              <a:rPr lang="ru-RU" sz="1800" dirty="0">
                <a:latin typeface="Times New Roman" pitchFamily="18" charset="0"/>
                <a:cs typeface="Times New Roman" pitchFamily="18" charset="0"/>
              </a:rPr>
              <a:t>.</a:t>
            </a:r>
          </a:p>
          <a:p>
            <a:r>
              <a:rPr lang="ru-RU" sz="1800" b="1" i="1" dirty="0" smtClean="0">
                <a:latin typeface="Times New Roman" pitchFamily="18" charset="0"/>
                <a:cs typeface="Times New Roman" pitchFamily="18" charset="0"/>
              </a:rPr>
              <a:t> Материалы</a:t>
            </a:r>
            <a:r>
              <a:rPr lang="ru-RU" sz="1800" b="1" i="1" dirty="0">
                <a:latin typeface="Times New Roman" pitchFamily="18" charset="0"/>
                <a:cs typeface="Times New Roman" pitchFamily="18" charset="0"/>
              </a:rPr>
              <a:t>:</a:t>
            </a:r>
            <a:r>
              <a:rPr lang="ru-RU" sz="1800" dirty="0">
                <a:latin typeface="Times New Roman" pitchFamily="18" charset="0"/>
                <a:cs typeface="Times New Roman" pitchFamily="18" charset="0"/>
              </a:rPr>
              <a:t> восковые мелки, плотная белая бумага, акварель, </a:t>
            </a:r>
            <a:r>
              <a:rPr lang="ru-RU" sz="1800" dirty="0" smtClean="0">
                <a:latin typeface="Times New Roman" pitchFamily="18" charset="0"/>
                <a:cs typeface="Times New Roman" pitchFamily="18" charset="0"/>
              </a:rPr>
              <a:t>кисти.</a:t>
            </a:r>
          </a:p>
          <a:p>
            <a:r>
              <a:rPr lang="ru-RU" sz="1800" b="1" i="1" dirty="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Ход </a:t>
            </a:r>
            <a:r>
              <a:rPr lang="ru-RU" sz="1800" b="1" i="1" dirty="0">
                <a:latin typeface="Times New Roman" pitchFamily="18" charset="0"/>
                <a:cs typeface="Times New Roman" pitchFamily="18" charset="0"/>
              </a:rPr>
              <a:t>работы:</a:t>
            </a:r>
            <a:r>
              <a:rPr lang="ru-RU" sz="1800" dirty="0">
                <a:latin typeface="Times New Roman" pitchFamily="18" charset="0"/>
                <a:cs typeface="Times New Roman" pitchFamily="18" charset="0"/>
              </a:rPr>
              <a:t> ребенок рисует восковыми мелками на белой бумаге. </a:t>
            </a:r>
            <a:r>
              <a:rPr lang="ru-RU" sz="1800" dirty="0" smtClean="0">
                <a:latin typeface="Times New Roman" pitchFamily="18" charset="0"/>
                <a:cs typeface="Times New Roman" pitchFamily="18" charset="0"/>
              </a:rPr>
              <a:t>Затем закрашивает </a:t>
            </a:r>
            <a:r>
              <a:rPr lang="ru-RU" sz="1800" dirty="0">
                <a:latin typeface="Times New Roman" pitchFamily="18" charset="0"/>
                <a:cs typeface="Times New Roman" pitchFamily="18" charset="0"/>
              </a:rPr>
              <a:t>лист акварелью в один или несколько цветов. Рисунок мелками остается не закрашенным.</a:t>
            </a:r>
          </a:p>
          <a:p>
            <a:endParaRPr lang="ru-RU" dirty="0"/>
          </a:p>
        </p:txBody>
      </p:sp>
    </p:spTree>
  </p:cSld>
  <p:clrMapOvr>
    <a:masterClrMapping/>
  </p:clrMapOvr>
  <p:transition spd="slow" advTm="13000">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100" dirty="0">
                <a:solidFill>
                  <a:schemeClr val="tx1"/>
                </a:solidFill>
                <a:latin typeface="Times New Roman" pitchFamily="18" charset="0"/>
                <a:cs typeface="Times New Roman" pitchFamily="18" charset="0"/>
              </a:rPr>
              <a:t>Рисование с помощью </a:t>
            </a:r>
            <a:r>
              <a:rPr lang="ru-RU" sz="3100" dirty="0" err="1">
                <a:solidFill>
                  <a:schemeClr val="tx1"/>
                </a:solidFill>
                <a:latin typeface="Times New Roman" pitchFamily="18" charset="0"/>
                <a:cs typeface="Times New Roman" pitchFamily="18" charset="0"/>
              </a:rPr>
              <a:t>пластилинографии</a:t>
            </a:r>
            <a:r>
              <a:rPr lang="ru-RU" sz="3100" dirty="0">
                <a:solidFill>
                  <a:schemeClr val="tx1"/>
                </a:solidFill>
                <a:latin typeface="Times New Roman" pitchFamily="18" charset="0"/>
                <a:cs typeface="Times New Roman" pitchFamily="18" charset="0"/>
              </a:rPr>
              <a:t>.</a:t>
            </a:r>
            <a:r>
              <a:rPr lang="ru-RU" dirty="0">
                <a:solidFill>
                  <a:schemeClr val="tx1"/>
                </a:solidFill>
              </a:rPr>
              <a:t/>
            </a:r>
            <a:br>
              <a:rPr lang="ru-RU" dirty="0">
                <a:solidFill>
                  <a:schemeClr val="tx1"/>
                </a:solidFill>
              </a:rPr>
            </a:br>
            <a:endParaRPr lang="ru-RU" dirty="0">
              <a:solidFill>
                <a:schemeClr val="tx1"/>
              </a:solidFill>
            </a:endParaRPr>
          </a:p>
        </p:txBody>
      </p:sp>
      <p:pic>
        <p:nvPicPr>
          <p:cNvPr id="4" name="Содержимое 3" descr="C:\Users\Илья\Desktop\Мамино\распечатать\Фото0803.jpg"/>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3003254" y="1600200"/>
            <a:ext cx="3372442" cy="4495800"/>
          </a:xfrm>
          <a:prstGeom prst="rect">
            <a:avLst/>
          </a:prstGeom>
          <a:solidFill>
            <a:srgbClr val="FFFFFF">
              <a:shade val="85000"/>
            </a:srgbClr>
          </a:solidFill>
          <a:ln w="190500" cap="sq">
            <a:solidFill>
              <a:srgbClr val="FFFFFF"/>
            </a:solidFill>
            <a:miter lim="800000"/>
          </a:ln>
          <a:effectLst>
            <a:glow rad="139700">
              <a:schemeClr val="accent5">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2000">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04664"/>
            <a:ext cx="8229600" cy="6120680"/>
          </a:xfrm>
        </p:spPr>
        <p:txBody>
          <a:bodyPr>
            <a:normAutofit/>
          </a:bodyPr>
          <a:lstStyle/>
          <a:p>
            <a:endParaRPr lang="ru-RU" sz="1900" b="1" dirty="0" smtClean="0">
              <a:latin typeface="Times New Roman" pitchFamily="18" charset="0"/>
              <a:cs typeface="Times New Roman" pitchFamily="18" charset="0"/>
            </a:endParaRPr>
          </a:p>
          <a:p>
            <a:endParaRPr lang="ru-RU" sz="1900" b="1" dirty="0">
              <a:latin typeface="Times New Roman" pitchFamily="18" charset="0"/>
              <a:cs typeface="Times New Roman" pitchFamily="18" charset="0"/>
            </a:endParaRPr>
          </a:p>
          <a:p>
            <a:r>
              <a:rPr lang="ru-RU" sz="1900" b="1" dirty="0" smtClean="0">
                <a:latin typeface="Times New Roman" pitchFamily="18" charset="0"/>
                <a:cs typeface="Times New Roman" pitchFamily="18" charset="0"/>
              </a:rPr>
              <a:t>Метод </a:t>
            </a:r>
            <a:r>
              <a:rPr lang="ru-RU" sz="1900" b="1" dirty="0">
                <a:latin typeface="Times New Roman" pitchFamily="18" charset="0"/>
                <a:cs typeface="Times New Roman" pitchFamily="18" charset="0"/>
              </a:rPr>
              <a:t>рисования </a:t>
            </a:r>
            <a:r>
              <a:rPr lang="ru-RU" sz="1900" b="1" dirty="0" err="1">
                <a:latin typeface="Times New Roman" pitchFamily="18" charset="0"/>
                <a:cs typeface="Times New Roman" pitchFamily="18" charset="0"/>
              </a:rPr>
              <a:t>пластилинография</a:t>
            </a:r>
            <a:endParaRPr lang="ru-RU" sz="1900" dirty="0">
              <a:latin typeface="Times New Roman" pitchFamily="18" charset="0"/>
              <a:cs typeface="Times New Roman" pitchFamily="18" charset="0"/>
            </a:endParaRPr>
          </a:p>
          <a:p>
            <a:r>
              <a:rPr lang="ru-RU" sz="1900" b="1" i="1" dirty="0">
                <a:latin typeface="Times New Roman" pitchFamily="18" charset="0"/>
                <a:cs typeface="Times New Roman" pitchFamily="18" charset="0"/>
              </a:rPr>
              <a:t>Материал: </a:t>
            </a:r>
            <a:r>
              <a:rPr lang="ru-RU" sz="1900" dirty="0">
                <a:latin typeface="Times New Roman" pitchFamily="18" charset="0"/>
                <a:cs typeface="Times New Roman" pitchFamily="18" charset="0"/>
              </a:rPr>
              <a:t>картон, пластилин (желательно восковой), стеки, доска для пластилина, влажные салфетки.</a:t>
            </a:r>
          </a:p>
          <a:p>
            <a:r>
              <a:rPr lang="ru-RU" sz="1900" b="1" i="1" dirty="0">
                <a:latin typeface="Times New Roman" pitchFamily="18" charset="0"/>
                <a:cs typeface="Times New Roman" pitchFamily="18" charset="0"/>
              </a:rPr>
              <a:t>Ход работы: </a:t>
            </a:r>
            <a:r>
              <a:rPr lang="ru-RU" sz="1900" dirty="0">
                <a:latin typeface="Times New Roman" pitchFamily="18" charset="0"/>
                <a:cs typeface="Times New Roman" pitchFamily="18" charset="0"/>
              </a:rPr>
              <a:t>На картоне карандашом рисуем контур сюжета и заполняем его с помощью пластилина. Можно использовать различные приёмы: размазывания, выкладывания шариков, колбасок и др. В конце работу следует покрыть лаком для волос, для лучшего сохранения картины.</a:t>
            </a:r>
          </a:p>
          <a:p>
            <a:r>
              <a:rPr lang="ru-RU" sz="1900" b="1" i="1" dirty="0">
                <a:latin typeface="Times New Roman" pitchFamily="18" charset="0"/>
                <a:cs typeface="Times New Roman" pitchFamily="18" charset="0"/>
              </a:rPr>
              <a:t>Варианты работ:</a:t>
            </a:r>
            <a:r>
              <a:rPr lang="ru-RU" sz="1900" dirty="0">
                <a:latin typeface="Times New Roman" pitchFamily="18" charset="0"/>
                <a:cs typeface="Times New Roman" pitchFamily="18" charset="0"/>
              </a:rPr>
              <a:t> цветы, бабочки, море, деревья, рыбы, пейзажи, животный мир и др.</a:t>
            </a:r>
          </a:p>
          <a:p>
            <a:endParaRPr lang="ru-RU" dirty="0"/>
          </a:p>
        </p:txBody>
      </p:sp>
    </p:spTree>
  </p:cSld>
  <p:clrMapOvr>
    <a:masterClrMapping/>
  </p:clrMapOvr>
  <p:transition spd="slow" advTm="17000">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229600" cy="1143000"/>
          </a:xfrm>
        </p:spPr>
        <p:txBody>
          <a:bodyPr>
            <a:noAutofit/>
          </a:bodyPr>
          <a:lstStyle/>
          <a:p>
            <a:pPr algn="ctr"/>
            <a:r>
              <a:rPr lang="ru-RU" sz="2800" dirty="0" smtClean="0">
                <a:solidFill>
                  <a:schemeClr val="tx1"/>
                </a:solidFill>
                <a:latin typeface="Times New Roman" pitchFamily="18" charset="0"/>
                <a:cs typeface="Times New Roman" pitchFamily="18" charset="0"/>
              </a:rPr>
              <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В </a:t>
            </a:r>
            <a:r>
              <a:rPr lang="ru-RU" sz="2800" dirty="0">
                <a:solidFill>
                  <a:schemeClr val="tx1"/>
                </a:solidFill>
                <a:latin typeface="Times New Roman" pitchFamily="18" charset="0"/>
                <a:cs typeface="Times New Roman" pitchFamily="18" charset="0"/>
              </a:rPr>
              <a:t>рисовании использовался метод: рисования китайской капустой.</a:t>
            </a:r>
            <a:br>
              <a:rPr lang="ru-RU" sz="2800" dirty="0">
                <a:solidFill>
                  <a:schemeClr val="tx1"/>
                </a:solidFill>
                <a:latin typeface="Times New Roman" pitchFamily="18" charset="0"/>
                <a:cs typeface="Times New Roman" pitchFamily="18" charset="0"/>
              </a:rPr>
            </a:br>
            <a:r>
              <a:rPr lang="ru-RU" sz="2800" dirty="0">
                <a:solidFill>
                  <a:schemeClr val="tx1"/>
                </a:solidFill>
                <a:latin typeface="Times New Roman" pitchFamily="18" charset="0"/>
                <a:cs typeface="Times New Roman" pitchFamily="18" charset="0"/>
              </a:rPr>
              <a:t> </a:t>
            </a:r>
          </a:p>
        </p:txBody>
      </p:sp>
      <p:pic>
        <p:nvPicPr>
          <p:cNvPr id="4" name="Содержимое 3" descr="C:\Users\Илья\Desktop\Мамино\распечатать\Фото0782.jpg"/>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95536" y="1844824"/>
            <a:ext cx="4464496" cy="3456384"/>
          </a:xfrm>
          <a:prstGeom prst="rect">
            <a:avLst/>
          </a:prstGeom>
          <a:solidFill>
            <a:srgbClr val="FFFFFF">
              <a:shade val="85000"/>
            </a:srgbClr>
          </a:solidFill>
          <a:ln w="190500" cap="sq">
            <a:solidFill>
              <a:srgbClr val="FFFFFF"/>
            </a:solidFill>
            <a:miter lim="800000"/>
          </a:ln>
          <a:effectLst>
            <a:glow rad="139700">
              <a:schemeClr val="accent5">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C:\Users\Илья\Desktop\Мамино\Фото0831.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364088" y="1484784"/>
            <a:ext cx="3137545" cy="4367411"/>
          </a:xfrm>
          <a:prstGeom prst="rect">
            <a:avLst/>
          </a:prstGeom>
          <a:solidFill>
            <a:srgbClr val="FFFFFF">
              <a:shade val="85000"/>
            </a:srgbClr>
          </a:solidFill>
          <a:ln w="190500" cap="sq">
            <a:solidFill>
              <a:srgbClr val="FFFFFF"/>
            </a:solidFill>
            <a:miter lim="800000"/>
          </a:ln>
          <a:effectLst>
            <a:glow rad="139700">
              <a:schemeClr val="accent5">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2000">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7544" y="332656"/>
            <a:ext cx="8229600" cy="5937523"/>
          </a:xfrm>
        </p:spPr>
        <p:txBody>
          <a:bodyPr>
            <a:normAutofit/>
          </a:bodyPr>
          <a:lstStyle/>
          <a:p>
            <a:endParaRPr lang="ru-RU" sz="1800" b="1" dirty="0" smtClean="0">
              <a:latin typeface="Times New Roman" pitchFamily="18" charset="0"/>
              <a:cs typeface="Times New Roman" pitchFamily="18" charset="0"/>
            </a:endParaRPr>
          </a:p>
          <a:p>
            <a:endParaRPr lang="ru-RU" sz="1800" b="1" dirty="0" smtClean="0">
              <a:latin typeface="Times New Roman" pitchFamily="18" charset="0"/>
              <a:cs typeface="Times New Roman" pitchFamily="18" charset="0"/>
            </a:endParaRPr>
          </a:p>
          <a:p>
            <a:r>
              <a:rPr lang="ru-RU" sz="1800" b="1" dirty="0" smtClean="0">
                <a:latin typeface="Times New Roman" pitchFamily="18" charset="0"/>
                <a:cs typeface="Times New Roman" pitchFamily="18" charset="0"/>
              </a:rPr>
              <a:t>Метод </a:t>
            </a:r>
            <a:r>
              <a:rPr lang="ru-RU" sz="1800" b="1" dirty="0">
                <a:latin typeface="Times New Roman" pitchFamily="18" charset="0"/>
                <a:cs typeface="Times New Roman" pitchFamily="18" charset="0"/>
              </a:rPr>
              <a:t>рисования китайской </a:t>
            </a:r>
            <a:r>
              <a:rPr lang="ru-RU" sz="1800" b="1" dirty="0" smtClean="0">
                <a:latin typeface="Times New Roman" pitchFamily="18" charset="0"/>
                <a:cs typeface="Times New Roman" pitchFamily="18" charset="0"/>
              </a:rPr>
              <a:t>капустой</a:t>
            </a:r>
            <a:endParaRPr lang="ru-RU" sz="1800" dirty="0">
              <a:latin typeface="Times New Roman" pitchFamily="18" charset="0"/>
              <a:cs typeface="Times New Roman" pitchFamily="18" charset="0"/>
            </a:endParaRPr>
          </a:p>
          <a:p>
            <a:r>
              <a:rPr lang="ru-RU" sz="1800" b="1" i="1" dirty="0">
                <a:latin typeface="Times New Roman" pitchFamily="18" charset="0"/>
                <a:cs typeface="Times New Roman" pitchFamily="18" charset="0"/>
              </a:rPr>
              <a:t>Материал: </a:t>
            </a:r>
            <a:r>
              <a:rPr lang="ru-RU" sz="1800" dirty="0">
                <a:latin typeface="Times New Roman" pitchFamily="18" charset="0"/>
                <a:cs typeface="Times New Roman" pitchFamily="18" charset="0"/>
              </a:rPr>
              <a:t>листы пекинской капусты, гуашь, зубная паста, кисти, белая бумага.</a:t>
            </a:r>
          </a:p>
          <a:p>
            <a:r>
              <a:rPr lang="ru-RU" sz="1800" b="1" i="1" dirty="0">
                <a:latin typeface="Times New Roman" pitchFamily="18" charset="0"/>
                <a:cs typeface="Times New Roman" pitchFamily="18" charset="0"/>
              </a:rPr>
              <a:t>Ход работы:</a:t>
            </a:r>
            <a:r>
              <a:rPr lang="ru-RU" sz="1800" dirty="0">
                <a:latin typeface="Times New Roman" pitchFamily="18" charset="0"/>
                <a:cs typeface="Times New Roman" pitchFamily="18" charset="0"/>
              </a:rPr>
              <a:t> Смешиваем любую "дешевую" зубную пасту с гуашью. Получается как акварель для художников (ну, примерно). Затем, вместе с ребенком наносим кисточкой на лист капусты,  аккуратно переворачиваем и кладем на чистый лист, прихлопываем ладошками. И получаем... картину.</a:t>
            </a:r>
          </a:p>
          <a:p>
            <a:r>
              <a:rPr lang="ru-RU" sz="1800" b="1" i="1" dirty="0">
                <a:latin typeface="Times New Roman" pitchFamily="18" charset="0"/>
                <a:cs typeface="Times New Roman" pitchFamily="18" charset="0"/>
              </a:rPr>
              <a:t>Варианты работ:</a:t>
            </a:r>
            <a:r>
              <a:rPr lang="ru-RU" sz="1800" dirty="0">
                <a:latin typeface="Times New Roman" pitchFamily="18" charset="0"/>
                <a:cs typeface="Times New Roman" pitchFamily="18" charset="0"/>
              </a:rPr>
              <a:t> цветы, бабочки, море, деревья, рыбы и др.</a:t>
            </a:r>
          </a:p>
        </p:txBody>
      </p:sp>
    </p:spTree>
  </p:cSld>
  <p:clrMapOvr>
    <a:masterClrMapping/>
  </p:clrMapOvr>
  <p:transition spd="slow" advTm="15000">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104</TotalTime>
  <Words>424</Words>
  <Application>Microsoft Office PowerPoint</Application>
  <PresentationFormat>Экран (4:3)</PresentationFormat>
  <Paragraphs>32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Обычная</vt:lpstr>
      <vt:lpstr>Презентация кружка «Волшебные краски»   Использование нетрадиционных техник рисования в ДОУ  </vt:lpstr>
      <vt:lpstr>   В рисовании снега использовались метод набрызга и рисование  сухой жёсткой кистью. </vt:lpstr>
      <vt:lpstr>Слайд 3</vt:lpstr>
      <vt:lpstr> В рисовании использовался метод: «Восковые мелки + акварель» </vt:lpstr>
      <vt:lpstr>Слайд 5</vt:lpstr>
      <vt:lpstr>Рисование с помощью пластилинографии. </vt:lpstr>
      <vt:lpstr>Слайд 7</vt:lpstr>
      <vt:lpstr> В рисовании использовался метод: рисования китайской капустой.  </vt:lpstr>
      <vt:lpstr>Слайд 9</vt:lpstr>
      <vt:lpstr>Слайд 10</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Илья</dc:creator>
  <cp:lastModifiedBy>Илья</cp:lastModifiedBy>
  <cp:revision>12</cp:revision>
  <dcterms:created xsi:type="dcterms:W3CDTF">2013-09-04T17:45:17Z</dcterms:created>
  <dcterms:modified xsi:type="dcterms:W3CDTF">2013-09-29T16:37:37Z</dcterms:modified>
</cp:coreProperties>
</file>