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7" r:id="rId4"/>
    <p:sldId id="298" r:id="rId5"/>
    <p:sldId id="292" r:id="rId6"/>
    <p:sldId id="291" r:id="rId7"/>
    <p:sldId id="296" r:id="rId8"/>
    <p:sldId id="293" r:id="rId9"/>
    <p:sldId id="288" r:id="rId10"/>
    <p:sldId id="262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66"/>
    <a:srgbClr val="1F52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6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0" y="69850"/>
            <a:ext cx="8996363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2413" y="260350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2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9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1" cy="50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8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7" cy="8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5" y="1417"/>
              <a:ext cx="4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3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5" cy="5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3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3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5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3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4" cy="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5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3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5" y="851"/>
              <a:ext cx="21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5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5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5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1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9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4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5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1" cy="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9" y="1754"/>
              <a:ext cx="25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1" y="1786"/>
              <a:ext cx="9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8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1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9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3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9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1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7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9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1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1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7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9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8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1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3" y="1759"/>
              <a:ext cx="17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1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3" y="1911"/>
              <a:ext cx="8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5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3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4" cy="20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5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1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5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5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6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9" y="1576"/>
              <a:ext cx="17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1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3" y="2461"/>
              <a:ext cx="93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1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3" y="2112"/>
              <a:ext cx="17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7" y="2150"/>
              <a:ext cx="68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1" y="2325"/>
              <a:ext cx="140" cy="122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5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3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3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20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7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3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4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6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3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5" y="1257"/>
              <a:ext cx="17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5" y="766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88" y="306"/>
              <a:ext cx="1166" cy="793"/>
              <a:chOff x="698" y="-2896"/>
              <a:chExt cx="1215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1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3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1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8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0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7"/>
                <a:ext cx="124" cy="97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6" y="-2809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8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1" y="-2791"/>
                <a:ext cx="67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2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1" y="-2656"/>
                <a:ext cx="121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6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4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1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9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1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3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6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7" y="2273"/>
              <a:ext cx="5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5663" y="1268413"/>
            <a:ext cx="5614987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A9D4F-5713-449E-BB9F-39B38855C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CAD53-4A14-4C1F-945B-E24E7C6F3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9485-E798-4D29-A28A-DBBE54AC4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FFF9-2D2A-4FF7-B763-1546CE64F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CDBD9-D660-485D-8032-C02E2C43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5D43-6855-44AD-AE6A-4A1EF6D81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212D6-1AD5-43E4-93A2-D63FEAFA0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0542A-3B8F-4E84-97CB-30776B37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1F403-30A0-4A43-B75B-7F7E028C5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0365A-1FC4-46E2-8E0A-21B374475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3F33-3513-429D-A12A-D5CB3F5B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0" y="144463"/>
            <a:ext cx="8818563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D5B56A-3B89-44E0-94AC-021F7CCBA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305800" cy="3962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диалогической речи дошкольников в игре»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609600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2800" dirty="0" smtClean="0"/>
              <a:t>Технология О.А. </a:t>
            </a:r>
            <a:r>
              <a:rPr lang="ru-RU" sz="2800" dirty="0" err="1" smtClean="0"/>
              <a:t>Бизиковой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5867400"/>
            <a:ext cx="1066800" cy="533400"/>
          </a:xfrm>
          <a:prstGeom prst="rect">
            <a:avLst/>
          </a:prstGeom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3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33400" y="1371600"/>
            <a:ext cx="8229600" cy="4648200"/>
            <a:chOff x="572" y="967"/>
            <a:chExt cx="4520" cy="2737"/>
          </a:xfrm>
        </p:grpSpPr>
        <p:sp>
          <p:nvSpPr>
            <p:cNvPr id="10249" name="Text Box 7"/>
            <p:cNvSpPr txBox="1">
              <a:spLocks noChangeArrowheads="1"/>
            </p:cNvSpPr>
            <p:nvPr/>
          </p:nvSpPr>
          <p:spPr bwMode="gray">
            <a:xfrm>
              <a:off x="2027" y="1550"/>
              <a:ext cx="1611" cy="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000" b="1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Периодический мониторинг результатов</a:t>
              </a:r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gray">
            <a:xfrm>
              <a:off x="2779" y="2305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gray">
            <a:xfrm>
              <a:off x="2779" y="2641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71690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3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10254" name="Text Box 12"/>
            <p:cNvSpPr txBox="1">
              <a:spLocks noChangeArrowheads="1"/>
            </p:cNvSpPr>
            <p:nvPr/>
          </p:nvSpPr>
          <p:spPr bwMode="auto">
            <a:xfrm>
              <a:off x="572" y="1281"/>
              <a:ext cx="1195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001D3A"/>
                  </a:solidFill>
                  <a:latin typeface="Verdana" pitchFamily="34" charset="0"/>
                </a:rPr>
                <a:t> </a:t>
              </a:r>
              <a:endParaRPr lang="en-US" b="1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sz="2000" b="1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Текущий мониторинг процесса</a:t>
              </a:r>
              <a:endParaRPr lang="en-U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5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10256" name="Text Box 14"/>
            <p:cNvSpPr txBox="1">
              <a:spLocks noChangeArrowheads="1"/>
            </p:cNvSpPr>
            <p:nvPr/>
          </p:nvSpPr>
          <p:spPr bwMode="auto">
            <a:xfrm>
              <a:off x="3897" y="1236"/>
              <a:ext cx="1195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001D3A"/>
                  </a:solidFill>
                  <a:latin typeface="Verdana" pitchFamily="34" charset="0"/>
                </a:rPr>
                <a:t> </a:t>
              </a:r>
              <a:endParaRPr lang="en-US" b="1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ru-RU" sz="2000" b="1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Текущий мониторинг результатов</a:t>
              </a:r>
              <a:r>
                <a:rPr lang="ru-RU" sz="1400" b="1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</a:t>
              </a:r>
              <a:endParaRPr lang="en-US" sz="14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71695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3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6" name="AutoShape 16"/>
            <p:cNvSpPr>
              <a:spLocks noChangeArrowheads="1"/>
            </p:cNvSpPr>
            <p:nvPr/>
          </p:nvSpPr>
          <p:spPr bwMode="gray">
            <a:xfrm>
              <a:off x="1825" y="967"/>
              <a:ext cx="1919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97" name="AutoShape 17"/>
            <p:cNvSpPr>
              <a:spLocks noChangeArrowheads="1"/>
            </p:cNvSpPr>
            <p:nvPr/>
          </p:nvSpPr>
          <p:spPr bwMode="gray">
            <a:xfrm>
              <a:off x="2284" y="1440"/>
              <a:ext cx="1104" cy="337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60" name="Text Box 18"/>
            <p:cNvSpPr txBox="1">
              <a:spLocks noChangeArrowheads="1"/>
            </p:cNvSpPr>
            <p:nvPr/>
          </p:nvSpPr>
          <p:spPr bwMode="gray">
            <a:xfrm>
              <a:off x="1860" y="1068"/>
              <a:ext cx="1934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ВИДЫ МОНИТОРИНГА</a:t>
              </a:r>
              <a:endParaRPr lang="en-US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2" name="Text Box 20"/>
            <p:cNvSpPr txBox="1">
              <a:spLocks noChangeArrowheads="1"/>
            </p:cNvSpPr>
            <p:nvPr/>
          </p:nvSpPr>
          <p:spPr bwMode="gray">
            <a:xfrm>
              <a:off x="2608" y="3459"/>
              <a:ext cx="43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rgbClr val="FFFFFF"/>
                  </a:solidFill>
                </a:rPr>
                <a:t>Text</a:t>
              </a:r>
            </a:p>
          </p:txBody>
        </p:sp>
      </p:grp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3400" y="3200400"/>
            <a:ext cx="236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нализ охвата задач, выявление систематичности и последовательности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их решении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58000" y="3124200"/>
            <a:ext cx="1905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воспитанников с проблемами в усвоении каких-либо задач программы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3352800"/>
            <a:ext cx="1905000" cy="2938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бобщенные показатели усвоения того или иного блока содержания. Проводится после работы над каждым содержательным блоком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715000"/>
            <a:ext cx="5167313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 </a:t>
            </a:r>
            <a:endParaRPr lang="en-US" sz="1400" dirty="0" smtClean="0"/>
          </a:p>
        </p:txBody>
      </p:sp>
      <p:sp>
        <p:nvSpPr>
          <p:cNvPr id="86020" name="WordArt 4"/>
          <p:cNvSpPr>
            <a:spLocks noChangeArrowheads="1" noChangeShapeType="1" noTextEdit="1"/>
          </p:cNvSpPr>
          <p:nvPr/>
        </p:nvSpPr>
        <p:spPr bwMode="gray">
          <a:xfrm>
            <a:off x="1619250" y="2133600"/>
            <a:ext cx="6335713" cy="24463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2">
                    <a:lumMod val="25000"/>
                  </a:schemeClr>
                </a:soli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 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tx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57912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4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ТЕХНОЛОГИИ 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73"/>
          <p:cNvSpPr txBox="1">
            <a:spLocks noChangeArrowheads="1"/>
          </p:cNvSpPr>
          <p:nvPr/>
        </p:nvSpPr>
        <p:spPr bwMode="gray">
          <a:xfrm>
            <a:off x="1371600" y="1371600"/>
            <a:ext cx="6553200" cy="646113"/>
          </a:xfrm>
          <a:prstGeom prst="rect">
            <a:avLst/>
          </a:prstGeom>
          <a:noFill/>
          <a:ln w="9525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116" name="AutoShape 76"/>
          <p:cNvSpPr>
            <a:spLocks noChangeArrowheads="1"/>
          </p:cNvSpPr>
          <p:nvPr/>
        </p:nvSpPr>
        <p:spPr bwMode="gray">
          <a:xfrm>
            <a:off x="457200" y="1371600"/>
            <a:ext cx="8305800" cy="4038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40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детей пользоваться </a:t>
            </a:r>
          </a:p>
          <a:p>
            <a:pPr algn="ctr" eaLnBrk="0" hangingPunct="0">
              <a:defRPr/>
            </a:pPr>
            <a:r>
              <a:rPr lang="ru-RU" sz="4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диалогом как формой общения</a:t>
            </a:r>
            <a:r>
              <a:rPr lang="ru-RU" sz="4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8"/>
          <p:cNvSpPr txBox="1">
            <a:spLocks noChangeArrowheads="1"/>
          </p:cNvSpPr>
          <p:nvPr/>
        </p:nvSpPr>
        <p:spPr bwMode="gray">
          <a:xfrm>
            <a:off x="5334000" y="2743200"/>
            <a:ext cx="838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104" name="Text Box 83"/>
          <p:cNvSpPr txBox="1">
            <a:spLocks noChangeArrowheads="1"/>
          </p:cNvSpPr>
          <p:nvPr/>
        </p:nvSpPr>
        <p:spPr bwMode="gray">
          <a:xfrm>
            <a:off x="2743200" y="3451225"/>
            <a:ext cx="34290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105" name="Text Box 91"/>
          <p:cNvSpPr txBox="1">
            <a:spLocks noChangeArrowheads="1"/>
          </p:cNvSpPr>
          <p:nvPr/>
        </p:nvSpPr>
        <p:spPr bwMode="gray">
          <a:xfrm>
            <a:off x="2743200" y="4246563"/>
            <a:ext cx="34290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106" name="Text Box 93"/>
          <p:cNvSpPr txBox="1">
            <a:spLocks noChangeArrowheads="1"/>
          </p:cNvSpPr>
          <p:nvPr/>
        </p:nvSpPr>
        <p:spPr bwMode="gray">
          <a:xfrm>
            <a:off x="2743200" y="5008563"/>
            <a:ext cx="34290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>
                <a:solidFill>
                  <a:srgbClr val="000000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/>
          <a:lstStyle/>
          <a:p>
            <a:pPr algn="l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ПРАВИЛА ВЕДЕНИЯ ДИАЛОГА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143000"/>
            <a:ext cx="85344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ОЧЕРЕДНОСТЬ В РАЗГОВОРЕ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ВЫСЛУШИВАТЬ СОБЕСЕДНИКА , НЕ ПЕРЕБИВАЯ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ОБЩУЮ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ТЕМУ РАЗГОВОРА, НЕ ОТВЛЕКАТЬСЯ ОТ НЕЕ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ПРОЯВЛЯТЬ УВАЖЕНИЕ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ВНИМАНИЕ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СОБЕСЕДНИКУ, СЛУШАЯ СМОТРЕТЬ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В ГЛАЗА ИЛИ ЛИЦО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ГОВОРИТЬ С ПОЛНЫМ РТОМ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ГОВОРИТЬ СПОКОЙНО С УМЕРЕННОЙ ГРОМКОСТЬЮ, ДОБРОЖЕЛАТЕЛЬНЫМ ТОНОМ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ИСПОЛЬЗОВАТЬ ЛИТЕРАТУРНУЮ ЛЕКСИКУ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СТРОИТЬ СВОЕ ВЫСКАЗЫВАНИЕ ТАК, ЧТОБЫ НЕ ОБИДЕТЬ СОБЕСЕДНИКА И ЧТОБЫ ОНО БЫЛО ЕМУ ПОНЯТНО</a:t>
            </a:r>
          </a:p>
          <a:p>
            <a:pPr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ТЕХНОЛОГИИ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1219201"/>
            <a:ext cx="7823200" cy="4984750"/>
          </a:xfrm>
        </p:spPr>
        <p:txBody>
          <a:bodyPr/>
          <a:lstStyle/>
          <a:p>
            <a:pPr lvl="8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en-US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Содействовать развитию умений понимать инициативные обращения и реагировать на них в соответствии с функциональной задачей общения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 детей вступать в речевое общение различными способами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у детей умение целесообразно и уместно пользоваться интонацией, мимикой, жестами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умение следовать правилам ведения диалога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8" name="Дата 5"/>
          <p:cNvSpPr>
            <a:spLocks noGrp="1"/>
          </p:cNvSpPr>
          <p:nvPr>
            <p:ph type="dt" sz="quarter" idx="12"/>
          </p:nvPr>
        </p:nvSpPr>
        <p:spPr>
          <a:xfrm>
            <a:off x="304800" y="6629400"/>
            <a:ext cx="2514600" cy="2286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96962"/>
          </a:xfrm>
        </p:spPr>
        <p:txBody>
          <a:bodyPr/>
          <a:lstStyle/>
          <a:p>
            <a:pPr algn="ctr"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СОДЕРЖАНИЕ ЗАДАЧ ПО БЛОКАМ</a:t>
            </a:r>
            <a:endParaRPr lang="en-US" sz="4400" smtClean="0"/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533400" y="1828800"/>
            <a:ext cx="2514743" cy="4030662"/>
            <a:chOff x="720" y="1299"/>
            <a:chExt cx="1389" cy="2539"/>
          </a:xfrm>
        </p:grpSpPr>
        <p:sp>
          <p:nvSpPr>
            <p:cNvPr id="7203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6111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AutoShape 5"/>
            <p:cNvSpPr>
              <a:spLocks noChangeArrowheads="1"/>
            </p:cNvSpPr>
            <p:nvPr/>
          </p:nvSpPr>
          <p:spPr bwMode="gray">
            <a:xfrm>
              <a:off x="720" y="1495"/>
              <a:ext cx="1389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AutoShape 7"/>
            <p:cNvSpPr>
              <a:spLocks noChangeArrowheads="1"/>
            </p:cNvSpPr>
            <p:nvPr/>
          </p:nvSpPr>
          <p:spPr bwMode="gray">
            <a:xfrm>
              <a:off x="762" y="1534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8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209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7212" name="Oval 11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213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14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15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16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210" name="Text Box 16"/>
            <p:cNvSpPr txBox="1">
              <a:spLocks noChangeArrowheads="1"/>
            </p:cNvSpPr>
            <p:nvPr/>
          </p:nvSpPr>
          <p:spPr bwMode="gray">
            <a:xfrm>
              <a:off x="1275" y="1354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6427" name="Text Box 17"/>
            <p:cNvSpPr txBox="1">
              <a:spLocks noChangeArrowheads="1"/>
            </p:cNvSpPr>
            <p:nvPr/>
          </p:nvSpPr>
          <p:spPr bwMode="gray">
            <a:xfrm>
              <a:off x="768" y="1678"/>
              <a:ext cx="1296" cy="1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Усвоение детьми диалогического единства 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«вопрос – ответ»</a:t>
              </a: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и соответствующих этой паре реплик форм поведения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3276600" y="1676400"/>
            <a:ext cx="2667000" cy="4191000"/>
            <a:chOff x="2208" y="1299"/>
            <a:chExt cx="1365" cy="2539"/>
          </a:xfrm>
        </p:grpSpPr>
        <p:sp>
          <p:nvSpPr>
            <p:cNvPr id="7190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Oval 23"/>
            <p:cNvSpPr>
              <a:spLocks noChangeArrowheads="1"/>
            </p:cNvSpPr>
            <p:nvPr/>
          </p:nvSpPr>
          <p:spPr bwMode="gray">
            <a:xfrm>
              <a:off x="2677" y="1335"/>
              <a:ext cx="405" cy="327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7195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96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97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98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199" name="Text Box 28"/>
            <p:cNvSpPr txBox="1">
              <a:spLocks noChangeArrowheads="1"/>
            </p:cNvSpPr>
            <p:nvPr/>
          </p:nvSpPr>
          <p:spPr bwMode="gray">
            <a:xfrm>
              <a:off x="2763" y="1354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16416" name="Text Box 29"/>
            <p:cNvSpPr txBox="1">
              <a:spLocks noChangeArrowheads="1"/>
            </p:cNvSpPr>
            <p:nvPr/>
          </p:nvSpPr>
          <p:spPr bwMode="gray">
            <a:xfrm>
              <a:off x="2256" y="1726"/>
              <a:ext cx="1296" cy="17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0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бучение </a:t>
              </a: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детей репликам и речевому поведению в диалогическом единстве 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«побуждение – реакция на </a:t>
              </a:r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побуждение»</a:t>
              </a:r>
              <a:endPara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endParaRPr lang="en-US" dirty="0"/>
            </a:p>
          </p:txBody>
        </p:sp>
        <p:sp>
          <p:nvSpPr>
            <p:cNvPr id="7201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5" name="Group 32"/>
          <p:cNvGrpSpPr>
            <a:grpSpLocks/>
          </p:cNvGrpSpPr>
          <p:nvPr/>
        </p:nvGrpSpPr>
        <p:grpSpPr bwMode="auto">
          <a:xfrm>
            <a:off x="6096000" y="1752600"/>
            <a:ext cx="2590800" cy="4114800"/>
            <a:chOff x="3692" y="1299"/>
            <a:chExt cx="1367" cy="2539"/>
          </a:xfrm>
        </p:grpSpPr>
        <p:sp>
          <p:nvSpPr>
            <p:cNvPr id="7176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180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7185" name="Oval 38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186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87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88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89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7181" name="Text Box 43"/>
            <p:cNvSpPr txBox="1">
              <a:spLocks noChangeArrowheads="1"/>
            </p:cNvSpPr>
            <p:nvPr/>
          </p:nvSpPr>
          <p:spPr bwMode="gray">
            <a:xfrm>
              <a:off x="4251" y="1354"/>
              <a:ext cx="2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16398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1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Усвоение детьми правил, связанных с употреблением реплик</a:t>
              </a: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«сообщение – реакция на сообщение</a:t>
              </a:r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3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0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19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Text Box 18"/>
          <p:cNvSpPr txBox="1">
            <a:spLocks noChangeArrowheads="1"/>
          </p:cNvSpPr>
          <p:nvPr/>
        </p:nvSpPr>
        <p:spPr bwMode="auto">
          <a:xfrm>
            <a:off x="3276600" y="1676400"/>
            <a:ext cx="2514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6172200" y="25146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800" y="2286000"/>
            <a:ext cx="2133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52800" y="2057400"/>
            <a:ext cx="2514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81001" y="1143001"/>
          <a:ext cx="8610600" cy="5455919"/>
        </p:xfrm>
        <a:graphic>
          <a:graphicData uri="http://schemas.openxmlformats.org/drawingml/2006/table">
            <a:tbl>
              <a:tblPr/>
              <a:tblGrid>
                <a:gridCol w="1346580"/>
                <a:gridCol w="2392728"/>
                <a:gridCol w="2392728"/>
                <a:gridCol w="2478564"/>
              </a:tblGrid>
              <a:tr h="37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Диалогическое единство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стимулов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реакций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правил поведения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16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– ответ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задавать вопросы различного содержания (познавательные и социально-личностные); пользоваться вопросительными словами и местоимениями.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отвечать на вопросы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целесообразно в соответствии с темой и ситуацией общения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задавать вопросы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адресно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отвечать вопросом на вопрос;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оставлять вопрос без внимания;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в общей очереди говорить по очереди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7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– реакция на сообщение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сообщать собеседникам: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свое мнение, точку зрения;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новые факты; впечатления, события;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изменившиеся представления;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 выполнении обещания, сделанном;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 желаниях; намерениях;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 своих чувствах и переживаниях и т.п.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толерантно реагировать на сообщения, выражать вежливо: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согласие (несогласие);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удивление;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возражение;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разъяснение и т.д.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сообщать о чем-либо, избегая нескромности и хвастливости;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быть сдержанным при высказывании своих чувств;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избегать категоричности в суждениях;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проявлять толерантность к другому мнению;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обмениваясь мнениями, давать возможность высказаться всем собеседникам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05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Побуждение – реакция на побуждение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вежливо выражать в общении со сверстниками и взрослыми: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побуждения к какому-либо действию;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просьбы, советы;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предложения;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приглашения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 социально принятых формах выражать готовность к выполнению побуждения или отказываться от выполнения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Пользоваться средствами речевого этикета при выражении побуждений и реакций на побуждение.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200" y="2286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БЛОКОВ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3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/>
          <a:lstStyle/>
          <a:p>
            <a:pPr algn="ctr" eaLnBrk="1" hangingPunct="1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УПРАЖНЕНИЯ ДЕТЕЙ В ДИАЛОГАХ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gray">
          <a:xfrm>
            <a:off x="685800" y="1600200"/>
            <a:ext cx="3962400" cy="609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Диалоги на основе </a:t>
            </a:r>
          </a:p>
          <a:p>
            <a:pPr algn="ctr" eaLnBrk="0" hangingPunct="0"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литературного образца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gray">
          <a:xfrm>
            <a:off x="4724400" y="1600200"/>
            <a:ext cx="3962400" cy="609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Продуктивные диалоги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Group 64"/>
          <p:cNvGraphicFramePr>
            <a:graphicFrameLocks/>
          </p:cNvGraphicFramePr>
          <p:nvPr/>
        </p:nvGraphicFramePr>
        <p:xfrm>
          <a:off x="609600" y="2590800"/>
          <a:ext cx="8001000" cy="3742944"/>
        </p:xfrm>
        <a:graphic>
          <a:graphicData uri="http://schemas.openxmlformats.org/drawingml/2006/table">
            <a:tbl>
              <a:tblPr/>
              <a:tblGrid>
                <a:gridCol w="2118510"/>
                <a:gridCol w="1996290"/>
                <a:gridCol w="1981200"/>
                <a:gridCol w="1905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Заученные диалоги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Свободно передаваемые диалоги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Диалоги, обусловленные игровыми правилами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Творческие диалоги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3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стихов по ролям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 в подвижных играх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Театрализованные постановки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Пересказ по ролям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Игры-инсценировки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Режиссерские игры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Диалоги в словесных играх без готовых текстов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 в сюжетно-ролевых играх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 с игрушками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Диалоги в режиссерских играх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атрибутами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7391400" y="2286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505200" y="2286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447800" y="2286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791200" y="2286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sp>
        <p:nvSpPr>
          <p:cNvPr id="25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163987"/>
            <a:ext cx="8610600" cy="1047402"/>
            <a:chOff x="136" y="1061"/>
            <a:chExt cx="4664" cy="549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gray">
            <a:xfrm>
              <a:off x="922" y="1061"/>
              <a:ext cx="3843" cy="53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6" y="1090"/>
              <a:ext cx="1615" cy="520"/>
              <a:chOff x="136" y="1090"/>
              <a:chExt cx="1615" cy="520"/>
            </a:xfrm>
          </p:grpSpPr>
          <p:sp>
            <p:nvSpPr>
              <p:cNvPr id="88070" name="AutoShape 6"/>
              <p:cNvSpPr>
                <a:spLocks noChangeArrowheads="1"/>
              </p:cNvSpPr>
              <p:nvPr/>
            </p:nvSpPr>
            <p:spPr bwMode="gray">
              <a:xfrm>
                <a:off x="136" y="1090"/>
                <a:ext cx="1568" cy="520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1" name="Freeform 7"/>
              <p:cNvSpPr>
                <a:spLocks/>
              </p:cNvSpPr>
              <p:nvPr/>
            </p:nvSpPr>
            <p:spPr bwMode="gray">
              <a:xfrm>
                <a:off x="178" y="113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2" name="Text Box 8"/>
              <p:cNvSpPr txBox="1">
                <a:spLocks noChangeArrowheads="1"/>
              </p:cNvSpPr>
              <p:nvPr/>
            </p:nvSpPr>
            <p:spPr bwMode="gray">
              <a:xfrm>
                <a:off x="136" y="1210"/>
                <a:ext cx="1615" cy="24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предварительный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367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81000" y="2437791"/>
            <a:ext cx="8763000" cy="1015324"/>
            <a:chOff x="136" y="1896"/>
            <a:chExt cx="4978" cy="668"/>
          </a:xfrm>
        </p:grpSpPr>
        <p:sp>
          <p:nvSpPr>
            <p:cNvPr id="88075" name="AutoShape 11"/>
            <p:cNvSpPr>
              <a:spLocks noChangeArrowheads="1"/>
            </p:cNvSpPr>
            <p:nvPr/>
          </p:nvSpPr>
          <p:spPr bwMode="gray">
            <a:xfrm>
              <a:off x="912" y="2017"/>
              <a:ext cx="4073" cy="4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36" y="1896"/>
              <a:ext cx="1645" cy="602"/>
              <a:chOff x="136" y="1896"/>
              <a:chExt cx="1645" cy="602"/>
            </a:xfrm>
          </p:grpSpPr>
          <p:sp>
            <p:nvSpPr>
              <p:cNvPr id="88077" name="AutoShape 13"/>
              <p:cNvSpPr>
                <a:spLocks noChangeArrowheads="1"/>
              </p:cNvSpPr>
              <p:nvPr/>
            </p:nvSpPr>
            <p:spPr bwMode="gray">
              <a:xfrm>
                <a:off x="136" y="1896"/>
                <a:ext cx="1645" cy="6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8" name="Freeform 14"/>
              <p:cNvSpPr>
                <a:spLocks/>
              </p:cNvSpPr>
              <p:nvPr/>
            </p:nvSpPr>
            <p:spPr bwMode="gray">
              <a:xfrm>
                <a:off x="179" y="1947"/>
                <a:ext cx="384" cy="374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79" name="Text Box 15"/>
              <p:cNvSpPr txBox="1">
                <a:spLocks noChangeArrowheads="1"/>
              </p:cNvSpPr>
              <p:nvPr/>
            </p:nvSpPr>
            <p:spPr bwMode="gray">
              <a:xfrm>
                <a:off x="188" y="1997"/>
                <a:ext cx="1477" cy="3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первый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335" name="Text Box 16"/>
            <p:cNvSpPr txBox="1">
              <a:spLocks noChangeArrowheads="1"/>
            </p:cNvSpPr>
            <p:nvPr/>
          </p:nvSpPr>
          <p:spPr bwMode="gray">
            <a:xfrm>
              <a:off x="1781" y="1896"/>
              <a:ext cx="3333" cy="6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Заимствование 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готовых диалогических реплик 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>
                <a:defRPr/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Использования 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игр и игровых приемов в процессе развития диалогической речи у детей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79413" y="3580943"/>
            <a:ext cx="8764587" cy="1015618"/>
            <a:chOff x="84" y="2571"/>
            <a:chExt cx="4945" cy="590"/>
          </a:xfrm>
        </p:grpSpPr>
        <p:sp>
          <p:nvSpPr>
            <p:cNvPr id="88082" name="AutoShape 18"/>
            <p:cNvSpPr>
              <a:spLocks noChangeArrowheads="1"/>
            </p:cNvSpPr>
            <p:nvPr/>
          </p:nvSpPr>
          <p:spPr bwMode="gray">
            <a:xfrm>
              <a:off x="912" y="2718"/>
              <a:ext cx="3985" cy="42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84" y="2571"/>
              <a:ext cx="1634" cy="575"/>
              <a:chOff x="84" y="2571"/>
              <a:chExt cx="1634" cy="575"/>
            </a:xfrm>
          </p:grpSpPr>
          <p:sp>
            <p:nvSpPr>
              <p:cNvPr id="88084" name="AutoShape 20"/>
              <p:cNvSpPr>
                <a:spLocks noChangeArrowheads="1"/>
              </p:cNvSpPr>
              <p:nvPr/>
            </p:nvSpPr>
            <p:spPr bwMode="gray">
              <a:xfrm>
                <a:off x="84" y="2571"/>
                <a:ext cx="1634" cy="575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>
                      <a:gamma/>
                      <a:tint val="63529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85" name="Freeform 21"/>
              <p:cNvSpPr>
                <a:spLocks/>
              </p:cNvSpPr>
              <p:nvPr/>
            </p:nvSpPr>
            <p:spPr bwMode="gray">
              <a:xfrm>
                <a:off x="128" y="266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086" name="Text Box 22"/>
              <p:cNvSpPr txBox="1">
                <a:spLocks noChangeArrowheads="1"/>
              </p:cNvSpPr>
              <p:nvPr/>
            </p:nvSpPr>
            <p:spPr bwMode="gray">
              <a:xfrm>
                <a:off x="343" y="2695"/>
                <a:ext cx="1138" cy="2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второй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355" name="Text Box 23"/>
            <p:cNvSpPr txBox="1">
              <a:spLocks noChangeArrowheads="1"/>
            </p:cNvSpPr>
            <p:nvPr/>
          </p:nvSpPr>
          <p:spPr bwMode="gray">
            <a:xfrm>
              <a:off x="1762" y="2571"/>
              <a:ext cx="3267" cy="5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Обучение дошкольников умению пользоваться не только заученными репликами, но и самостоятельно построенными</a:t>
              </a:r>
              <a:endPara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43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ЭТАПЫ ТЕХНОЛОГИИ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57200" y="4876800"/>
            <a:ext cx="8458200" cy="1150833"/>
            <a:chOff x="136" y="1008"/>
            <a:chExt cx="4760" cy="606"/>
          </a:xfrm>
        </p:grpSpPr>
        <p:sp>
          <p:nvSpPr>
            <p:cNvPr id="30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60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36" y="1052"/>
              <a:ext cx="1616" cy="518"/>
              <a:chOff x="136" y="1052"/>
              <a:chExt cx="1616" cy="518"/>
            </a:xfrm>
          </p:grpSpPr>
          <p:sp>
            <p:nvSpPr>
              <p:cNvPr id="33" name="AutoShape 6"/>
              <p:cNvSpPr>
                <a:spLocks noChangeArrowheads="1"/>
              </p:cNvSpPr>
              <p:nvPr/>
            </p:nvSpPr>
            <p:spPr bwMode="gray">
              <a:xfrm>
                <a:off x="136" y="1052"/>
                <a:ext cx="1616" cy="518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7"/>
              <p:cNvSpPr>
                <a:spLocks/>
              </p:cNvSpPr>
              <p:nvPr/>
            </p:nvSpPr>
            <p:spPr bwMode="gray">
              <a:xfrm>
                <a:off x="179" y="1088"/>
                <a:ext cx="444" cy="430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Text Box 8"/>
              <p:cNvSpPr txBox="1">
                <a:spLocks noChangeArrowheads="1"/>
              </p:cNvSpPr>
              <p:nvPr/>
            </p:nvSpPr>
            <p:spPr bwMode="gray">
              <a:xfrm>
                <a:off x="350" y="1122"/>
                <a:ext cx="1115" cy="2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третий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34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1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ru-RU" b="1">
                  <a:solidFill>
                    <a:srgbClr val="000000"/>
                  </a:solidFill>
                </a:rPr>
                <a:t> 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3429000" y="121920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речевого опыта детей разнообразными видами дилогических реплик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505200" y="5029200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к самостоятельному построению диалогических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реплик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ltGray">
          <a:xfrm>
            <a:off x="762000" y="1600200"/>
            <a:ext cx="19812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blackWhite">
          <a:xfrm>
            <a:off x="3581400" y="1905000"/>
            <a:ext cx="4191000" cy="1143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СИСТЕМАТИЧНОСТЬ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blackWhite">
          <a:xfrm>
            <a:off x="3657600" y="3276600"/>
            <a:ext cx="4191000" cy="11430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96BB8F"/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ПОСТЕПЕННОЕ УСЛОЖНЕНИЕ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blackWhite">
          <a:xfrm>
            <a:off x="3733800" y="4724400"/>
            <a:ext cx="4114800" cy="1066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 ЗАДАЧ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645</Words>
  <Application>Microsoft Office PowerPoint</Application>
  <PresentationFormat>Экран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sample</vt:lpstr>
      <vt:lpstr> «Развитие диалогической речи дошкольников в игре»</vt:lpstr>
      <vt:lpstr> ЦЕЛЬ ТЕХНОЛОГИИ </vt:lpstr>
      <vt:lpstr>ПРАВИЛА ВЕДЕНИЯ ДИАЛОГА</vt:lpstr>
      <vt:lpstr>ЗАДАЧИ ТЕХНОЛОГИИ</vt:lpstr>
      <vt:lpstr>СОДЕРЖАНИЕ ЗАДАЧ ПО БЛОКАМ</vt:lpstr>
      <vt:lpstr> </vt:lpstr>
      <vt:lpstr>ИГРОВЫЕ УПРАЖНЕНИЯ ДЕТЕЙ В ДИАЛОГАХ</vt:lpstr>
      <vt:lpstr>ЭТАПЫ ТЕХНОЛОГИИ</vt:lpstr>
      <vt:lpstr>ПЛАНИРОВАНИЕ</vt:lpstr>
      <vt:lpstr>МОНИТОРИНГ</vt:lpstr>
      <vt:lpstr>Слайд 11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Svetlana</cp:lastModifiedBy>
  <cp:revision>82</cp:revision>
  <dcterms:created xsi:type="dcterms:W3CDTF">2004-08-26T06:30:40Z</dcterms:created>
  <dcterms:modified xsi:type="dcterms:W3CDTF">2013-03-21T05:30:07Z</dcterms:modified>
</cp:coreProperties>
</file>