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76163E-C4BF-4736-89A7-A21973BC5FB1}" type="datetimeFigureOut">
              <a:rPr lang="ru-RU" smtClean="0"/>
              <a:pPr/>
              <a:t>01.06.2013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008F60-23B0-48B4-989E-FACF1057C32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6163E-C4BF-4736-89A7-A21973BC5FB1}" type="datetimeFigureOut">
              <a:rPr lang="ru-RU" smtClean="0"/>
              <a:pPr/>
              <a:t>01.06.2013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08F60-23B0-48B4-989E-FACF1057C32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alpha val="48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prstTxWarp prst="textChevron">
              <a:avLst/>
            </a:prstTxWarp>
            <a:scene3d>
              <a:camera prst="orthographicFront"/>
              <a:lightRig rig="glow" dir="tl">
                <a:rot lat="0" lon="0" rev="5400000"/>
              </a:lightRig>
            </a:scene3d>
            <a:sp3d contourW="12700">
              <a:bevelT w="25400" h="25400"/>
              <a:contourClr>
                <a:schemeClr val="accent6">
                  <a:shade val="73000"/>
                </a:schemeClr>
              </a:contourClr>
            </a:sp3d>
          </a:bodyPr>
          <a:lstStyle/>
          <a:p>
            <a:r>
              <a:rPr lang="ru-RU" b="1" dirty="0" smtClean="0">
                <a:ln w="57150">
                  <a:solidFill>
                    <a:srgbClr val="C000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КАРТОТЕКА</a:t>
            </a:r>
            <a:endParaRPr lang="ru-RU" b="1" dirty="0">
              <a:ln w="57150">
                <a:solidFill>
                  <a:srgbClr val="C000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Текст 2"/>
          <p:cNvSpPr>
            <a:spLocks noGrp="1"/>
          </p:cNvSpPr>
          <p:nvPr>
            <p:ph type="body" idx="1"/>
          </p:nvPr>
        </p:nvSpPr>
        <p:spPr/>
        <p:txBody>
          <a:bodyPr/>
          <a:lstStyle/>
          <a:p>
            <a:endParaRPr lang="ru-RU"/>
          </a:p>
        </p:txBody>
      </p:sp>
      <p:sp>
        <p:nvSpPr>
          <p:cNvPr id="4" name="Содержимое 3"/>
          <p:cNvSpPr>
            <a:spLocks noGrp="1"/>
          </p:cNvSpPr>
          <p:nvPr>
            <p:ph sz="half" idx="2"/>
          </p:nvPr>
        </p:nvSpPr>
        <p:spPr>
          <a:xfrm>
            <a:off x="457200" y="5429264"/>
            <a:ext cx="8258204" cy="1071570"/>
          </a:xfrm>
        </p:spPr>
        <p:txBody>
          <a:bodyPr>
            <a:prstTxWarp prst="textDoubleWave1">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ПРОГУЛОК  ВЕСНОЙ</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Текст 4"/>
          <p:cNvSpPr>
            <a:spLocks noGrp="1"/>
          </p:cNvSpPr>
          <p:nvPr>
            <p:ph type="body" sz="quarter" idx="3"/>
          </p:nvPr>
        </p:nvSpPr>
        <p:spPr>
          <a:xfrm>
            <a:off x="4645025" y="1535113"/>
            <a:ext cx="4041775" cy="465127"/>
          </a:xfrm>
        </p:spPr>
        <p:txBody>
          <a:bodyPr/>
          <a:lstStyle/>
          <a:p>
            <a:r>
              <a:rPr lang="ru-RU" dirty="0" smtClean="0"/>
              <a:t>         Подготовил :</a:t>
            </a:r>
            <a:r>
              <a:rPr lang="ru-RU" dirty="0" err="1" smtClean="0"/>
              <a:t>Кицан</a:t>
            </a:r>
            <a:r>
              <a:rPr lang="ru-RU" dirty="0" smtClean="0"/>
              <a:t> А.И.</a:t>
            </a:r>
            <a:endParaRPr lang="ru-RU" dirty="0"/>
          </a:p>
        </p:txBody>
      </p:sp>
      <p:sp>
        <p:nvSpPr>
          <p:cNvPr id="6" name="Содержимое 5"/>
          <p:cNvSpPr>
            <a:spLocks noGrp="1"/>
          </p:cNvSpPr>
          <p:nvPr>
            <p:ph sz="quarter" idx="4"/>
          </p:nvPr>
        </p:nvSpPr>
        <p:spPr>
          <a:xfrm>
            <a:off x="4645025" y="2174875"/>
            <a:ext cx="4041775" cy="2111381"/>
          </a:xfrm>
        </p:spPr>
        <p:txBody>
          <a:bodyPr/>
          <a:lstStyle/>
          <a:p>
            <a:endParaRPr lang="ru-RU" dirty="0"/>
          </a:p>
        </p:txBody>
      </p:sp>
      <p:pic>
        <p:nvPicPr>
          <p:cNvPr id="7" name="Рисунок 6" descr="http://im4-tub-ru.yandex.net/i?id=15264861-69-72&amp;n=21"/>
          <p:cNvPicPr/>
          <p:nvPr/>
        </p:nvPicPr>
        <p:blipFill>
          <a:blip r:embed="rId2"/>
          <a:srcRect/>
          <a:stretch>
            <a:fillRect/>
          </a:stretch>
        </p:blipFill>
        <p:spPr bwMode="auto">
          <a:xfrm>
            <a:off x="1500166" y="1571612"/>
            <a:ext cx="6286543" cy="4000528"/>
          </a:xfrm>
          <a:prstGeom prst="roundRect">
            <a:avLst>
              <a:gd name="adj" fmla="val 16667"/>
            </a:avLst>
          </a:prstGeom>
          <a:ln>
            <a:noFill/>
          </a:ln>
          <a:effectLst>
            <a:glow rad="228600">
              <a:schemeClr val="accent5">
                <a:satMod val="175000"/>
                <a:alpha val="40000"/>
              </a:schemeClr>
            </a:glow>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0000"/>
          </a:bodyPr>
          <a:lstStyle/>
          <a:p>
            <a:pPr algn="l"/>
            <a:r>
              <a:rPr lang="ru-RU" sz="1800" b="1" dirty="0" smtClean="0">
                <a:solidFill>
                  <a:srgbClr val="C00000"/>
                </a:solidFill>
              </a:rPr>
              <a:t>ПРОГУЛКА № 17  </a:t>
            </a:r>
            <a:r>
              <a:rPr lang="ru-RU" sz="1400" b="1" dirty="0" smtClean="0"/>
              <a:t>                                       </a:t>
            </a:r>
            <a:br>
              <a:rPr lang="ru-RU" sz="1400" b="1" dirty="0" smtClean="0"/>
            </a:br>
            <a:r>
              <a:rPr lang="ru-RU" sz="1400" b="1" dirty="0" smtClean="0"/>
              <a:t>1. Обратить внимание на то, что пропали синички, зато вновь появились скворцы и трясогузки, воробьи  суетятся, таскают перышки, стоят себе гнездышки, у них скоро появятся птенцы</a:t>
            </a:r>
            <a:br>
              <a:rPr lang="ru-RU" sz="1400" b="1" dirty="0" smtClean="0"/>
            </a:br>
            <a:r>
              <a:rPr lang="ru-RU" sz="1400" b="1" dirty="0" smtClean="0"/>
              <a:t>2. Прочитать: «Наш воробушек качаться захотел,</a:t>
            </a:r>
            <a:br>
              <a:rPr lang="ru-RU" sz="1400" b="1" dirty="0" smtClean="0"/>
            </a:br>
            <a:r>
              <a:rPr lang="ru-RU" sz="1400" b="1" dirty="0" smtClean="0"/>
              <a:t>                          В гости к тоненькой былинке прилетел…</a:t>
            </a:r>
            <a:br>
              <a:rPr lang="ru-RU" sz="1400" b="1" dirty="0" smtClean="0"/>
            </a:br>
            <a:r>
              <a:rPr lang="ru-RU" sz="1400" b="1" dirty="0" smtClean="0"/>
              <a:t>                          Колыхается былинка на ветру.</a:t>
            </a:r>
            <a:br>
              <a:rPr lang="ru-RU" sz="1400" b="1" dirty="0" smtClean="0"/>
            </a:br>
            <a:r>
              <a:rPr lang="ru-RU" sz="1400" b="1" dirty="0" smtClean="0"/>
              <a:t>                          Ой, как солнце ярко светит поутру!</a:t>
            </a:r>
            <a:br>
              <a:rPr lang="ru-RU" sz="1400" b="1" dirty="0" smtClean="0"/>
            </a:br>
            <a:r>
              <a:rPr lang="ru-RU" sz="1400" b="1" dirty="0" smtClean="0"/>
              <a:t>                          Ой, как весело, когда на свете май!..</a:t>
            </a:r>
            <a:br>
              <a:rPr lang="ru-RU" sz="1400" b="1" dirty="0" smtClean="0"/>
            </a:br>
            <a:r>
              <a:rPr lang="ru-RU" sz="1400" b="1" dirty="0" smtClean="0"/>
              <a:t>                          Ты воробушка, былинка, покачай!»</a:t>
            </a:r>
            <a:br>
              <a:rPr lang="ru-RU" sz="1400" b="1" dirty="0" smtClean="0"/>
            </a:br>
            <a:r>
              <a:rPr lang="ru-RU" sz="1400" b="1" dirty="0" smtClean="0"/>
              <a:t>3.Продолжать вместе с детьми оформлять цветники, сеять семена.</a:t>
            </a:r>
            <a:br>
              <a:rPr lang="ru-RU" sz="1400" b="1" dirty="0" smtClean="0"/>
            </a:br>
            <a:r>
              <a:rPr lang="ru-RU" sz="1400" b="1" dirty="0" smtClean="0"/>
              <a:t>4. Индивидуально спрыгивать с более высокого предмета, с пенька. Учиться преодолевать страх, нерешительность.</a:t>
            </a:r>
            <a:br>
              <a:rPr lang="ru-RU" sz="1400" b="1" dirty="0" smtClean="0"/>
            </a:br>
            <a:r>
              <a:rPr lang="ru-RU" sz="1400" b="1" dirty="0" smtClean="0"/>
              <a:t>5. Подвижные игры : «Если весело живется»,  «Кот и мыши»</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2500"/>
          </a:bodyPr>
          <a:lstStyle/>
          <a:p>
            <a:pPr algn="l"/>
            <a:r>
              <a:rPr lang="ru-RU" sz="1700" b="1" dirty="0" smtClean="0">
                <a:solidFill>
                  <a:srgbClr val="C00000"/>
                </a:solidFill>
              </a:rPr>
              <a:t> ПРОГУЛКА №  18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     1.  Обратить внимание детей на одуванчики – одни уже отцвели, а другие еще в бутонах. Рассказать детям, что одуванчики – это цветы-часы. Они распускаются с восходом солнца и закрываются в бутоны, когда солнце прячется. Дунуть на воздушный одуванчик, проследить, куда разлетятся </a:t>
            </a:r>
            <a:r>
              <a:rPr lang="ru-RU" sz="1400" b="1" dirty="0" err="1" smtClean="0">
                <a:solidFill>
                  <a:schemeClr val="tx1"/>
                </a:solidFill>
              </a:rPr>
              <a:t>парашютики</a:t>
            </a:r>
            <a:r>
              <a:rPr lang="ru-RU" sz="1400" b="1" dirty="0" smtClean="0">
                <a:solidFill>
                  <a:schemeClr val="tx1"/>
                </a:solidFill>
              </a:rPr>
              <a:t> - семена.</a:t>
            </a:r>
          </a:p>
          <a:p>
            <a:pPr algn="l"/>
            <a:r>
              <a:rPr lang="ru-RU" sz="1400" b="1" dirty="0" smtClean="0">
                <a:solidFill>
                  <a:schemeClr val="tx1"/>
                </a:solidFill>
              </a:rPr>
              <a:t>2. Вспомнить с детьми стихотворенье: </a:t>
            </a:r>
          </a:p>
          <a:p>
            <a:pPr algn="l"/>
            <a:r>
              <a:rPr lang="ru-RU" sz="1400" b="1" dirty="0" smtClean="0">
                <a:solidFill>
                  <a:schemeClr val="tx1"/>
                </a:solidFill>
              </a:rPr>
              <a:t>                                        «Носит одуванчик желтый сарафанчик,</a:t>
            </a:r>
          </a:p>
          <a:p>
            <a:pPr algn="l"/>
            <a:r>
              <a:rPr lang="ru-RU" sz="1400" b="1" dirty="0" smtClean="0">
                <a:solidFill>
                  <a:schemeClr val="tx1"/>
                </a:solidFill>
              </a:rPr>
              <a:t>                                          Подрастет, нарядится в беленькое платьице</a:t>
            </a:r>
          </a:p>
          <a:p>
            <a:pPr algn="l"/>
            <a:r>
              <a:rPr lang="ru-RU" sz="1400" b="1" dirty="0" smtClean="0">
                <a:solidFill>
                  <a:schemeClr val="tx1"/>
                </a:solidFill>
              </a:rPr>
              <a:t>                                          Легкое, воздушное, ветерку послушное…»</a:t>
            </a:r>
          </a:p>
          <a:p>
            <a:pPr algn="l"/>
            <a:r>
              <a:rPr lang="ru-RU" sz="1400" b="1" dirty="0" smtClean="0">
                <a:solidFill>
                  <a:schemeClr val="tx1"/>
                </a:solidFill>
              </a:rPr>
              <a:t>3. Высаживать на клумбы рассаду астр и георгинов. Учить делать лунки и аккуратно присыпать корни землей.</a:t>
            </a:r>
          </a:p>
          <a:p>
            <a:pPr algn="l"/>
            <a:r>
              <a:rPr lang="ru-RU" sz="1400" b="1" dirty="0" smtClean="0">
                <a:solidFill>
                  <a:schemeClr val="tx1"/>
                </a:solidFill>
              </a:rPr>
              <a:t>4. Индивидуально упражняться в прыжках на скакалках.</a:t>
            </a:r>
          </a:p>
          <a:p>
            <a:pPr algn="l"/>
            <a:r>
              <a:rPr lang="ru-RU" sz="1400" b="1" dirty="0" smtClean="0">
                <a:solidFill>
                  <a:schemeClr val="tx1"/>
                </a:solidFill>
              </a:rPr>
              <a:t>5. Подвижные игры:  «</a:t>
            </a:r>
            <a:r>
              <a:rPr lang="ru-RU" sz="1400" b="1" dirty="0" err="1" smtClean="0">
                <a:solidFill>
                  <a:schemeClr val="tx1"/>
                </a:solidFill>
              </a:rPr>
              <a:t>Ловишки</a:t>
            </a:r>
            <a:r>
              <a:rPr lang="ru-RU" sz="1400" b="1" dirty="0" smtClean="0">
                <a:solidFill>
                  <a:schemeClr val="tx1"/>
                </a:solidFill>
              </a:rPr>
              <a:t> с мячом»,  «»дочка»   </a:t>
            </a:r>
          </a:p>
          <a:p>
            <a:endParaRPr lang="ru-RU"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0000"/>
          </a:bodyPr>
          <a:lstStyle/>
          <a:p>
            <a:pPr algn="l"/>
            <a:r>
              <a:rPr lang="ru-RU" sz="1800" b="1" dirty="0" smtClean="0">
                <a:solidFill>
                  <a:srgbClr val="C00000"/>
                </a:solidFill>
              </a:rPr>
              <a:t>ПРОГУЛКА  №  19   </a:t>
            </a:r>
            <a:r>
              <a:rPr lang="ru-RU" sz="1400" b="1" dirty="0" smtClean="0"/>
              <a:t>                                 </a:t>
            </a:r>
            <a:br>
              <a:rPr lang="ru-RU" sz="1400" b="1" dirty="0" smtClean="0"/>
            </a:br>
            <a:r>
              <a:rPr lang="ru-RU" sz="1400" b="1" dirty="0" smtClean="0"/>
              <a:t>1. Осмотреть с детьми деревья – где появились гнёзда, и кто там поселился. Наблюдать за поведением птиц /сорок, ворон, воробьев, скворцов/.  У них  сейчас очень ответственная пора, они высиживают птенцов.</a:t>
            </a:r>
            <a:br>
              <a:rPr lang="ru-RU" sz="1400" b="1" dirty="0" smtClean="0"/>
            </a:br>
            <a:r>
              <a:rPr lang="ru-RU" sz="1400" b="1" dirty="0" smtClean="0"/>
              <a:t>2. Прочитать: «Я пройдусь по лесам, много птичек есть там;</a:t>
            </a:r>
            <a:br>
              <a:rPr lang="ru-RU" sz="1400" b="1" dirty="0" smtClean="0"/>
            </a:br>
            <a:r>
              <a:rPr lang="ru-RU" sz="1400" b="1" dirty="0" smtClean="0"/>
              <a:t>                          Все порхают, поют, гнезда теплые вьют».</a:t>
            </a:r>
            <a:br>
              <a:rPr lang="ru-RU" sz="1400" b="1" dirty="0" smtClean="0"/>
            </a:br>
            <a:r>
              <a:rPr lang="ru-RU" sz="1400" b="1" dirty="0" smtClean="0"/>
              <a:t>Попросить детей ответить на вопросы: </a:t>
            </a:r>
            <a:br>
              <a:rPr lang="ru-RU" sz="1400" b="1" dirty="0" smtClean="0"/>
            </a:br>
            <a:r>
              <a:rPr lang="ru-RU" sz="1400" b="1" dirty="0" smtClean="0"/>
              <a:t>                         - Зачем грачи ходят по пашням?</a:t>
            </a:r>
            <a:br>
              <a:rPr lang="ru-RU" sz="1400" b="1" dirty="0" smtClean="0"/>
            </a:br>
            <a:r>
              <a:rPr lang="ru-RU" sz="1400" b="1" dirty="0" smtClean="0"/>
              <a:t>                         - Какие птицы страдают от весеннего разлива?</a:t>
            </a:r>
            <a:br>
              <a:rPr lang="ru-RU" sz="1400" b="1" dirty="0" smtClean="0"/>
            </a:br>
            <a:r>
              <a:rPr lang="ru-RU" sz="1400" b="1" dirty="0" smtClean="0"/>
              <a:t>3. Осмотреть клумбы,  где взошли наши семена, проредить, пересадить сеянцы, если посадки оказались загущены. Учить это делать очень аккуратно, не повредить корешки.</a:t>
            </a:r>
            <a:br>
              <a:rPr lang="ru-RU" sz="1400" b="1" dirty="0" smtClean="0"/>
            </a:br>
            <a:r>
              <a:rPr lang="ru-RU" sz="1400" b="1" dirty="0" smtClean="0"/>
              <a:t>4. Индивидуально упражняться в беге на скорость на короткие дистанции. Начать с 20 метров. Учить детей следить за дыханием во время бега.</a:t>
            </a:r>
            <a:br>
              <a:rPr lang="ru-RU" sz="1400" b="1" dirty="0" smtClean="0"/>
            </a:br>
            <a:r>
              <a:rPr lang="ru-RU" sz="1400" b="1" dirty="0" smtClean="0"/>
              <a:t>5. Подвижные игры:   «Мышеловка»,  «Паук и мухи»</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dirty="0" smtClean="0">
                <a:solidFill>
                  <a:srgbClr val="C00000"/>
                </a:solidFill>
              </a:rPr>
              <a:t>ПРОГУКА № 20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 Обратить внимание детей на красоту цветущих деревьев. Рассмотреть цветочки разных деревьев и кустарников. Формировать знания детей о том, что после того, как отцветут цветы, обязательно завяжутся плоды.</a:t>
            </a:r>
          </a:p>
          <a:p>
            <a:pPr algn="l"/>
            <a:r>
              <a:rPr lang="ru-RU" sz="1400" b="1" dirty="0" smtClean="0">
                <a:solidFill>
                  <a:schemeClr val="tx1"/>
                </a:solidFill>
              </a:rPr>
              <a:t>Вспомнить и описать по представлению плоды разных деревьев.</a:t>
            </a:r>
          </a:p>
          <a:p>
            <a:pPr algn="l"/>
            <a:r>
              <a:rPr lang="ru-RU" sz="1400" b="1" dirty="0" smtClean="0">
                <a:solidFill>
                  <a:schemeClr val="tx1"/>
                </a:solidFill>
              </a:rPr>
              <a:t>2.Прочитать: «Как молоком облитые стоят сады вишневые,</a:t>
            </a:r>
          </a:p>
          <a:p>
            <a:pPr algn="l"/>
            <a:r>
              <a:rPr lang="ru-RU" sz="1400" b="1" dirty="0" smtClean="0">
                <a:solidFill>
                  <a:schemeClr val="tx1"/>
                </a:solidFill>
              </a:rPr>
              <a:t>                         Тихонечко шумят…»</a:t>
            </a:r>
          </a:p>
          <a:p>
            <a:pPr algn="l"/>
            <a:r>
              <a:rPr lang="ru-RU" sz="1400" b="1" dirty="0" smtClean="0">
                <a:solidFill>
                  <a:schemeClr val="tx1"/>
                </a:solidFill>
              </a:rPr>
              <a:t>3. Собрать на участке все ветки, вскопать песок в песочнице. Все эти трудовые действия обговорить заранее, перед выходом на прогулку.</a:t>
            </a:r>
          </a:p>
          <a:p>
            <a:pPr algn="l"/>
            <a:r>
              <a:rPr lang="ru-RU" sz="1400" b="1" dirty="0" smtClean="0">
                <a:solidFill>
                  <a:schemeClr val="tx1"/>
                </a:solidFill>
              </a:rPr>
              <a:t>4. Индивидуально  перепрыгивать через  обозначенные дорожки с места и с разбега</a:t>
            </a:r>
          </a:p>
          <a:p>
            <a:pPr algn="l"/>
            <a:r>
              <a:rPr lang="ru-RU" sz="1400" b="1" dirty="0" smtClean="0">
                <a:solidFill>
                  <a:schemeClr val="tx1"/>
                </a:solidFill>
              </a:rPr>
              <a:t>5. Подвижные игры:   «Хитрая лиса»,  «Охотники и зайцы»         </a:t>
            </a:r>
            <a:r>
              <a:rPr lang="ru-RU" sz="1400" dirty="0" smtClean="0"/>
              <a:t>                    </a:t>
            </a:r>
            <a:endParaRPr lang="ru-RU"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0000"/>
          </a:bodyPr>
          <a:lstStyle/>
          <a:p>
            <a:pPr algn="l"/>
            <a:r>
              <a:rPr lang="ru-RU" sz="1800" b="1" dirty="0" smtClean="0">
                <a:solidFill>
                  <a:srgbClr val="C00000"/>
                </a:solidFill>
              </a:rPr>
              <a:t>ПРОГУЛКА  № 21    </a:t>
            </a:r>
            <a:r>
              <a:rPr lang="ru-RU" sz="1400" b="1" dirty="0" smtClean="0"/>
              <a:t>                        </a:t>
            </a:r>
            <a:br>
              <a:rPr lang="ru-RU" sz="1400" b="1" dirty="0" smtClean="0"/>
            </a:br>
            <a:r>
              <a:rPr lang="ru-RU" sz="1400" b="1" dirty="0" smtClean="0"/>
              <a:t> </a:t>
            </a:r>
            <a:br>
              <a:rPr lang="ru-RU" sz="1400" b="1" dirty="0" smtClean="0"/>
            </a:br>
            <a:r>
              <a:rPr lang="ru-RU" sz="1400" b="1" dirty="0" smtClean="0"/>
              <a:t>1. Пойти с детьми к своей березе. Вспомнить, какой она была осенью (в золотом уборе); зимой ( грустной, хрупкой). Рассмотреть ствол, веточки и молоденькие листочки.</a:t>
            </a:r>
            <a:br>
              <a:rPr lang="ru-RU" sz="1400" b="1" dirty="0" smtClean="0"/>
            </a:br>
            <a:r>
              <a:rPr lang="ru-RU" sz="1400" b="1" dirty="0" smtClean="0"/>
              <a:t>2. Загадать загадку: «Стоит Алена. Платок зеленый,</a:t>
            </a:r>
            <a:br>
              <a:rPr lang="ru-RU" sz="1400" b="1" dirty="0" smtClean="0"/>
            </a:br>
            <a:r>
              <a:rPr lang="ru-RU" sz="1400" b="1" dirty="0" smtClean="0"/>
              <a:t>                                     Тонкий стан, белый сарафан». </a:t>
            </a:r>
            <a:br>
              <a:rPr lang="ru-RU" sz="1400" b="1" dirty="0" smtClean="0"/>
            </a:br>
            <a:r>
              <a:rPr lang="ru-RU" sz="1400" b="1" dirty="0" smtClean="0"/>
              <a:t>Постараться ее запомнить.</a:t>
            </a:r>
            <a:br>
              <a:rPr lang="ru-RU" sz="1400" b="1" dirty="0" smtClean="0"/>
            </a:br>
            <a:r>
              <a:rPr lang="ru-RU" sz="1400" b="1" dirty="0" smtClean="0"/>
              <a:t>3.Обкопать с детьми вокруг березки, сделать лунку, чтобы хорошо полить березку. Учить заботиться о растениях, знать, что они приносят людям большую пользу. Очищают воздух. А листочками можно лечиться.</a:t>
            </a:r>
            <a:br>
              <a:rPr lang="ru-RU" sz="1400" b="1" dirty="0" smtClean="0"/>
            </a:br>
            <a:r>
              <a:rPr lang="ru-RU" sz="1400" b="1" dirty="0" smtClean="0"/>
              <a:t>4. Индивидуально упражняться в игре мячом: отбивать, подбрасывать и ловить двумя руками, перебрасывать друг другу.</a:t>
            </a:r>
            <a:br>
              <a:rPr lang="ru-RU" sz="1400" b="1" dirty="0" smtClean="0"/>
            </a:br>
            <a:r>
              <a:rPr lang="ru-RU" sz="1400" b="1" dirty="0" smtClean="0"/>
              <a:t>5. Подвижные игры:  «</a:t>
            </a:r>
            <a:r>
              <a:rPr lang="ru-RU" sz="1400" b="1" dirty="0" err="1" smtClean="0"/>
              <a:t>Совушка-сова</a:t>
            </a:r>
            <a:r>
              <a:rPr lang="ru-RU" sz="1400" b="1" dirty="0" smtClean="0"/>
              <a:t>»,  «Стоп».</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dirty="0" smtClean="0">
                <a:solidFill>
                  <a:srgbClr val="C00000"/>
                </a:solidFill>
              </a:rPr>
              <a:t> ПРОГУЛКА  № 22</a:t>
            </a:r>
            <a:endParaRPr lang="en-US" sz="1600" b="1" dirty="0" smtClean="0">
              <a:solidFill>
                <a:srgbClr val="C00000"/>
              </a:solidFill>
            </a:endParaRPr>
          </a:p>
          <a:p>
            <a:pPr algn="l"/>
            <a:r>
              <a:rPr lang="ru-RU" sz="1600" b="1" dirty="0" smtClean="0">
                <a:solidFill>
                  <a:srgbClr val="C00000"/>
                </a:solidFill>
              </a:rPr>
              <a:t>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 Осмотреть с детьми стволы разных деревьев. Потрогать их руками – они разные даже на ощупь. Стараться запомнить название деревьев, их отличия друг от друга.</a:t>
            </a:r>
          </a:p>
          <a:p>
            <a:pPr algn="l"/>
            <a:r>
              <a:rPr lang="ru-RU" sz="1400" b="1" dirty="0" smtClean="0">
                <a:solidFill>
                  <a:schemeClr val="tx1"/>
                </a:solidFill>
              </a:rPr>
              <a:t>2. Дидактическая игра «Беги, куда скажу» - воспитатель описывает дерево, дети должны угадать и подбежать к нему, назвать его.</a:t>
            </a:r>
          </a:p>
          <a:p>
            <a:pPr algn="l"/>
            <a:r>
              <a:rPr lang="ru-RU" sz="1400" b="1" dirty="0" smtClean="0">
                <a:solidFill>
                  <a:schemeClr val="tx1"/>
                </a:solidFill>
              </a:rPr>
              <a:t>3. Прополоть с детьми цветники. Учить отличать сорняки от цветов.</a:t>
            </a:r>
          </a:p>
          <a:p>
            <a:pPr algn="l"/>
            <a:r>
              <a:rPr lang="ru-RU" sz="1400" b="1" dirty="0" smtClean="0">
                <a:solidFill>
                  <a:schemeClr val="tx1"/>
                </a:solidFill>
              </a:rPr>
              <a:t>4. Индивидуально упражняться в беге на скорость. Бегать парами наперегонки.</a:t>
            </a:r>
          </a:p>
          <a:p>
            <a:pPr algn="l"/>
            <a:r>
              <a:rPr lang="ru-RU" sz="1400" b="1" dirty="0" smtClean="0">
                <a:solidFill>
                  <a:schemeClr val="tx1"/>
                </a:solidFill>
              </a:rPr>
              <a:t>5. Подвижные игры:   «Паук и мухи»,  « Лохматый  ПЕС».</a:t>
            </a:r>
          </a:p>
          <a:p>
            <a:pPr algn="l"/>
            <a:r>
              <a:rPr lang="ru-RU" sz="1400" b="1" dirty="0" smtClean="0">
                <a:solidFill>
                  <a:schemeClr val="tx1"/>
                </a:solidFill>
              </a:rPr>
              <a:t>6. Играем в секрет – ищем по схеме заранее спрятанный секрет. Учимся ориентироваться на участке.</a:t>
            </a:r>
          </a:p>
          <a:p>
            <a:endParaRPr lang="ru-RU"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0000"/>
          </a:bodyPr>
          <a:lstStyle/>
          <a:p>
            <a:pPr algn="l"/>
            <a:r>
              <a:rPr lang="ru-RU" sz="1800" b="1" dirty="0" smtClean="0">
                <a:solidFill>
                  <a:srgbClr val="C00000"/>
                </a:solidFill>
              </a:rPr>
              <a:t>ПРОГУЛКА № 23  </a:t>
            </a:r>
            <a:r>
              <a:rPr lang="ru-RU" sz="1400" b="1" dirty="0" smtClean="0"/>
              <a:t>                                  </a:t>
            </a:r>
            <a:br>
              <a:rPr lang="ru-RU" sz="1400" b="1" dirty="0" smtClean="0"/>
            </a:br>
            <a:r>
              <a:rPr lang="ru-RU" sz="1400" b="1" dirty="0" smtClean="0"/>
              <a:t>1.Сходить с детьми к нашей березке, посмотреть, как она изменилась, как подросли листочки, их цвет тоже изменился – они стали  темнее. И уже появляются сережки.</a:t>
            </a:r>
            <a:br>
              <a:rPr lang="ru-RU" sz="1400" b="1" dirty="0" smtClean="0"/>
            </a:br>
            <a:r>
              <a:rPr lang="ru-RU" sz="1400" b="1" dirty="0" smtClean="0"/>
              <a:t>2. Вспомнить загадку про березку: «Стоит Алена. Платок зеленый,</a:t>
            </a:r>
            <a:br>
              <a:rPr lang="ru-RU" sz="1400" b="1" dirty="0" smtClean="0"/>
            </a:br>
            <a:r>
              <a:rPr lang="ru-RU" sz="1400" b="1" dirty="0" smtClean="0"/>
              <a:t>                                                              Тонкий стан, белый сарафан».</a:t>
            </a:r>
            <a:br>
              <a:rPr lang="ru-RU" sz="1400" b="1" dirty="0" smtClean="0"/>
            </a:br>
            <a:r>
              <a:rPr lang="ru-RU" sz="1400" b="1" dirty="0" smtClean="0"/>
              <a:t>3. Прополоть клумбы. Учить отличать сорняки от цветов. Работу выполнять аккуратно, не вытаптывать клумбы.</a:t>
            </a:r>
            <a:br>
              <a:rPr lang="ru-RU" sz="1400" b="1" dirty="0" smtClean="0"/>
            </a:br>
            <a:r>
              <a:rPr lang="ru-RU" sz="1400" b="1" dirty="0" smtClean="0"/>
              <a:t>4. Индивидуально упражняться в прыжках  в длину с места и с разбега, приземляться с носка.</a:t>
            </a:r>
            <a:br>
              <a:rPr lang="ru-RU" sz="1400" b="1" dirty="0" smtClean="0"/>
            </a:br>
            <a:r>
              <a:rPr lang="ru-RU" sz="1400" b="1" dirty="0" smtClean="0"/>
              <a:t>5. Подвижные игры:  разучить с детьми новую игру «Космонавты»  </a:t>
            </a:r>
            <a:br>
              <a:rPr lang="ru-RU" sz="1400" b="1" dirty="0" smtClean="0"/>
            </a:br>
            <a:r>
              <a:rPr lang="ru-RU" sz="1400" b="1" dirty="0" smtClean="0"/>
              <a:t>- На площадке начертить несколько «ракет-кругов» - одноместных, 2х-3х-4х местных, но так, чтобы всем детям мест не хватило. Дети идут по  кругу: </a:t>
            </a:r>
            <a:br>
              <a:rPr lang="ru-RU" sz="1400" b="1" dirty="0" smtClean="0"/>
            </a:br>
            <a:r>
              <a:rPr lang="ru-RU" sz="1400" b="1" dirty="0" smtClean="0"/>
              <a:t>«Ждут нас быстрые ракеты для полета на планеты.</a:t>
            </a:r>
            <a:br>
              <a:rPr lang="ru-RU" sz="1400" b="1" dirty="0" smtClean="0"/>
            </a:br>
            <a:r>
              <a:rPr lang="ru-RU" sz="1400" b="1" dirty="0" smtClean="0"/>
              <a:t>  На какую захотим, на такую полетим.</a:t>
            </a:r>
            <a:br>
              <a:rPr lang="ru-RU" sz="1400" b="1" dirty="0" smtClean="0"/>
            </a:br>
            <a:r>
              <a:rPr lang="ru-RU" sz="1400" b="1" dirty="0" smtClean="0"/>
              <a:t>  Но у нас один секрет, – опоздавшим места нет!»  - Дети разбегаются по местам, Кто не успел – проиграл.    </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lnSpcReduction="10000"/>
          </a:bodyPr>
          <a:lstStyle/>
          <a:p>
            <a:pPr algn="l"/>
            <a:r>
              <a:rPr lang="ru-RU" sz="1400" b="1" dirty="0" smtClean="0">
                <a:solidFill>
                  <a:schemeClr val="tx1"/>
                </a:solidFill>
              </a:rPr>
              <a:t> </a:t>
            </a:r>
            <a:r>
              <a:rPr lang="ru-RU" sz="1600" b="1" dirty="0" smtClean="0">
                <a:solidFill>
                  <a:srgbClr val="C00000"/>
                </a:solidFill>
              </a:rPr>
              <a:t>ПРОГУЛКА № 24 </a:t>
            </a:r>
            <a:endParaRPr lang="en-US" sz="1600" b="1" dirty="0" smtClean="0">
              <a:solidFill>
                <a:srgbClr val="C00000"/>
              </a:solidFill>
            </a:endParaRPr>
          </a:p>
          <a:p>
            <a:pPr algn="l"/>
            <a:r>
              <a:rPr lang="ru-RU" sz="1600" b="1" dirty="0" smtClean="0">
                <a:solidFill>
                  <a:srgbClr val="C00000"/>
                </a:solidFill>
              </a:rPr>
              <a:t>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1.Сделать с детьми осмотр территории, поискать изменения в природе, различия   после предыдущего осмотра. Вспомнить и проговорить все приметы. В группе сделать зарисовки в альбоме.</a:t>
            </a:r>
          </a:p>
          <a:p>
            <a:pPr algn="l"/>
            <a:r>
              <a:rPr lang="ru-RU" sz="1400" b="1" dirty="0" smtClean="0">
                <a:solidFill>
                  <a:schemeClr val="tx1"/>
                </a:solidFill>
              </a:rPr>
              <a:t>2. Причитать: «Уж весна! Щебечут птицы. Блещет день. Луга цветут.  Реки, сбросив цепи, пляшут, к морю с песнями бегут».</a:t>
            </a:r>
          </a:p>
          <a:p>
            <a:pPr algn="l"/>
            <a:r>
              <a:rPr lang="ru-RU" sz="1400" b="1" dirty="0" smtClean="0">
                <a:solidFill>
                  <a:schemeClr val="tx1"/>
                </a:solidFill>
              </a:rPr>
              <a:t>3. Взять с собой пакеты и при осмотре  собирать мусор, унести его в мусорный ящик. Чувствовать удовлетворение от своего труда.</a:t>
            </a:r>
          </a:p>
          <a:p>
            <a:pPr algn="l"/>
            <a:r>
              <a:rPr lang="ru-RU" sz="1400" b="1" dirty="0" smtClean="0">
                <a:solidFill>
                  <a:schemeClr val="tx1"/>
                </a:solidFill>
              </a:rPr>
              <a:t>4. Индивидуально упражняться в спрыгивании с высоты, приземляясь  мягко с носка.</a:t>
            </a:r>
          </a:p>
          <a:p>
            <a:pPr algn="l"/>
            <a:r>
              <a:rPr lang="ru-RU" sz="1400" b="1" dirty="0" smtClean="0">
                <a:solidFill>
                  <a:schemeClr val="tx1"/>
                </a:solidFill>
              </a:rPr>
              <a:t>5. Подвижные игры:  «Мышеловка»,  « Космонавты».</a:t>
            </a:r>
          </a:p>
          <a:p>
            <a:pPr algn="l"/>
            <a:r>
              <a:rPr lang="ru-RU" sz="1400" b="1" dirty="0" smtClean="0">
                <a:solidFill>
                  <a:schemeClr val="tx1"/>
                </a:solidFill>
              </a:rPr>
              <a:t>   </a:t>
            </a:r>
            <a:endParaRPr lang="ru-RU"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0"/>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0000"/>
          </a:bodyPr>
          <a:lstStyle/>
          <a:p>
            <a:pPr algn="l"/>
            <a:r>
              <a:rPr lang="ru-RU" sz="1400" b="1" dirty="0" smtClean="0"/>
              <a:t> </a:t>
            </a:r>
            <a:r>
              <a:rPr lang="ru-RU" sz="1600" b="1" dirty="0" smtClean="0">
                <a:solidFill>
                  <a:srgbClr val="C00000"/>
                </a:solidFill>
              </a:rPr>
              <a:t>ПРОГУЛКА  № 25 </a:t>
            </a:r>
            <a:r>
              <a:rPr lang="en-US" sz="1600" b="1" dirty="0" smtClean="0">
                <a:solidFill>
                  <a:srgbClr val="C00000"/>
                </a:solidFill>
              </a:rPr>
              <a:t/>
            </a:r>
            <a:br>
              <a:rPr lang="en-US" sz="1600" b="1" dirty="0" smtClean="0">
                <a:solidFill>
                  <a:srgbClr val="C00000"/>
                </a:solidFill>
              </a:rPr>
            </a:br>
            <a:r>
              <a:rPr lang="ru-RU" sz="1600" b="1" dirty="0" smtClean="0">
                <a:solidFill>
                  <a:srgbClr val="C00000"/>
                </a:solidFill>
              </a:rPr>
              <a:t> </a:t>
            </a:r>
            <a:r>
              <a:rPr lang="ru-RU" sz="1400" b="1" dirty="0" smtClean="0"/>
              <a:t>                                      </a:t>
            </a:r>
            <a:br>
              <a:rPr lang="ru-RU" sz="1400" b="1" dirty="0" smtClean="0"/>
            </a:br>
            <a:r>
              <a:rPr lang="ru-RU" sz="1400" b="1" dirty="0" smtClean="0"/>
              <a:t>1.Сходить с детьми к реке, наблюдать ледоход. Помочь детям понять такое явление, как «ледоход» и закрепить его лексическое значение. Рассказать, что после того, как растает весь снег и лет, потекут  ручьи, они переполнят реки и начнется новое природное явление «половодье», «разлив», «наводнение».</a:t>
            </a:r>
            <a:br>
              <a:rPr lang="ru-RU" sz="1400" b="1" dirty="0" smtClean="0"/>
            </a:br>
            <a:r>
              <a:rPr lang="ru-RU" sz="1400" b="1" dirty="0" smtClean="0"/>
              <a:t>2. Загадать загадку: « Бегу я, как по лесенке, по камушкам звеня.</a:t>
            </a:r>
            <a:br>
              <a:rPr lang="ru-RU" sz="1400" b="1" dirty="0" smtClean="0"/>
            </a:br>
            <a:r>
              <a:rPr lang="ru-RU" sz="1400" b="1" dirty="0" smtClean="0"/>
              <a:t>                                      Издалека по песенке узнаете меня».</a:t>
            </a:r>
            <a:br>
              <a:rPr lang="ru-RU" sz="1400" b="1" dirty="0" smtClean="0"/>
            </a:br>
            <a:r>
              <a:rPr lang="ru-RU" sz="1400" b="1" dirty="0" smtClean="0"/>
              <a:t>3.Рисовать на асфальте свое настроение.  Собрать  под соснами и елками</a:t>
            </a:r>
            <a:br>
              <a:rPr lang="ru-RU" sz="1400" b="1" dirty="0" smtClean="0"/>
            </a:br>
            <a:r>
              <a:rPr lang="ru-RU" sz="1400" b="1" dirty="0" smtClean="0"/>
              <a:t>Шишки  для ручного труда.</a:t>
            </a:r>
            <a:br>
              <a:rPr lang="ru-RU" sz="1400" b="1" dirty="0" smtClean="0"/>
            </a:br>
            <a:r>
              <a:rPr lang="ru-RU" sz="1400" b="1" dirty="0" smtClean="0"/>
              <a:t>4. Играя в классики, упражняться в прыжках на одной ноге.</a:t>
            </a:r>
            <a:br>
              <a:rPr lang="ru-RU" sz="1400" b="1" dirty="0" smtClean="0"/>
            </a:br>
            <a:r>
              <a:rPr lang="ru-RU" sz="1400" b="1" dirty="0" smtClean="0"/>
              <a:t>5. Подвижные игры:  «Лохматый пес»,   «Водяной»</a:t>
            </a:r>
            <a:br>
              <a:rPr lang="ru-RU" sz="1400" b="1"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85000" lnSpcReduction="20000"/>
          </a:bodyPr>
          <a:lstStyle/>
          <a:p>
            <a:pPr algn="l"/>
            <a:r>
              <a:rPr lang="ru-RU" sz="1900" b="1" dirty="0" smtClean="0">
                <a:solidFill>
                  <a:srgbClr val="C00000"/>
                </a:solidFill>
              </a:rPr>
              <a:t> ПРОГУЛКА  № 26  </a:t>
            </a:r>
            <a:r>
              <a:rPr lang="ru-RU" sz="1400" b="1" dirty="0" smtClean="0">
                <a:solidFill>
                  <a:schemeClr val="tx1"/>
                </a:solidFill>
              </a:rPr>
              <a:t>                             </a:t>
            </a:r>
          </a:p>
          <a:p>
            <a:pPr algn="l"/>
            <a:r>
              <a:rPr lang="ru-RU" sz="1400" b="1" dirty="0" smtClean="0">
                <a:solidFill>
                  <a:schemeClr val="tx1"/>
                </a:solidFill>
              </a:rPr>
              <a:t>1. Поискать в траве насекомых. Вспомнить их названия ( муравьи, божьи коровки, бабочки и др.)  Рассмотреть строение крыльев у жучков; понаблюдать за поведением муравьев, отметить, какие они труженики. </a:t>
            </a:r>
          </a:p>
          <a:p>
            <a:pPr algn="l"/>
            <a:r>
              <a:rPr lang="ru-RU" sz="1400" b="1" dirty="0" smtClean="0">
                <a:solidFill>
                  <a:schemeClr val="tx1"/>
                </a:solidFill>
              </a:rPr>
              <a:t>Напомнить, что в природе важна каждая жизнь, и надо беречь все живое.</a:t>
            </a:r>
          </a:p>
          <a:p>
            <a:pPr algn="l"/>
            <a:r>
              <a:rPr lang="ru-RU" sz="1400" b="1" dirty="0" smtClean="0">
                <a:solidFill>
                  <a:schemeClr val="tx1"/>
                </a:solidFill>
              </a:rPr>
              <a:t>2. Вспомнить слова песенки: «Не дразните собак, не гоняйте кошек,</a:t>
            </a:r>
          </a:p>
          <a:p>
            <a:pPr algn="l"/>
            <a:r>
              <a:rPr lang="ru-RU" sz="1400" b="1" dirty="0" smtClean="0">
                <a:solidFill>
                  <a:schemeClr val="tx1"/>
                </a:solidFill>
              </a:rPr>
              <a:t>                                                    Не жалейте для птиц сухарей и крошек,  </a:t>
            </a:r>
          </a:p>
          <a:p>
            <a:pPr algn="l"/>
            <a:r>
              <a:rPr lang="ru-RU" sz="1400" b="1" dirty="0" smtClean="0">
                <a:solidFill>
                  <a:schemeClr val="tx1"/>
                </a:solidFill>
              </a:rPr>
              <a:t>                                                    Не ловите жуков с длинными усами.</a:t>
            </a:r>
          </a:p>
          <a:p>
            <a:pPr algn="l"/>
            <a:r>
              <a:rPr lang="ru-RU" sz="1400" b="1" dirty="0" smtClean="0">
                <a:solidFill>
                  <a:schemeClr val="tx1"/>
                </a:solidFill>
              </a:rPr>
              <a:t>                                                    И, поверьте, что жуки, и, поверьте, что жуки</a:t>
            </a:r>
          </a:p>
          <a:p>
            <a:pPr algn="l"/>
            <a:r>
              <a:rPr lang="ru-RU" sz="1400" b="1" dirty="0" smtClean="0">
                <a:solidFill>
                  <a:schemeClr val="tx1"/>
                </a:solidFill>
              </a:rPr>
              <a:t>                                                    Вас не тронут сами».</a:t>
            </a:r>
          </a:p>
          <a:p>
            <a:pPr algn="l"/>
            <a:r>
              <a:rPr lang="ru-RU" sz="1400" b="1" dirty="0" smtClean="0">
                <a:solidFill>
                  <a:schemeClr val="tx1"/>
                </a:solidFill>
              </a:rPr>
              <a:t>3. Вычистить лужайку от сухой травы и мусора, все унести в мусорный ящик.</a:t>
            </a:r>
          </a:p>
          <a:p>
            <a:pPr algn="l"/>
            <a:r>
              <a:rPr lang="ru-RU" sz="1400" b="1" dirty="0" smtClean="0">
                <a:solidFill>
                  <a:schemeClr val="tx1"/>
                </a:solidFill>
              </a:rPr>
              <a:t>Напомнить правила обращения с садовым инструментом.</a:t>
            </a:r>
          </a:p>
          <a:p>
            <a:pPr algn="l"/>
            <a:r>
              <a:rPr lang="ru-RU" sz="1400" b="1" dirty="0" smtClean="0">
                <a:solidFill>
                  <a:schemeClr val="tx1"/>
                </a:solidFill>
              </a:rPr>
              <a:t>4. Индивидуально упражняться в лазании по вертикальной лесенке, чередовать движения рук и ног.</a:t>
            </a:r>
          </a:p>
          <a:p>
            <a:pPr algn="l"/>
            <a:r>
              <a:rPr lang="ru-RU" sz="1400" b="1" dirty="0" smtClean="0">
                <a:solidFill>
                  <a:schemeClr val="tx1"/>
                </a:solidFill>
              </a:rPr>
              <a:t> </a:t>
            </a:r>
          </a:p>
          <a:p>
            <a:pPr algn="l"/>
            <a:r>
              <a:rPr lang="ru-RU" sz="1400" b="1" dirty="0" smtClean="0">
                <a:solidFill>
                  <a:schemeClr val="tx1"/>
                </a:solidFill>
              </a:rPr>
              <a:t>5. Подвижные игры: «Гуси»,  «Если весело живется…»</a:t>
            </a:r>
          </a:p>
          <a:p>
            <a:endParaRPr lang="ru-RU"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dirty="0" smtClean="0">
                <a:solidFill>
                  <a:srgbClr val="C00000"/>
                </a:solidFill>
              </a:rPr>
              <a:t>ПРОГУЛКА  № 27   </a:t>
            </a:r>
            <a:r>
              <a:rPr lang="ru-RU" sz="1400" b="1" dirty="0" smtClean="0"/>
              <a:t>                   </a:t>
            </a:r>
            <a:br>
              <a:rPr lang="ru-RU" sz="1400" b="1" dirty="0" smtClean="0"/>
            </a:br>
            <a:r>
              <a:rPr lang="ru-RU" sz="1400" b="1" dirty="0" smtClean="0"/>
              <a:t>                                                                                  </a:t>
            </a:r>
            <a:br>
              <a:rPr lang="ru-RU" sz="1400" b="1" dirty="0" smtClean="0"/>
            </a:br>
            <a:r>
              <a:rPr lang="ru-RU" sz="1400" b="1" dirty="0" smtClean="0"/>
              <a:t>1. Рассмотреть с детьми куст цветущей сирени. Вспомнить, чем отличается куст от дерева. Рассмотреть  соцветие, сказать детям, что цветочки сирени, как правило, имеют четыре лепестка, но бывает и исключение – 5-6 лепестков. Вспомнить, кто кормился семенами сирени зимой (снегири)</a:t>
            </a:r>
            <a:br>
              <a:rPr lang="ru-RU" sz="1400" b="1" dirty="0" smtClean="0"/>
            </a:br>
            <a:r>
              <a:rPr lang="ru-RU" sz="1400" b="1" dirty="0" smtClean="0"/>
              <a:t>2.Прочитать: «Распустился ландыш в мае, в самый праздник, в первый день,</a:t>
            </a:r>
            <a:br>
              <a:rPr lang="ru-RU" sz="1400" b="1" dirty="0" smtClean="0"/>
            </a:br>
            <a:r>
              <a:rPr lang="ru-RU" sz="1400" b="1" dirty="0" smtClean="0"/>
              <a:t>                         Май, цветами провожая, распускается сирень».</a:t>
            </a:r>
            <a:br>
              <a:rPr lang="ru-RU" sz="1400" b="1" dirty="0" smtClean="0"/>
            </a:br>
            <a:r>
              <a:rPr lang="ru-RU" sz="1400" b="1" dirty="0" smtClean="0"/>
              <a:t>   </a:t>
            </a:r>
            <a:br>
              <a:rPr lang="ru-RU" sz="1400" b="1" dirty="0" smtClean="0"/>
            </a:br>
            <a:r>
              <a:rPr lang="ru-RU" sz="1400" b="1" dirty="0" smtClean="0"/>
              <a:t>3. Высадить на клумбы рассаду цветов, представить себе, как будет выглядеть клумба летом, осенью. Следить за тем, чтобы не повредить корешки при закапывании.</a:t>
            </a:r>
            <a:br>
              <a:rPr lang="ru-RU" sz="1400" b="1" dirty="0" smtClean="0"/>
            </a:br>
            <a:r>
              <a:rPr lang="ru-RU" sz="1400" b="1" dirty="0" smtClean="0"/>
              <a:t>4. Индивидуально упражняться в прыжках через скакалку.</a:t>
            </a:r>
            <a:br>
              <a:rPr lang="ru-RU" sz="1400" b="1" dirty="0" smtClean="0"/>
            </a:br>
            <a:r>
              <a:rPr lang="ru-RU" sz="1400" b="1" dirty="0" smtClean="0"/>
              <a:t>5. Подвижные игры:  «Космонавты»,  «Паук и мухи».</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dirty="0" smtClean="0">
                <a:solidFill>
                  <a:srgbClr val="C00000"/>
                </a:solidFill>
              </a:rPr>
              <a:t> ПРОГУЛКА  № 28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 Рассмотреть с детьми веточку черемухи, уже появились плоды-ягоды. Они еще зеленые, но когда они поспеют, станут черными.     Отметить, что </a:t>
            </a:r>
          </a:p>
          <a:p>
            <a:pPr algn="l"/>
            <a:r>
              <a:rPr lang="ru-RU" sz="1400" b="1" dirty="0" smtClean="0">
                <a:solidFill>
                  <a:schemeClr val="tx1"/>
                </a:solidFill>
              </a:rPr>
              <a:t>запах черёмухи, не перепутаешь ни с каким запахом. Рассказать, что  у черемухи, в отличие от других деревьев, пахнет все: и древесина, и листья, и цветы.</a:t>
            </a:r>
          </a:p>
          <a:p>
            <a:pPr algn="l"/>
            <a:r>
              <a:rPr lang="ru-RU" sz="1400" b="1" dirty="0" smtClean="0">
                <a:solidFill>
                  <a:schemeClr val="tx1"/>
                </a:solidFill>
              </a:rPr>
              <a:t>2. Прочитать: «Черемуха, черемуха! Ты что стоишь бела?</a:t>
            </a:r>
          </a:p>
          <a:p>
            <a:pPr algn="l"/>
            <a:r>
              <a:rPr lang="ru-RU" sz="1400" b="1" dirty="0" smtClean="0">
                <a:solidFill>
                  <a:schemeClr val="tx1"/>
                </a:solidFill>
              </a:rPr>
              <a:t>                         - Для праздника весеннего, для мая расцвела…»</a:t>
            </a:r>
          </a:p>
          <a:p>
            <a:pPr algn="l"/>
            <a:r>
              <a:rPr lang="ru-RU" sz="1400" b="1" dirty="0" smtClean="0">
                <a:solidFill>
                  <a:schemeClr val="tx1"/>
                </a:solidFill>
              </a:rPr>
              <a:t>3. Обратить внимание, что под черемухой много опавших ягод. Сказать, что дерево само знает, сколько оно сможет вынести плодов, лишние оно сбрасывает.   Предложить смести и убрать весь мусор.</a:t>
            </a:r>
          </a:p>
          <a:p>
            <a:pPr algn="l"/>
            <a:r>
              <a:rPr lang="ru-RU" sz="1400" b="1" dirty="0" smtClean="0">
                <a:solidFill>
                  <a:schemeClr val="tx1"/>
                </a:solidFill>
              </a:rPr>
              <a:t>4. Индивидуально упражняться в отбивании мячей об землю, об стену, ловить мячи двумя руками.</a:t>
            </a:r>
          </a:p>
          <a:p>
            <a:pPr algn="l"/>
            <a:r>
              <a:rPr lang="ru-RU" sz="1400" b="1" dirty="0" smtClean="0">
                <a:solidFill>
                  <a:schemeClr val="tx1"/>
                </a:solidFill>
              </a:rPr>
              <a:t>5. Подвижные игры: «</a:t>
            </a:r>
            <a:r>
              <a:rPr lang="ru-RU" sz="1400" b="1" dirty="0" err="1" smtClean="0">
                <a:solidFill>
                  <a:schemeClr val="tx1"/>
                </a:solidFill>
              </a:rPr>
              <a:t>Совушка</a:t>
            </a:r>
            <a:r>
              <a:rPr lang="ru-RU" sz="1400" b="1" dirty="0" smtClean="0">
                <a:solidFill>
                  <a:schemeClr val="tx1"/>
                </a:solidFill>
              </a:rPr>
              <a:t> – сова», «Водяной»</a:t>
            </a:r>
          </a:p>
          <a:p>
            <a:endParaRPr lang="ru-RU"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lnSpcReduction="10000"/>
          </a:bodyPr>
          <a:lstStyle/>
          <a:p>
            <a:pPr algn="l"/>
            <a:r>
              <a:rPr lang="ru-RU" sz="1600" b="1" dirty="0" smtClean="0">
                <a:solidFill>
                  <a:srgbClr val="C00000"/>
                </a:solidFill>
              </a:rPr>
              <a:t>ПРОГУЛКА № 29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1.Отметить состояние погоды, обратить внимание на все факторы( небо, осадки, ветер, температура). Обратить внимание на то, что от погоды зависит то, как одеты люди. Спросить, знают ли дети, откуда люди узнают о том, какая будет погода в течение дня. Обобщить и пополнить знания детей при необходимости.</a:t>
            </a:r>
          </a:p>
          <a:p>
            <a:pPr algn="l"/>
            <a:r>
              <a:rPr lang="ru-RU" sz="1400" b="1" dirty="0" smtClean="0">
                <a:solidFill>
                  <a:schemeClr val="tx1"/>
                </a:solidFill>
              </a:rPr>
              <a:t>2. Загадать детям две загадки: «Пушистая вата плывет куда-то»   и</a:t>
            </a:r>
          </a:p>
          <a:p>
            <a:pPr algn="l"/>
            <a:r>
              <a:rPr lang="ru-RU" sz="1400" b="1" dirty="0" smtClean="0">
                <a:solidFill>
                  <a:schemeClr val="tx1"/>
                </a:solidFill>
              </a:rPr>
              <a:t>                                                    «Летит орлица через тридевять земель,</a:t>
            </a:r>
          </a:p>
          <a:p>
            <a:pPr algn="l"/>
            <a:r>
              <a:rPr lang="ru-RU" sz="1400" b="1" dirty="0" smtClean="0">
                <a:solidFill>
                  <a:schemeClr val="tx1"/>
                </a:solidFill>
              </a:rPr>
              <a:t>                                                      Крылья распластала, солнышко застлала»</a:t>
            </a:r>
          </a:p>
          <a:p>
            <a:pPr algn="l"/>
            <a:r>
              <a:rPr lang="ru-RU" sz="1400" b="1" dirty="0" smtClean="0">
                <a:solidFill>
                  <a:schemeClr val="tx1"/>
                </a:solidFill>
              </a:rPr>
              <a:t>Облака и туча – чем они отличаются? Когда мы не можем сказать – туча?</a:t>
            </a:r>
          </a:p>
          <a:p>
            <a:pPr algn="l"/>
            <a:r>
              <a:rPr lang="ru-RU" sz="1400" b="1" dirty="0" smtClean="0">
                <a:solidFill>
                  <a:schemeClr val="tx1"/>
                </a:solidFill>
              </a:rPr>
              <a:t>3.Предложить детям осмотреть клумбы, полить и прополоть их при необходимости.</a:t>
            </a:r>
          </a:p>
          <a:p>
            <a:pPr algn="l"/>
            <a:r>
              <a:rPr lang="ru-RU" sz="1400" b="1" dirty="0" smtClean="0">
                <a:solidFill>
                  <a:schemeClr val="tx1"/>
                </a:solidFill>
              </a:rPr>
              <a:t>4. Индивидуально упражняться в прыжках с продвижением вперед на двух и одной ноге.</a:t>
            </a:r>
          </a:p>
          <a:p>
            <a:pPr algn="l"/>
            <a:r>
              <a:rPr lang="ru-RU" sz="1400" b="1" dirty="0" smtClean="0">
                <a:solidFill>
                  <a:schemeClr val="tx1"/>
                </a:solidFill>
              </a:rPr>
              <a:t>5. Подвижные игры:  «Медведь и пчелы», «Море волнуется».</a:t>
            </a:r>
          </a:p>
          <a:p>
            <a:endParaRPr lang="ru-RU" sz="1400" dirty="0"/>
          </a:p>
        </p:txBody>
      </p:sp>
      <p:pic>
        <p:nvPicPr>
          <p:cNvPr id="4" name="Рисунок 3" descr="http://im5-tub-ru.yandex.net/i?id=299192981-70-72&amp;n=21"/>
          <p:cNvPicPr/>
          <p:nvPr/>
        </p:nvPicPr>
        <p:blipFill>
          <a:blip r:embed="rId2"/>
          <a:srcRect/>
          <a:stretch>
            <a:fillRect/>
          </a:stretch>
        </p:blipFill>
        <p:spPr bwMode="auto">
          <a:xfrm>
            <a:off x="2467506" y="632803"/>
            <a:ext cx="4500594" cy="2571768"/>
          </a:xfrm>
          <a:prstGeom prst="roundRect">
            <a:avLst>
              <a:gd name="adj" fmla="val 8594"/>
            </a:avLst>
          </a:prstGeom>
          <a:solidFill>
            <a:srgbClr val="FFFFFF">
              <a:shade val="85000"/>
            </a:srgbClr>
          </a:solidFill>
          <a:ln w="57150">
            <a:solidFill>
              <a:srgbClr val="00B050"/>
            </a:solidFill>
          </a:ln>
          <a:effectLst>
            <a:glow rad="228600">
              <a:schemeClr val="accent3">
                <a:satMod val="175000"/>
                <a:alpha val="40000"/>
              </a:schemeClr>
            </a:glow>
            <a:reflection blurRad="12700" stA="38000" endPos="28000" dist="5000" dir="5400000" sy="-100000" algn="bl" rotWithShape="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smtClean="0">
                <a:solidFill>
                  <a:srgbClr val="C00000"/>
                </a:solidFill>
              </a:rPr>
              <a:t>ПРОГУЛКА </a:t>
            </a:r>
            <a:r>
              <a:rPr lang="ru-RU" sz="1600" b="1" dirty="0" smtClean="0">
                <a:solidFill>
                  <a:srgbClr val="C00000"/>
                </a:solidFill>
              </a:rPr>
              <a:t>№ 30  </a:t>
            </a:r>
            <a:r>
              <a:rPr lang="ru-RU" sz="1400" b="1" dirty="0" smtClean="0"/>
              <a:t>                              </a:t>
            </a:r>
            <a:br>
              <a:rPr lang="ru-RU" sz="1400" b="1" dirty="0" smtClean="0"/>
            </a:br>
            <a:r>
              <a:rPr lang="ru-RU" sz="1400" b="1" dirty="0" smtClean="0"/>
              <a:t>1.Пройти с детьми по заранее приготовленному маршруту вокруг детского сада по прилегающим улицам. Вспомнить их название. Понаблюдать за прохожими и транспортом. Отметить, есть ли такие пешеходы и водители, которые не берегут свою жизнь и здоровье, нарушая правила поведения на дороге.</a:t>
            </a:r>
            <a:br>
              <a:rPr lang="ru-RU" sz="1400" b="1" dirty="0" smtClean="0"/>
            </a:br>
            <a:r>
              <a:rPr lang="ru-RU" sz="1400" b="1" dirty="0" smtClean="0"/>
              <a:t>2.Прочитать: «Весна! Весна на улице! Весенние деньки!</a:t>
            </a:r>
            <a:br>
              <a:rPr lang="ru-RU" sz="1400" b="1" dirty="0" smtClean="0"/>
            </a:br>
            <a:r>
              <a:rPr lang="ru-RU" sz="1400" b="1" dirty="0" smtClean="0"/>
              <a:t>                          Как птицы заливаются трамвайные звонки…»</a:t>
            </a:r>
            <a:br>
              <a:rPr lang="ru-RU" sz="1400" b="1" dirty="0" smtClean="0"/>
            </a:br>
            <a:r>
              <a:rPr lang="ru-RU" sz="1400" b="1" dirty="0" smtClean="0"/>
              <a:t>3. Зайти на участок к малышам, помочь им убрать накопившийся мусор.</a:t>
            </a:r>
            <a:br>
              <a:rPr lang="ru-RU" sz="1400" b="1" dirty="0" smtClean="0"/>
            </a:br>
            <a:r>
              <a:rPr lang="ru-RU" sz="1400" b="1" dirty="0" smtClean="0"/>
              <a:t>Радоваться своему труду, чувствовать удовлетворение от оказанной помощи по собственной инициативе.</a:t>
            </a:r>
            <a:br>
              <a:rPr lang="ru-RU" sz="1400" b="1" dirty="0" smtClean="0"/>
            </a:br>
            <a:r>
              <a:rPr lang="ru-RU" sz="1400" b="1" dirty="0" smtClean="0"/>
              <a:t>4. Упражняться в построении и перестроении парами, по 3, по 4, в два круга и т.п.</a:t>
            </a:r>
            <a:br>
              <a:rPr lang="ru-RU" sz="1400" b="1" dirty="0" smtClean="0"/>
            </a:br>
            <a:r>
              <a:rPr lang="ru-RU" sz="1400" b="1" dirty="0" smtClean="0"/>
              <a:t>5. Подвижные игры по выбору и инициативе детей. </a:t>
            </a:r>
            <a:br>
              <a:rPr lang="ru-RU" sz="1400" b="1" dirty="0" smtClean="0"/>
            </a:br>
            <a:endParaRPr lang="ru-RU" sz="1400" b="1" dirty="0"/>
          </a:p>
        </p:txBody>
      </p:sp>
      <p:pic>
        <p:nvPicPr>
          <p:cNvPr id="4" name="Рисунок 3" descr="http://im4-tub-ru.yandex.net/i?id=147326845-12-72&amp;n=21"/>
          <p:cNvPicPr/>
          <p:nvPr/>
        </p:nvPicPr>
        <p:blipFill>
          <a:blip r:embed="rId2"/>
          <a:srcRect/>
          <a:stretch>
            <a:fillRect/>
          </a:stretch>
        </p:blipFill>
        <p:spPr bwMode="auto">
          <a:xfrm rot="21187685">
            <a:off x="2500298" y="3786190"/>
            <a:ext cx="4143404" cy="2643206"/>
          </a:xfrm>
          <a:prstGeom prst="rect">
            <a:avLst/>
          </a:prstGeom>
          <a:ln w="57150">
            <a:solidFill>
              <a:srgbClr val="00B050"/>
            </a:solidFill>
          </a:ln>
          <a:effectLst>
            <a:glow rad="228600">
              <a:schemeClr val="accent3">
                <a:satMod val="175000"/>
                <a:alpha val="40000"/>
              </a:schemeClr>
            </a:glow>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400" b="1" dirty="0" smtClean="0"/>
              <a:t> </a:t>
            </a:r>
            <a:r>
              <a:rPr lang="ru-RU" sz="1600" b="1" dirty="0" smtClean="0">
                <a:solidFill>
                  <a:srgbClr val="C00000"/>
                </a:solidFill>
              </a:rPr>
              <a:t>ПРОГУЛКА № 1 </a:t>
            </a:r>
            <a:r>
              <a:rPr lang="ru-RU" sz="1400" b="1" dirty="0" smtClean="0"/>
              <a:t>                     </a:t>
            </a:r>
            <a:br>
              <a:rPr lang="ru-RU" sz="1400" b="1" dirty="0" smtClean="0"/>
            </a:br>
            <a:r>
              <a:rPr lang="ru-RU" sz="1400" b="1" dirty="0" smtClean="0"/>
              <a:t>1.Обратить внимание на цвет неба, какое оно?  - стало </a:t>
            </a:r>
            <a:r>
              <a:rPr lang="ru-RU" sz="1400" b="1" dirty="0" err="1" smtClean="0"/>
              <a:t>голубее</a:t>
            </a:r>
            <a:r>
              <a:rPr lang="ru-RU" sz="1400" b="1" dirty="0" smtClean="0"/>
              <a:t>, выше, облака стали легче. Подобрать определения ( </a:t>
            </a:r>
            <a:r>
              <a:rPr lang="ru-RU" sz="1400" b="1" dirty="0" err="1" smtClean="0"/>
              <a:t>голубое</a:t>
            </a:r>
            <a:r>
              <a:rPr lang="ru-RU" sz="1400" b="1" dirty="0" smtClean="0"/>
              <a:t>, ласковое, светлое, высокое, ясное, весеннее, веселое, лазурное, безбрежное небо)</a:t>
            </a:r>
            <a:br>
              <a:rPr lang="ru-RU" sz="1400" b="1" dirty="0" smtClean="0"/>
            </a:br>
            <a:r>
              <a:rPr lang="ru-RU" sz="1400" b="1" dirty="0" smtClean="0"/>
              <a:t>2. Прочитать: « Идет матушка весна,</a:t>
            </a:r>
            <a:br>
              <a:rPr lang="ru-RU" sz="1400" b="1" dirty="0" smtClean="0"/>
            </a:br>
            <a:r>
              <a:rPr lang="ru-RU" sz="1400" b="1" dirty="0" smtClean="0"/>
              <a:t>                           Отворяй-ка ворота. </a:t>
            </a:r>
            <a:br>
              <a:rPr lang="ru-RU" sz="1400" b="1" dirty="0" smtClean="0"/>
            </a:br>
            <a:r>
              <a:rPr lang="ru-RU" sz="1400" b="1" dirty="0" smtClean="0"/>
              <a:t>                           Первым март пришел,</a:t>
            </a:r>
            <a:br>
              <a:rPr lang="ru-RU" sz="1400" b="1" dirty="0" smtClean="0"/>
            </a:br>
            <a:r>
              <a:rPr lang="ru-RU" sz="1400" b="1" dirty="0" smtClean="0"/>
              <a:t>                           Белый снег сошел».</a:t>
            </a:r>
            <a:br>
              <a:rPr lang="ru-RU" sz="1400" b="1" dirty="0" smtClean="0"/>
            </a:br>
            <a:r>
              <a:rPr lang="ru-RU" sz="1400" b="1" dirty="0" smtClean="0"/>
              <a:t>3. Разбрасывать снег для того, чтобы он быстрее растаял. Привлечь всех мальчиков.</a:t>
            </a:r>
            <a:br>
              <a:rPr lang="ru-RU" sz="1400" b="1" dirty="0" smtClean="0"/>
            </a:br>
            <a:r>
              <a:rPr lang="ru-RU" sz="1400" b="1" dirty="0" smtClean="0"/>
              <a:t>4. Индивидуально перепрыгивать через сугроб на двух ногах, отталкиваясь руками.</a:t>
            </a:r>
            <a:br>
              <a:rPr lang="ru-RU" sz="1400" b="1" dirty="0" smtClean="0"/>
            </a:br>
            <a:r>
              <a:rPr lang="ru-RU" sz="1400" b="1" dirty="0" smtClean="0"/>
              <a:t>5. Подвижные игры  «Мышеловка»,  « Не оставайся на земле»</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lnSpcReduction="10000"/>
          </a:bodyPr>
          <a:lstStyle/>
          <a:p>
            <a:pPr algn="l"/>
            <a:r>
              <a:rPr lang="ru-RU" sz="1400" b="1" dirty="0" smtClean="0">
                <a:solidFill>
                  <a:schemeClr val="tx1"/>
                </a:solidFill>
              </a:rPr>
              <a:t>  </a:t>
            </a:r>
            <a:r>
              <a:rPr lang="ru-RU" sz="1600" b="1" dirty="0" smtClean="0">
                <a:solidFill>
                  <a:srgbClr val="C00000"/>
                </a:solidFill>
              </a:rPr>
              <a:t>ПРОГУЛКА № 2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1.Обратить внимание детей на то, как ярко стало светить солнце. Подставить солнышку ладони, греет сильнее, поэтому и снег с крыш тает активнее. Подобрать определения ( яркое, ясное, теплое, ласковое, доброе, весеннее солнце)</a:t>
            </a:r>
          </a:p>
          <a:p>
            <a:pPr algn="l"/>
            <a:r>
              <a:rPr lang="ru-RU" sz="1400" b="1" dirty="0" smtClean="0">
                <a:solidFill>
                  <a:schemeClr val="tx1"/>
                </a:solidFill>
              </a:rPr>
              <a:t>2. Прочитать: « Тает бурый снег на крыше,</a:t>
            </a:r>
          </a:p>
          <a:p>
            <a:pPr algn="l"/>
            <a:r>
              <a:rPr lang="ru-RU" sz="1400" b="1" dirty="0" smtClean="0">
                <a:solidFill>
                  <a:schemeClr val="tx1"/>
                </a:solidFill>
              </a:rPr>
              <a:t>                           Ну а солнышко все выше.</a:t>
            </a:r>
          </a:p>
          <a:p>
            <a:pPr algn="l"/>
            <a:r>
              <a:rPr lang="ru-RU" sz="1400" b="1" dirty="0" smtClean="0">
                <a:solidFill>
                  <a:schemeClr val="tx1"/>
                </a:solidFill>
              </a:rPr>
              <a:t>                           Зимний холод пережив,</a:t>
            </a:r>
          </a:p>
          <a:p>
            <a:pPr algn="l"/>
            <a:r>
              <a:rPr lang="ru-RU" sz="1400" b="1" dirty="0" smtClean="0">
                <a:solidFill>
                  <a:schemeClr val="tx1"/>
                </a:solidFill>
              </a:rPr>
              <a:t>                           Воробей кричит: «Я жив!»</a:t>
            </a:r>
          </a:p>
          <a:p>
            <a:pPr algn="l"/>
            <a:r>
              <a:rPr lang="ru-RU" sz="1400" b="1" dirty="0" smtClean="0">
                <a:solidFill>
                  <a:schemeClr val="tx1"/>
                </a:solidFill>
              </a:rPr>
              <a:t>3. Продолжать разбрасывать с детьми снег из сугробов. Обратить внимание на то, что тот, что мы разбросали вчера, уже подтаял.</a:t>
            </a:r>
          </a:p>
          <a:p>
            <a:pPr algn="l"/>
            <a:r>
              <a:rPr lang="ru-RU" sz="1400" b="1" dirty="0" smtClean="0">
                <a:solidFill>
                  <a:schemeClr val="tx1"/>
                </a:solidFill>
              </a:rPr>
              <a:t>4. Индивидуально метать в вертикальную цель комочки снега правой и левой рукой.</a:t>
            </a:r>
          </a:p>
          <a:p>
            <a:pPr algn="l"/>
            <a:r>
              <a:rPr lang="ru-RU" sz="1400" b="1" dirty="0" smtClean="0">
                <a:solidFill>
                  <a:schemeClr val="tx1"/>
                </a:solidFill>
              </a:rPr>
              <a:t>5. Подвижные игры:  «</a:t>
            </a:r>
            <a:r>
              <a:rPr lang="ru-RU" sz="1400" b="1" dirty="0" err="1" smtClean="0">
                <a:solidFill>
                  <a:schemeClr val="tx1"/>
                </a:solidFill>
              </a:rPr>
              <a:t>Совушка</a:t>
            </a:r>
            <a:r>
              <a:rPr lang="ru-RU" sz="1400" b="1" dirty="0" smtClean="0">
                <a:solidFill>
                  <a:schemeClr val="tx1"/>
                </a:solidFill>
              </a:rPr>
              <a:t>»,  «Лохматый пес».</a:t>
            </a:r>
          </a:p>
          <a:p>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400" b="1" dirty="0" smtClean="0"/>
              <a:t> </a:t>
            </a:r>
            <a:r>
              <a:rPr lang="ru-RU" sz="1600" b="1" dirty="0" smtClean="0">
                <a:solidFill>
                  <a:srgbClr val="C00000"/>
                </a:solidFill>
              </a:rPr>
              <a:t>ПРОГУЛКА № 3 </a:t>
            </a:r>
            <a:r>
              <a:rPr lang="ru-RU" sz="1400" b="1" dirty="0" smtClean="0"/>
              <a:t>                           </a:t>
            </a:r>
            <a:br>
              <a:rPr lang="ru-RU" sz="1400" b="1" dirty="0" smtClean="0"/>
            </a:br>
            <a:r>
              <a:rPr lang="ru-RU" sz="1400" b="1" dirty="0" smtClean="0"/>
              <a:t>1.Вынести с собой на участок зеркальца, поиграть с солнышком, пускать солнечные зайчики. Объяснить, как они получаются.</a:t>
            </a:r>
            <a:br>
              <a:rPr lang="ru-RU" sz="1400" b="1" dirty="0" smtClean="0"/>
            </a:br>
            <a:r>
              <a:rPr lang="ru-RU" sz="1400" b="1" dirty="0" smtClean="0"/>
              <a:t>2. Пропеть вместе с детьми: « Я зайчик, зайчик, зайчик</a:t>
            </a:r>
            <a:br>
              <a:rPr lang="ru-RU" sz="1400" b="1" dirty="0" smtClean="0"/>
            </a:br>
            <a:r>
              <a:rPr lang="ru-RU" sz="1400" b="1" dirty="0" smtClean="0"/>
              <a:t>                                                    Скачу, скачу, скачу.</a:t>
            </a:r>
            <a:br>
              <a:rPr lang="ru-RU" sz="1400" b="1" dirty="0" smtClean="0"/>
            </a:br>
            <a:r>
              <a:rPr lang="ru-RU" sz="1400" b="1" dirty="0" smtClean="0"/>
              <a:t>                                                    Я солнечный, а значит,</a:t>
            </a:r>
            <a:br>
              <a:rPr lang="ru-RU" sz="1400" b="1" dirty="0" smtClean="0"/>
            </a:br>
            <a:r>
              <a:rPr lang="ru-RU" sz="1400" b="1" dirty="0" smtClean="0"/>
              <a:t>                                                    Скачу, куда хочу». – прыгать, как солнечные зайчики, радоваться весеннему солнышку.</a:t>
            </a:r>
            <a:br>
              <a:rPr lang="ru-RU" sz="1400" b="1" dirty="0" smtClean="0"/>
            </a:br>
            <a:r>
              <a:rPr lang="ru-RU" sz="1400" b="1" dirty="0" smtClean="0"/>
              <a:t>3. Собрать  весь мусор, который появился из-под снега. Вырабатывать потребность к чистоте.</a:t>
            </a:r>
            <a:br>
              <a:rPr lang="ru-RU" sz="1400" b="1" dirty="0" smtClean="0"/>
            </a:br>
            <a:r>
              <a:rPr lang="ru-RU" sz="1400" b="1" dirty="0" smtClean="0"/>
              <a:t>4. Индивидуально ходить по скамейке и спрыгивать на две ноги.</a:t>
            </a:r>
            <a:br>
              <a:rPr lang="ru-RU" sz="1400" b="1" dirty="0" smtClean="0"/>
            </a:br>
            <a:r>
              <a:rPr lang="ru-RU" sz="1400" b="1" dirty="0" smtClean="0"/>
              <a:t>5. Подвижные игры: «Хитрая лиса»,  «</a:t>
            </a:r>
            <a:r>
              <a:rPr lang="ru-RU" sz="1400" b="1" dirty="0" err="1" smtClean="0"/>
              <a:t>Ловишки</a:t>
            </a:r>
            <a:r>
              <a:rPr lang="ru-RU" sz="1400" b="1" dirty="0" smtClean="0"/>
              <a:t> с мячом».</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2500" lnSpcReduction="10000"/>
          </a:bodyPr>
          <a:lstStyle/>
          <a:p>
            <a:pPr algn="l"/>
            <a:r>
              <a:rPr lang="ru-RU" sz="1400" b="1" dirty="0" smtClean="0">
                <a:solidFill>
                  <a:schemeClr val="tx1"/>
                </a:solidFill>
              </a:rPr>
              <a:t> </a:t>
            </a:r>
            <a:r>
              <a:rPr lang="ru-RU" sz="1700" b="1" dirty="0" smtClean="0">
                <a:solidFill>
                  <a:srgbClr val="C00000"/>
                </a:solidFill>
              </a:rPr>
              <a:t> ПРОГУЛКА № 4 </a:t>
            </a:r>
            <a:r>
              <a:rPr lang="ru-RU" sz="1400" b="1" dirty="0" smtClean="0">
                <a:solidFill>
                  <a:schemeClr val="tx1"/>
                </a:solidFill>
              </a:rPr>
              <a:t>                         .</a:t>
            </a:r>
          </a:p>
          <a:p>
            <a:pPr algn="l"/>
            <a:r>
              <a:rPr lang="ru-RU" sz="1400" b="1" dirty="0" smtClean="0">
                <a:solidFill>
                  <a:schemeClr val="tx1"/>
                </a:solidFill>
              </a:rPr>
              <a:t>1.Отметить с детьми состояние погоды – все факторы: осадки, небо, ветер, температуру воздуха. Как состояние погоды сказывается на настроении?</a:t>
            </a:r>
          </a:p>
          <a:p>
            <a:pPr algn="l"/>
            <a:r>
              <a:rPr lang="ru-RU" sz="1400" b="1" dirty="0" smtClean="0">
                <a:solidFill>
                  <a:schemeClr val="tx1"/>
                </a:solidFill>
              </a:rPr>
              <a:t>2. Прочитать: «Зима недаром злится, прошла ее пора</a:t>
            </a:r>
          </a:p>
          <a:p>
            <a:pPr algn="l"/>
            <a:r>
              <a:rPr lang="ru-RU" sz="1400" b="1" dirty="0" smtClean="0">
                <a:solidFill>
                  <a:schemeClr val="tx1"/>
                </a:solidFill>
              </a:rPr>
              <a:t>                           Весна в окно стучится и гонит со двора.</a:t>
            </a:r>
          </a:p>
          <a:p>
            <a:pPr algn="l"/>
            <a:r>
              <a:rPr lang="ru-RU" sz="1400" b="1" dirty="0" smtClean="0">
                <a:solidFill>
                  <a:schemeClr val="tx1"/>
                </a:solidFill>
              </a:rPr>
              <a:t>                           И все засуетилось, все гонит зиму вон…»</a:t>
            </a:r>
          </a:p>
          <a:p>
            <a:pPr algn="l"/>
            <a:r>
              <a:rPr lang="ru-RU" sz="1400" b="1" dirty="0" smtClean="0">
                <a:solidFill>
                  <a:schemeClr val="tx1"/>
                </a:solidFill>
              </a:rPr>
              <a:t>3. Разбрасывать снег из сугробов, для того, чтобы он быстрее стаял – мы помогаем весне. Вызвать желание трудиться у всех детей.</a:t>
            </a:r>
          </a:p>
          <a:p>
            <a:pPr algn="l"/>
            <a:r>
              <a:rPr lang="ru-RU" sz="1400" b="1" dirty="0" smtClean="0">
                <a:solidFill>
                  <a:schemeClr val="tx1"/>
                </a:solidFill>
              </a:rPr>
              <a:t>4. Индивидуально отрабатывать умение ходить по ограниченной поверхности, удерживая равновесие. Учить -  не бояться, преодолевать свой страх.</a:t>
            </a:r>
          </a:p>
          <a:p>
            <a:pPr algn="l"/>
            <a:r>
              <a:rPr lang="ru-RU" sz="1400" b="1" dirty="0" smtClean="0">
                <a:solidFill>
                  <a:schemeClr val="tx1"/>
                </a:solidFill>
              </a:rPr>
              <a:t>5. Подвижные игры  «Мышеловка». Разучить новую игру «Третий лишний»</a:t>
            </a:r>
          </a:p>
          <a:p>
            <a:r>
              <a:rPr lang="ru-RU" sz="1400" dirty="0" smtClean="0"/>
              <a:t>  </a:t>
            </a:r>
          </a:p>
          <a:p>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0000"/>
          </a:bodyPr>
          <a:lstStyle/>
          <a:p>
            <a:pPr algn="l"/>
            <a:r>
              <a:rPr lang="ru-RU" sz="1800" b="1" dirty="0" smtClean="0">
                <a:solidFill>
                  <a:srgbClr val="C00000"/>
                </a:solidFill>
              </a:rPr>
              <a:t> ПРОГУЛКА № 5   </a:t>
            </a:r>
            <a:r>
              <a:rPr lang="ru-RU" sz="1400" b="1" dirty="0" smtClean="0"/>
              <a:t>                    </a:t>
            </a:r>
            <a:br>
              <a:rPr lang="ru-RU" sz="1400" b="1" dirty="0" smtClean="0"/>
            </a:br>
            <a:r>
              <a:rPr lang="ru-RU" sz="1400" b="1" dirty="0" smtClean="0"/>
              <a:t>1.Начать с детьми ежедневный осмотр участка с целью найти новые приметы весны. В группе делать небольшие зарисовки в специальный альбом наблюдений «К нам весна шагает…»</a:t>
            </a:r>
            <a:br>
              <a:rPr lang="ru-RU" sz="1400" b="1" dirty="0" smtClean="0"/>
            </a:br>
            <a:r>
              <a:rPr lang="ru-RU" sz="1400" b="1" dirty="0" smtClean="0"/>
              <a:t>2. Прочитать: « К нам весна шагает быстрыми шагами</a:t>
            </a:r>
            <a:br>
              <a:rPr lang="ru-RU" sz="1400" b="1" dirty="0" smtClean="0"/>
            </a:br>
            <a:r>
              <a:rPr lang="ru-RU" sz="1400" b="1" dirty="0" smtClean="0"/>
              <a:t>                           И сугробы тают под ее ногами.</a:t>
            </a:r>
            <a:br>
              <a:rPr lang="ru-RU" sz="1400" b="1" dirty="0" smtClean="0"/>
            </a:br>
            <a:r>
              <a:rPr lang="ru-RU" sz="1400" b="1" dirty="0" smtClean="0"/>
              <a:t>                           Черные проталины на полях видны.</a:t>
            </a:r>
            <a:br>
              <a:rPr lang="ru-RU" sz="1400" b="1" dirty="0" smtClean="0"/>
            </a:br>
            <a:r>
              <a:rPr lang="ru-RU" sz="1400" b="1" dirty="0" smtClean="0"/>
              <a:t>                            Видно очень теплые ноги у весны»</a:t>
            </a:r>
            <a:br>
              <a:rPr lang="ru-RU" sz="1400" b="1" dirty="0" smtClean="0"/>
            </a:br>
            <a:r>
              <a:rPr lang="ru-RU" sz="1400" b="1" dirty="0" smtClean="0"/>
              <a:t>3. Собрать мусор, появившийся из-под снега, Прививать детям потребность к чистоте. Учить убирать мусор по собственной инициативе.</a:t>
            </a:r>
            <a:br>
              <a:rPr lang="ru-RU" sz="1400" b="1" dirty="0" smtClean="0"/>
            </a:br>
            <a:r>
              <a:rPr lang="ru-RU" sz="1400" b="1" dirty="0" smtClean="0"/>
              <a:t>4. Индивидуально упражняться в метании и ловле мяча. Работать парами.</a:t>
            </a:r>
            <a:br>
              <a:rPr lang="ru-RU" sz="1400" b="1" dirty="0" smtClean="0"/>
            </a:br>
            <a:r>
              <a:rPr lang="ru-RU" sz="1400" b="1" dirty="0" smtClean="0"/>
              <a:t>Мяч бросать снизу и из-за головы.</a:t>
            </a:r>
            <a:br>
              <a:rPr lang="ru-RU" sz="1400" b="1" dirty="0" smtClean="0"/>
            </a:br>
            <a:r>
              <a:rPr lang="ru-RU" sz="1400" b="1" dirty="0" smtClean="0"/>
              <a:t>5. Провести подвижные игры по выбору детей. Дети не только предлагают свою игру, но и рассказывают / напоминают/ правила этой игры.</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2500" lnSpcReduction="20000"/>
          </a:bodyPr>
          <a:lstStyle/>
          <a:p>
            <a:pPr algn="l"/>
            <a:r>
              <a:rPr lang="ru-RU" sz="1700" b="1" dirty="0" smtClean="0">
                <a:solidFill>
                  <a:srgbClr val="C00000"/>
                </a:solidFill>
              </a:rPr>
              <a:t> ПРОГУЛКА № 6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1.Вынести на участок вертушки и султанчики. С их помощью определить силу и направление ветра.  Спросить детей – как еще можно определить его силу и направление. Показать флаг на здании суда, по тому развевается он или нет, можно определить наличие ветра и его силу, направление. </a:t>
            </a:r>
          </a:p>
          <a:p>
            <a:pPr algn="l"/>
            <a:r>
              <a:rPr lang="ru-RU" sz="1400" b="1" dirty="0" smtClean="0">
                <a:solidFill>
                  <a:schemeClr val="tx1"/>
                </a:solidFill>
              </a:rPr>
              <a:t>2.Прочитать: «Отшумела злая вьюга, стала ночь  короче дня</a:t>
            </a:r>
          </a:p>
          <a:p>
            <a:pPr algn="l"/>
            <a:r>
              <a:rPr lang="ru-RU" sz="1400" b="1" dirty="0" smtClean="0">
                <a:solidFill>
                  <a:schemeClr val="tx1"/>
                </a:solidFill>
              </a:rPr>
              <a:t>                         Теплый ветер дует с юга, капли падают, звеня.</a:t>
            </a:r>
          </a:p>
          <a:p>
            <a:pPr algn="l"/>
            <a:r>
              <a:rPr lang="ru-RU" sz="1400" b="1" dirty="0" smtClean="0">
                <a:solidFill>
                  <a:schemeClr val="tx1"/>
                </a:solidFill>
              </a:rPr>
              <a:t>                         Солнце землю согревая, гонит с нашей речки лед, </a:t>
            </a:r>
          </a:p>
          <a:p>
            <a:pPr algn="l"/>
            <a:r>
              <a:rPr lang="ru-RU" sz="1400" b="1" dirty="0" smtClean="0">
                <a:solidFill>
                  <a:schemeClr val="tx1"/>
                </a:solidFill>
              </a:rPr>
              <a:t>                         Плачет баба снеговая и ручьями слезы льет»</a:t>
            </a:r>
          </a:p>
          <a:p>
            <a:pPr algn="l"/>
            <a:r>
              <a:rPr lang="ru-RU" sz="1400" b="1" dirty="0" smtClean="0">
                <a:solidFill>
                  <a:schemeClr val="tx1"/>
                </a:solidFill>
              </a:rPr>
              <a:t>           </a:t>
            </a:r>
          </a:p>
          <a:p>
            <a:pPr algn="l"/>
            <a:r>
              <a:rPr lang="ru-RU" sz="1400" b="1" dirty="0" smtClean="0">
                <a:solidFill>
                  <a:schemeClr val="tx1"/>
                </a:solidFill>
              </a:rPr>
              <a:t>3. Осмотреть вес кустики на участке, отметить, что есть сломанные веточки,</a:t>
            </a:r>
          </a:p>
          <a:p>
            <a:pPr algn="l"/>
            <a:r>
              <a:rPr lang="ru-RU" sz="1400" b="1" dirty="0" smtClean="0">
                <a:solidFill>
                  <a:schemeClr val="tx1"/>
                </a:solidFill>
              </a:rPr>
              <a:t> Их надо подстричь. Собрать с участка весь мусор и унести его в мусорный ящик.</a:t>
            </a:r>
          </a:p>
          <a:p>
            <a:pPr algn="l"/>
            <a:r>
              <a:rPr lang="ru-RU" sz="1400" b="1" dirty="0" smtClean="0">
                <a:solidFill>
                  <a:schemeClr val="tx1"/>
                </a:solidFill>
              </a:rPr>
              <a:t>4. Индивидуально упражняться в прыжках на одной ноге попеременно то на левой, то на правой.</a:t>
            </a:r>
          </a:p>
          <a:p>
            <a:pPr algn="l"/>
            <a:r>
              <a:rPr lang="ru-RU" sz="1400" b="1" dirty="0" smtClean="0">
                <a:solidFill>
                  <a:schemeClr val="tx1"/>
                </a:solidFill>
              </a:rPr>
              <a:t>5. Подвижные игры :  «Водяной»,  «у медведя во бору»</a:t>
            </a:r>
          </a:p>
          <a:p>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dirty="0" smtClean="0">
                <a:solidFill>
                  <a:srgbClr val="C00000"/>
                </a:solidFill>
              </a:rPr>
              <a:t> ПРОГУЛКА № 7     </a:t>
            </a:r>
            <a:r>
              <a:rPr lang="ru-RU" sz="1400" b="1" dirty="0" smtClean="0"/>
              <a:t>                 </a:t>
            </a:r>
            <a:br>
              <a:rPr lang="ru-RU" sz="1400" b="1" dirty="0" smtClean="0"/>
            </a:br>
            <a:r>
              <a:rPr lang="ru-RU" sz="1400" b="1" dirty="0" smtClean="0"/>
              <a:t>1. Осмотреть с детьми крыши – есть ли сосульки? Вспомнить, как они образуются.  Отметить где снег тает быстрее,  отчего?                            </a:t>
            </a:r>
            <a:br>
              <a:rPr lang="ru-RU" sz="1400" b="1" dirty="0" smtClean="0"/>
            </a:br>
            <a:r>
              <a:rPr lang="ru-RU" sz="1400" b="1" dirty="0" smtClean="0"/>
              <a:t>2. Загадать загадку про сосульку : «Растет она вниз головою</a:t>
            </a:r>
            <a:br>
              <a:rPr lang="ru-RU" sz="1400" b="1" dirty="0" smtClean="0"/>
            </a:br>
            <a:r>
              <a:rPr lang="ru-RU" sz="1400" b="1" dirty="0" smtClean="0"/>
              <a:t>                                                             Не летом растет, а зимою</a:t>
            </a:r>
            <a:br>
              <a:rPr lang="ru-RU" sz="1400" b="1" dirty="0" smtClean="0"/>
            </a:br>
            <a:r>
              <a:rPr lang="ru-RU" sz="1400" b="1" dirty="0" smtClean="0"/>
              <a:t>                                                             Но солнце ее припечет, </a:t>
            </a:r>
            <a:br>
              <a:rPr lang="ru-RU" sz="1400" b="1" dirty="0" smtClean="0"/>
            </a:br>
            <a:r>
              <a:rPr lang="ru-RU" sz="1400" b="1" dirty="0" smtClean="0"/>
              <a:t>                                                             Заплачет она и умрет».</a:t>
            </a:r>
            <a:br>
              <a:rPr lang="ru-RU" sz="1400" b="1" dirty="0" smtClean="0"/>
            </a:br>
            <a:r>
              <a:rPr lang="ru-RU" sz="1400" b="1" dirty="0" smtClean="0"/>
              <a:t>3.Разбрасывать снег из сугробов, для того, чтобы он скорее растаял на нашем </a:t>
            </a:r>
            <a:r>
              <a:rPr lang="ru-RU" sz="1400" b="1" dirty="0" err="1" smtClean="0"/>
              <a:t>участке.Учить</a:t>
            </a:r>
            <a:r>
              <a:rPr lang="ru-RU" sz="1400" b="1" dirty="0" smtClean="0"/>
              <a:t> не махаться лопатой, правильно пользоваться инструментом.</a:t>
            </a:r>
            <a:br>
              <a:rPr lang="ru-RU" sz="1400" b="1" dirty="0" smtClean="0"/>
            </a:br>
            <a:r>
              <a:rPr lang="ru-RU" sz="1400" b="1" dirty="0" smtClean="0"/>
              <a:t>4. Индивидуально упражняться в  метании в горизонтальную цель махом снизу.</a:t>
            </a:r>
            <a:br>
              <a:rPr lang="ru-RU" sz="1400" b="1" dirty="0" smtClean="0"/>
            </a:br>
            <a:r>
              <a:rPr lang="ru-RU" sz="1400" b="1" dirty="0" smtClean="0"/>
              <a:t>5. Подвижные игры :   «Гуси»,   «Мышеловка».</a:t>
            </a:r>
            <a:br>
              <a:rPr lang="ru-RU" sz="1400" b="1" dirty="0" smtClean="0"/>
            </a:br>
            <a:endParaRPr lang="ru-RU" sz="1400" b="1"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2500" lnSpcReduction="20000"/>
          </a:bodyPr>
          <a:lstStyle/>
          <a:p>
            <a:pPr algn="l"/>
            <a:r>
              <a:rPr lang="ru-RU" sz="1700" b="1" dirty="0" smtClean="0">
                <a:solidFill>
                  <a:srgbClr val="C00000"/>
                </a:solidFill>
              </a:rPr>
              <a:t>ПРОГУЛКА № 8    </a:t>
            </a:r>
            <a:r>
              <a:rPr lang="ru-RU" sz="1500" b="1" dirty="0" smtClean="0">
                <a:solidFill>
                  <a:schemeClr val="tx1"/>
                </a:solidFill>
              </a:rPr>
              <a:t>                      </a:t>
            </a:r>
            <a:endParaRPr lang="en-US" sz="1500" b="1" dirty="0" smtClean="0">
              <a:solidFill>
                <a:schemeClr val="tx1"/>
              </a:solidFill>
            </a:endParaRPr>
          </a:p>
          <a:p>
            <a:pPr algn="l"/>
            <a:r>
              <a:rPr lang="ru-RU" sz="1500" b="1" dirty="0" smtClean="0">
                <a:solidFill>
                  <a:schemeClr val="tx1"/>
                </a:solidFill>
              </a:rPr>
              <a:t>   1. Обратить внимание детей </a:t>
            </a:r>
            <a:endParaRPr lang="en-US" sz="1500" b="1" dirty="0" smtClean="0">
              <a:solidFill>
                <a:schemeClr val="tx1"/>
              </a:solidFill>
            </a:endParaRPr>
          </a:p>
          <a:p>
            <a:pPr algn="l"/>
            <a:r>
              <a:rPr lang="ru-RU" sz="1500" b="1" dirty="0" smtClean="0">
                <a:solidFill>
                  <a:schemeClr val="tx1"/>
                </a:solidFill>
              </a:rPr>
              <a:t>на то, что уже появились проталины. Объяснить лексическое значение этого слова. Осмотреть на какой стороне от здания </a:t>
            </a:r>
            <a:r>
              <a:rPr lang="ru-RU" sz="1500" b="1" dirty="0" err="1" smtClean="0">
                <a:solidFill>
                  <a:schemeClr val="tx1"/>
                </a:solidFill>
              </a:rPr>
              <a:t>д-с</a:t>
            </a:r>
            <a:r>
              <a:rPr lang="ru-RU" sz="1500" b="1" dirty="0" smtClean="0">
                <a:solidFill>
                  <a:schemeClr val="tx1"/>
                </a:solidFill>
              </a:rPr>
              <a:t> проталин больше – почему? Рассказать, что на проталинах в лесу появляются первые цветы-подснежники.</a:t>
            </a:r>
          </a:p>
          <a:p>
            <a:pPr algn="l"/>
            <a:r>
              <a:rPr lang="ru-RU" sz="1500" b="1" dirty="0" smtClean="0">
                <a:solidFill>
                  <a:schemeClr val="tx1"/>
                </a:solidFill>
              </a:rPr>
              <a:t>2.Прочитать: «Веселый апрель улыбнулся, запел, загалдел, заиграл,</a:t>
            </a:r>
          </a:p>
          <a:p>
            <a:pPr algn="l"/>
            <a:r>
              <a:rPr lang="ru-RU" sz="1500" b="1" dirty="0" smtClean="0">
                <a:solidFill>
                  <a:schemeClr val="tx1"/>
                </a:solidFill>
              </a:rPr>
              <a:t>                         От шума подснежник проснулся и на проталинке встал.</a:t>
            </a:r>
          </a:p>
          <a:p>
            <a:pPr algn="l"/>
            <a:r>
              <a:rPr lang="ru-RU" sz="1500" b="1" dirty="0" smtClean="0">
                <a:solidFill>
                  <a:schemeClr val="tx1"/>
                </a:solidFill>
              </a:rPr>
              <a:t>                         Запахло, повеяло прелью, чуть слышно подснежник твердил:</a:t>
            </a:r>
          </a:p>
          <a:p>
            <a:pPr algn="l"/>
            <a:r>
              <a:rPr lang="ru-RU" sz="1500" b="1" dirty="0" smtClean="0">
                <a:solidFill>
                  <a:schemeClr val="tx1"/>
                </a:solidFill>
              </a:rPr>
              <a:t>                         Спасибо, спасибо апрелю за то, что меня разбудил!»</a:t>
            </a:r>
          </a:p>
          <a:p>
            <a:pPr algn="l"/>
            <a:r>
              <a:rPr lang="ru-RU" sz="1500" b="1" dirty="0" smtClean="0">
                <a:solidFill>
                  <a:schemeClr val="tx1"/>
                </a:solidFill>
              </a:rPr>
              <a:t>3.Собрать на этих проталинах мусор, пусть земля радуется. Вызвать у детей чувство удовлетворения от своего труда.</a:t>
            </a:r>
          </a:p>
          <a:p>
            <a:pPr algn="l"/>
            <a:r>
              <a:rPr lang="ru-RU" sz="1500" b="1" dirty="0" smtClean="0">
                <a:solidFill>
                  <a:schemeClr val="tx1"/>
                </a:solidFill>
              </a:rPr>
              <a:t>4. Индивидуально перепрыгивать через проталинки, приземляясь на одну ногу и на обе ноги.</a:t>
            </a:r>
          </a:p>
          <a:p>
            <a:pPr algn="l"/>
            <a:r>
              <a:rPr lang="ru-RU" sz="1500" b="1" dirty="0" smtClean="0">
                <a:solidFill>
                  <a:schemeClr val="tx1"/>
                </a:solidFill>
              </a:rPr>
              <a:t>5. Подвижные игры:  «У медведя во бору»,  «Паук и мухи»</a:t>
            </a:r>
          </a:p>
          <a:p>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dirty="0" smtClean="0">
                <a:solidFill>
                  <a:srgbClr val="C00000"/>
                </a:solidFill>
              </a:rPr>
              <a:t> ПРОГУЛКА № 9       </a:t>
            </a:r>
            <a:r>
              <a:rPr lang="ru-RU" sz="1400" b="1" dirty="0" smtClean="0"/>
              <a:t>                             </a:t>
            </a:r>
            <a:br>
              <a:rPr lang="ru-RU" sz="1400" b="1" dirty="0" smtClean="0"/>
            </a:br>
            <a:r>
              <a:rPr lang="ru-RU" sz="1400" b="1" dirty="0" smtClean="0"/>
              <a:t>1.Обратить внимание детей на небо. Чем отличается весеннее небо от зимнего? (выше, </a:t>
            </a:r>
            <a:r>
              <a:rPr lang="ru-RU" sz="1400" b="1" dirty="0" err="1" smtClean="0"/>
              <a:t>голубее</a:t>
            </a:r>
            <a:r>
              <a:rPr lang="ru-RU" sz="1400" b="1" dirty="0" smtClean="0"/>
              <a:t>, ясное, чаще светит солнце, реже бывает пасмурным, облака или совсем отсутствуют, или они белые, легкие, про них не скажешь – тучи!) </a:t>
            </a:r>
            <a:br>
              <a:rPr lang="ru-RU" sz="1400" b="1" dirty="0" smtClean="0"/>
            </a:br>
            <a:r>
              <a:rPr lang="ru-RU" sz="1400" b="1" dirty="0" smtClean="0"/>
              <a:t>2. Вспомнить: «… облака бегут быстрей, небо стало выше…» или</a:t>
            </a:r>
            <a:br>
              <a:rPr lang="ru-RU" sz="1400" b="1" dirty="0" smtClean="0"/>
            </a:br>
            <a:r>
              <a:rPr lang="ru-RU" sz="1400" b="1" dirty="0" smtClean="0"/>
              <a:t>«…чиста небесная лазурь, теплей и ярче солнце стало;</a:t>
            </a:r>
            <a:br>
              <a:rPr lang="ru-RU" sz="1400" b="1" dirty="0" smtClean="0"/>
            </a:br>
            <a:r>
              <a:rPr lang="ru-RU" sz="1400" b="1" dirty="0" smtClean="0"/>
              <a:t>      Пора метелей злых и бурь опять надолго миновала».</a:t>
            </a:r>
            <a:br>
              <a:rPr lang="ru-RU" sz="1400" b="1" dirty="0" smtClean="0"/>
            </a:br>
            <a:r>
              <a:rPr lang="ru-RU" sz="1400" b="1" dirty="0" smtClean="0"/>
              <a:t>3. Разгрести сугробы на участке – пусть быстрее под лучами солнца растает снег на нашем участке. – Выпустим травку из зимнего плена.</a:t>
            </a:r>
            <a:br>
              <a:rPr lang="ru-RU" sz="1400" b="1" dirty="0" smtClean="0"/>
            </a:br>
            <a:r>
              <a:rPr lang="ru-RU" sz="1400" b="1" dirty="0" smtClean="0"/>
              <a:t>4. Индивидуально упражняться в ходьбе по ограниченной поверхности, удерживая равновесие.</a:t>
            </a:r>
            <a:br>
              <a:rPr lang="ru-RU" sz="1400" b="1" dirty="0" smtClean="0"/>
            </a:br>
            <a:r>
              <a:rPr lang="ru-RU" sz="1400" b="1" dirty="0" smtClean="0"/>
              <a:t>5. Подвижные игры:   «Волк и коза»,    «</a:t>
            </a:r>
            <a:r>
              <a:rPr lang="ru-RU" sz="1400" b="1" dirty="0" err="1" smtClean="0"/>
              <a:t>Ловишки</a:t>
            </a:r>
            <a:r>
              <a:rPr lang="ru-RU" sz="1400" b="1" dirty="0" smtClean="0"/>
              <a:t>»</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2500" lnSpcReduction="20000"/>
          </a:bodyPr>
          <a:lstStyle/>
          <a:p>
            <a:pPr algn="l"/>
            <a:r>
              <a:rPr lang="ru-RU" sz="1700" b="1" dirty="0" smtClean="0">
                <a:solidFill>
                  <a:schemeClr val="tx1"/>
                </a:solidFill>
              </a:rPr>
              <a:t> </a:t>
            </a:r>
            <a:r>
              <a:rPr lang="ru-RU" sz="1700" b="1" dirty="0" smtClean="0">
                <a:solidFill>
                  <a:srgbClr val="C00000"/>
                </a:solidFill>
              </a:rPr>
              <a:t>ПРОГУЛКА  № 10  </a:t>
            </a:r>
            <a:r>
              <a:rPr lang="ru-RU" sz="1700" b="1" dirty="0" smtClean="0">
                <a:solidFill>
                  <a:schemeClr val="tx1"/>
                </a:solidFill>
              </a:rPr>
              <a:t>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 Подставить ладони к солнышку, отметить, что оно уже сильно припекает. И снега уже совсем не осталось. Разве что под елками за детским садом в самой тени. Хоть по утрам еще сердится зима, но весна призывает  себе на помощь солнце.</a:t>
            </a:r>
          </a:p>
          <a:p>
            <a:pPr algn="l"/>
            <a:r>
              <a:rPr lang="ru-RU" sz="1400" b="1" dirty="0" smtClean="0">
                <a:solidFill>
                  <a:schemeClr val="tx1"/>
                </a:solidFill>
              </a:rPr>
              <a:t>2. Прочитать и постараться заучить: </a:t>
            </a:r>
          </a:p>
          <a:p>
            <a:pPr algn="l"/>
            <a:r>
              <a:rPr lang="ru-RU" sz="1400" b="1" dirty="0" smtClean="0">
                <a:solidFill>
                  <a:schemeClr val="tx1"/>
                </a:solidFill>
              </a:rPr>
              <a:t>                                 «Туча прячется за лес, смотрит солнышко с небес,</a:t>
            </a:r>
          </a:p>
          <a:p>
            <a:pPr algn="l"/>
            <a:r>
              <a:rPr lang="ru-RU" sz="1400" b="1" dirty="0" smtClean="0">
                <a:solidFill>
                  <a:schemeClr val="tx1"/>
                </a:solidFill>
              </a:rPr>
              <a:t>                                   И такое чистое, доброе, лучистое.</a:t>
            </a:r>
          </a:p>
          <a:p>
            <a:pPr algn="l"/>
            <a:r>
              <a:rPr lang="ru-RU" sz="1400" b="1" dirty="0" smtClean="0">
                <a:solidFill>
                  <a:schemeClr val="tx1"/>
                </a:solidFill>
              </a:rPr>
              <a:t>                                   Если б мы его достали – мы б его расцеловали».</a:t>
            </a:r>
          </a:p>
          <a:p>
            <a:pPr algn="l"/>
            <a:r>
              <a:rPr lang="ru-RU" sz="1400" b="1" dirty="0" smtClean="0">
                <a:solidFill>
                  <a:schemeClr val="tx1"/>
                </a:solidFill>
              </a:rPr>
              <a:t>3. Сходить на участок к малышам, помочь им собрать мусор на их участке. Создать ситуацию успеха, удовлетворенности своим трудом.</a:t>
            </a:r>
          </a:p>
          <a:p>
            <a:pPr algn="l"/>
            <a:r>
              <a:rPr lang="ru-RU" sz="1400" b="1" dirty="0" smtClean="0">
                <a:solidFill>
                  <a:schemeClr val="tx1"/>
                </a:solidFill>
              </a:rPr>
              <a:t>4. Индивидуально вместе с малышами метать камешки в горизонтальную цель. Дети выступают в роли наставников и одновременно тренируются.</a:t>
            </a:r>
          </a:p>
          <a:p>
            <a:pPr algn="l"/>
            <a:r>
              <a:rPr lang="ru-RU" sz="1400" b="1" dirty="0" smtClean="0">
                <a:solidFill>
                  <a:schemeClr val="tx1"/>
                </a:solidFill>
              </a:rPr>
              <a:t>5. Подвижные игры: «Самолеты»,  «Хитрая лиса» </a:t>
            </a:r>
          </a:p>
          <a:p>
            <a:pPr algn="l"/>
            <a:r>
              <a:rPr lang="ru-RU" sz="1400" b="1" dirty="0" smtClean="0">
                <a:solidFill>
                  <a:schemeClr val="tx1"/>
                </a:solidFill>
              </a:rPr>
              <a:t>                                      </a:t>
            </a:r>
          </a:p>
          <a:p>
            <a:endParaRPr lang="ru-RU"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400" b="1" dirty="0" smtClean="0"/>
              <a:t> </a:t>
            </a:r>
            <a:r>
              <a:rPr lang="ru-RU" sz="1600" b="1" dirty="0" smtClean="0">
                <a:solidFill>
                  <a:srgbClr val="C00000"/>
                </a:solidFill>
              </a:rPr>
              <a:t>ПРОГУЛКА  № 11 </a:t>
            </a:r>
            <a:r>
              <a:rPr lang="en-US" sz="1600" b="1" dirty="0" smtClean="0">
                <a:solidFill>
                  <a:srgbClr val="C00000"/>
                </a:solidFill>
              </a:rPr>
              <a:t/>
            </a:r>
            <a:br>
              <a:rPr lang="en-US" sz="1600" b="1" dirty="0" smtClean="0">
                <a:solidFill>
                  <a:srgbClr val="C00000"/>
                </a:solidFill>
              </a:rPr>
            </a:br>
            <a:r>
              <a:rPr lang="ru-RU" sz="1600" b="1" dirty="0" smtClean="0">
                <a:solidFill>
                  <a:srgbClr val="C00000"/>
                </a:solidFill>
              </a:rPr>
              <a:t>   </a:t>
            </a:r>
            <a:r>
              <a:rPr lang="ru-RU" sz="1400" b="1" dirty="0" smtClean="0"/>
              <a:t>                           </a:t>
            </a:r>
            <a:br>
              <a:rPr lang="ru-RU" sz="1400" b="1" dirty="0" smtClean="0"/>
            </a:br>
            <a:r>
              <a:rPr lang="ru-RU" sz="1400" b="1" dirty="0" smtClean="0"/>
              <a:t>1. Вынести с собой на участок лодочки, кораблики, сделанные предварительно из бумаги и скорлупы от орехов. Посмотреть, где есть активный ручеек. Спросить у детей о том, знает ли кто-нибудь, как образуются ручейки и отчего зависит скорость протекания воды. </a:t>
            </a:r>
            <a:br>
              <a:rPr lang="ru-RU" sz="1400" b="1" dirty="0" smtClean="0"/>
            </a:br>
            <a:r>
              <a:rPr lang="ru-RU" sz="1400" b="1" dirty="0" smtClean="0"/>
              <a:t>2. Прочитать загадку: «К маме – речке бегу, и молчать не могу</a:t>
            </a:r>
            <a:br>
              <a:rPr lang="ru-RU" sz="1400" b="1" dirty="0" smtClean="0"/>
            </a:br>
            <a:r>
              <a:rPr lang="ru-RU" sz="1400" b="1" dirty="0" smtClean="0"/>
              <a:t>                                        Я ее сын родной, а родился весной».                           </a:t>
            </a:r>
            <a:br>
              <a:rPr lang="ru-RU" sz="1400" b="1" dirty="0" smtClean="0"/>
            </a:br>
            <a:r>
              <a:rPr lang="ru-RU" sz="1400" b="1" dirty="0" smtClean="0"/>
              <a:t>3. Пускать лодочки. Убирать мусор, который препятствует ручейкам собираться в большой ручей.</a:t>
            </a:r>
            <a:br>
              <a:rPr lang="ru-RU" sz="1400" b="1" dirty="0" smtClean="0"/>
            </a:br>
            <a:r>
              <a:rPr lang="ru-RU" sz="1400" b="1" dirty="0" smtClean="0"/>
              <a:t>4. Начертить на асфальте классики и учиться прыгать на одной и двух ногах. Вовлечь в эту игру по очереди всех детей.</a:t>
            </a:r>
            <a:br>
              <a:rPr lang="ru-RU" sz="1400" b="1" dirty="0" smtClean="0"/>
            </a:br>
            <a:r>
              <a:rPr lang="ru-RU" sz="1400" b="1" dirty="0" smtClean="0"/>
              <a:t>5. Подвижные игры:  «Стоп»,  «Мышеловка»</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2500" lnSpcReduction="20000"/>
          </a:bodyPr>
          <a:lstStyle/>
          <a:p>
            <a:pPr algn="l"/>
            <a:r>
              <a:rPr lang="ru-RU" sz="1700" b="1" dirty="0" smtClean="0">
                <a:solidFill>
                  <a:srgbClr val="C00000"/>
                </a:solidFill>
              </a:rPr>
              <a:t> ПРОГУЛКА  №12 </a:t>
            </a:r>
            <a:r>
              <a:rPr lang="ru-RU" sz="1400" b="1" dirty="0" smtClean="0">
                <a:solidFill>
                  <a:schemeClr val="tx1"/>
                </a:solidFill>
              </a:rPr>
              <a:t>                           </a:t>
            </a:r>
          </a:p>
          <a:p>
            <a:pPr algn="l"/>
            <a:r>
              <a:rPr lang="ru-RU" sz="1400" b="1" dirty="0" smtClean="0">
                <a:solidFill>
                  <a:schemeClr val="tx1"/>
                </a:solidFill>
              </a:rPr>
              <a:t>1. Осмотреть с детьми лужайки, поискать насекомых, они должны уже просыпаться. Вспомнить, кто же пережидал зиму, впадая в спячку.                               </a:t>
            </a:r>
          </a:p>
          <a:p>
            <a:pPr algn="l"/>
            <a:r>
              <a:rPr lang="ru-RU" sz="1400" b="1" dirty="0" smtClean="0">
                <a:solidFill>
                  <a:schemeClr val="tx1"/>
                </a:solidFill>
              </a:rPr>
              <a:t>2. Прочитать: «Апрель, апрель – на дворе звенит капель.</a:t>
            </a:r>
          </a:p>
          <a:p>
            <a:pPr algn="l"/>
            <a:r>
              <a:rPr lang="ru-RU" sz="1400" b="1" dirty="0" smtClean="0">
                <a:solidFill>
                  <a:schemeClr val="tx1"/>
                </a:solidFill>
              </a:rPr>
              <a:t>                          По полям бегут ручьи, на дорогах лужи.</a:t>
            </a:r>
          </a:p>
          <a:p>
            <a:pPr algn="l"/>
            <a:r>
              <a:rPr lang="ru-RU" sz="1400" b="1" dirty="0" smtClean="0">
                <a:solidFill>
                  <a:schemeClr val="tx1"/>
                </a:solidFill>
              </a:rPr>
              <a:t>                          Скоро выйдут муравьи после зимней стужи…»</a:t>
            </a:r>
          </a:p>
          <a:p>
            <a:pPr algn="l"/>
            <a:r>
              <a:rPr lang="ru-RU" sz="1400" b="1" dirty="0" smtClean="0">
                <a:solidFill>
                  <a:schemeClr val="tx1"/>
                </a:solidFill>
              </a:rPr>
              <a:t>3. Сгрести сухую траву, чтобы дать возможность новой травке погреться на солнышке. Учить правильно работать граблями. Напомнить, что это садовый инструмент повышенной опасности и с ним нужно обращаться осторожно.</a:t>
            </a:r>
          </a:p>
          <a:p>
            <a:pPr algn="l"/>
            <a:r>
              <a:rPr lang="ru-RU" sz="1400" b="1" dirty="0" smtClean="0">
                <a:solidFill>
                  <a:schemeClr val="tx1"/>
                </a:solidFill>
              </a:rPr>
              <a:t>4. Индивидуально продолжать учиться прыгать на одной ноге – в «классики»</a:t>
            </a:r>
          </a:p>
          <a:p>
            <a:pPr algn="l"/>
            <a:r>
              <a:rPr lang="ru-RU" sz="1400" b="1" dirty="0" smtClean="0">
                <a:solidFill>
                  <a:schemeClr val="tx1"/>
                </a:solidFill>
              </a:rPr>
              <a:t>5. Подвижные игры:  «Лохматый пес»,  «Море волнуется»</a:t>
            </a:r>
          </a:p>
          <a:p>
            <a:pPr algn="l"/>
            <a:r>
              <a:rPr lang="ru-RU" sz="1400" b="1" dirty="0" smtClean="0">
                <a:solidFill>
                  <a:schemeClr val="tx1"/>
                </a:solidFill>
              </a:rPr>
              <a:t>6. Играем в «секрет»  - учить ориентироваться на участке по плану-схеме.</a:t>
            </a:r>
          </a:p>
          <a:p>
            <a:pPr algn="l"/>
            <a:r>
              <a:rPr lang="ru-RU" sz="1400" b="1" dirty="0" smtClean="0">
                <a:solidFill>
                  <a:schemeClr val="tx1"/>
                </a:solidFill>
              </a:rPr>
              <a:t>Радоваться своим успехам.</a:t>
            </a:r>
          </a:p>
          <a:p>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fontScale="90000"/>
          </a:bodyPr>
          <a:lstStyle/>
          <a:p>
            <a:pPr algn="l"/>
            <a:r>
              <a:rPr lang="ru-RU" sz="1800" b="1" dirty="0" smtClean="0">
                <a:solidFill>
                  <a:srgbClr val="C00000"/>
                </a:solidFill>
              </a:rPr>
              <a:t>ПРОГУЛКА №  13 </a:t>
            </a:r>
            <a:r>
              <a:rPr lang="ru-RU" sz="1400" b="1" dirty="0" smtClean="0"/>
              <a:t>                               </a:t>
            </a:r>
            <a:br>
              <a:rPr lang="ru-RU" sz="1400" b="1" dirty="0" smtClean="0"/>
            </a:br>
            <a:r>
              <a:rPr lang="ru-RU" sz="1400" b="1" dirty="0" smtClean="0"/>
              <a:t>1. Осмотреть с детьми деревья на всей территории детского сада. Обратить внимание на то, что они «плачут», началось </a:t>
            </a:r>
            <a:r>
              <a:rPr lang="ru-RU" sz="1400" b="1" dirty="0" err="1" smtClean="0"/>
              <a:t>сокодвижение</a:t>
            </a:r>
            <a:r>
              <a:rPr lang="ru-RU" sz="1400" b="1" dirty="0" smtClean="0"/>
              <a:t>./оттаяла земля, проснулись корни деревьев, сок капает из надломленных  веток, их желательно замазать варом или краской/.</a:t>
            </a:r>
            <a:br>
              <a:rPr lang="ru-RU" sz="1400" b="1" dirty="0" smtClean="0"/>
            </a:br>
            <a:r>
              <a:rPr lang="ru-RU" sz="1400" b="1" dirty="0" smtClean="0"/>
              <a:t>2. Прочитать: «Природа отдала приказ салютовать весне.</a:t>
            </a:r>
            <a:br>
              <a:rPr lang="ru-RU" sz="1400" b="1" dirty="0" smtClean="0"/>
            </a:br>
            <a:r>
              <a:rPr lang="ru-RU" sz="1400" b="1" dirty="0" smtClean="0"/>
              <a:t>                          Приказ – черемухе цвести, крапиве быть не злой,</a:t>
            </a:r>
            <a:br>
              <a:rPr lang="ru-RU" sz="1400" b="1" dirty="0" smtClean="0"/>
            </a:br>
            <a:r>
              <a:rPr lang="ru-RU" sz="1400" b="1" dirty="0" smtClean="0"/>
              <a:t>                          Дождю дорожки подмести серебряной метлой.</a:t>
            </a:r>
            <a:br>
              <a:rPr lang="ru-RU" sz="1400" b="1" dirty="0" smtClean="0"/>
            </a:br>
            <a:r>
              <a:rPr lang="ru-RU" sz="1400" b="1" dirty="0" smtClean="0"/>
              <a:t>                          Чтоб каждый кустик был певуч, всем птицам звонче петь.</a:t>
            </a:r>
            <a:br>
              <a:rPr lang="ru-RU" sz="1400" b="1" dirty="0" smtClean="0"/>
            </a:br>
            <a:r>
              <a:rPr lang="ru-RU" sz="1400" b="1" dirty="0" smtClean="0"/>
              <a:t>                          А солнцу выйти из-за туч и веселее греть».          </a:t>
            </a:r>
            <a:br>
              <a:rPr lang="ru-RU" sz="1400" b="1" dirty="0" smtClean="0"/>
            </a:br>
            <a:r>
              <a:rPr lang="ru-RU" sz="1400" b="1" dirty="0" smtClean="0"/>
              <a:t>3. Остричь все сухие и обломанные веточки на кустах сирени и деревьях на участке, прокрасить сучки, унести все ветки в мусорный ящик. – мы помогаем своим друзьям – деревьям.</a:t>
            </a:r>
            <a:br>
              <a:rPr lang="ru-RU" sz="1400" b="1" dirty="0" smtClean="0"/>
            </a:br>
            <a:r>
              <a:rPr lang="ru-RU" sz="1400" b="1" dirty="0" smtClean="0"/>
              <a:t>4. Индивидуально упражняться в спрыгивании со скамейки, приземляясь на две ноги мягко.</a:t>
            </a:r>
            <a:br>
              <a:rPr lang="ru-RU" sz="1400" b="1" dirty="0" smtClean="0"/>
            </a:br>
            <a:r>
              <a:rPr lang="ru-RU" sz="1400" b="1" dirty="0" smtClean="0"/>
              <a:t>5. Подвижные игры:  «Гуси»,  «Удочка»</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lnSpcReduction="10000"/>
          </a:bodyPr>
          <a:lstStyle/>
          <a:p>
            <a:pPr algn="l"/>
            <a:r>
              <a:rPr lang="ru-RU" sz="1600" b="1" dirty="0" smtClean="0">
                <a:solidFill>
                  <a:srgbClr val="C00000"/>
                </a:solidFill>
              </a:rPr>
              <a:t> ПРОГУЛКА № 14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1.Осмотреть веточки деревьев, отметить, что уже на многих появились первые молоденькие листочки. Они светло зеленые. А на кленах красные самолетики-сережки.</a:t>
            </a:r>
          </a:p>
          <a:p>
            <a:pPr algn="l"/>
            <a:r>
              <a:rPr lang="ru-RU" sz="1400" b="1" dirty="0" smtClean="0">
                <a:solidFill>
                  <a:schemeClr val="tx1"/>
                </a:solidFill>
              </a:rPr>
              <a:t>2. Прочитать: «А на ветках, проклюнув почки, </a:t>
            </a:r>
          </a:p>
          <a:p>
            <a:pPr algn="l"/>
            <a:r>
              <a:rPr lang="ru-RU" sz="1400" b="1" dirty="0" smtClean="0">
                <a:solidFill>
                  <a:schemeClr val="tx1"/>
                </a:solidFill>
              </a:rPr>
              <a:t>                         Жадных клювов раскрыв концы, </a:t>
            </a:r>
          </a:p>
          <a:p>
            <a:pPr algn="l"/>
            <a:r>
              <a:rPr lang="ru-RU" sz="1400" b="1" dirty="0" smtClean="0">
                <a:solidFill>
                  <a:schemeClr val="tx1"/>
                </a:solidFill>
              </a:rPr>
              <a:t>                         Все молоденькие листочки</a:t>
            </a:r>
          </a:p>
          <a:p>
            <a:pPr algn="l"/>
            <a:r>
              <a:rPr lang="ru-RU" sz="1400" b="1" dirty="0" smtClean="0">
                <a:solidFill>
                  <a:schemeClr val="tx1"/>
                </a:solidFill>
              </a:rPr>
              <a:t>                         Сразу вылезли, как птенцы». </a:t>
            </a:r>
          </a:p>
          <a:p>
            <a:pPr algn="l"/>
            <a:r>
              <a:rPr lang="ru-RU" sz="1400" b="1" dirty="0" smtClean="0">
                <a:solidFill>
                  <a:schemeClr val="tx1"/>
                </a:solidFill>
              </a:rPr>
              <a:t>3.Вскеопать песок в песочнице, выбрать из него все камни, унести в мусорный ящик. Учить работать аккуратно, беречь свои руки.</a:t>
            </a:r>
          </a:p>
          <a:p>
            <a:pPr algn="l"/>
            <a:r>
              <a:rPr lang="ru-RU" sz="1400" b="1" dirty="0" smtClean="0">
                <a:solidFill>
                  <a:schemeClr val="tx1"/>
                </a:solidFill>
              </a:rPr>
              <a:t>4. Индивидуально  упражняться в отбивании мяча о стену и об землю двумя и одной рукой.</a:t>
            </a:r>
          </a:p>
          <a:p>
            <a:pPr algn="l"/>
            <a:r>
              <a:rPr lang="ru-RU" sz="1400" b="1" dirty="0" smtClean="0">
                <a:solidFill>
                  <a:schemeClr val="tx1"/>
                </a:solidFill>
              </a:rPr>
              <a:t>5. Подвижные игры: «Медведь и пчелы», «Море волнуется»</a:t>
            </a:r>
          </a:p>
          <a:p>
            <a:endParaRPr lang="ru-RU"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14291"/>
            <a:ext cx="8715436" cy="3214709"/>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dirty="0" smtClean="0">
                <a:solidFill>
                  <a:srgbClr val="C00000"/>
                </a:solidFill>
              </a:rPr>
              <a:t> ПРОГУЛКА № 15 </a:t>
            </a:r>
            <a:r>
              <a:rPr lang="en-US" sz="1600" b="1" dirty="0" smtClean="0">
                <a:solidFill>
                  <a:srgbClr val="C00000"/>
                </a:solidFill>
              </a:rPr>
              <a:t/>
            </a:r>
            <a:br>
              <a:rPr lang="en-US" sz="1600" b="1" dirty="0" smtClean="0">
                <a:solidFill>
                  <a:srgbClr val="C00000"/>
                </a:solidFill>
              </a:rPr>
            </a:br>
            <a:r>
              <a:rPr lang="ru-RU" sz="1600" b="1" dirty="0" smtClean="0">
                <a:solidFill>
                  <a:srgbClr val="C00000"/>
                </a:solidFill>
              </a:rPr>
              <a:t> </a:t>
            </a:r>
            <a:r>
              <a:rPr lang="ru-RU" sz="1400" b="1" dirty="0" smtClean="0"/>
              <a:t>                                 </a:t>
            </a:r>
            <a:br>
              <a:rPr lang="ru-RU" sz="1400" b="1" dirty="0" smtClean="0"/>
            </a:br>
            <a:r>
              <a:rPr lang="ru-RU" sz="1400" b="1" dirty="0" smtClean="0"/>
              <a:t>1. Рассмотреть с детьми соцветие черемухи. – цветочки располагаются гроздью, так же гроздью будут расти и ягодки. Понюхать, ощутить удивительный аромат цветущей черемухи. Спросить детей: «А какой кустарник зацветает весной и имеет тоже удивительно приятный запах?»</a:t>
            </a:r>
            <a:br>
              <a:rPr lang="ru-RU" sz="1400" b="1" dirty="0" smtClean="0"/>
            </a:br>
            <a:r>
              <a:rPr lang="ru-RU" sz="1400" b="1" dirty="0" smtClean="0"/>
              <a:t>2. Прочитать: «Черемуха, черемуха, что ты стоишь бела?</a:t>
            </a:r>
            <a:br>
              <a:rPr lang="ru-RU" sz="1400" b="1" dirty="0" smtClean="0"/>
            </a:br>
            <a:r>
              <a:rPr lang="ru-RU" sz="1400" b="1" dirty="0" smtClean="0"/>
              <a:t>                         - Для праздника весеннего, для мая расцвела…»</a:t>
            </a:r>
            <a:br>
              <a:rPr lang="ru-RU" sz="1400" b="1" dirty="0" smtClean="0"/>
            </a:br>
            <a:r>
              <a:rPr lang="ru-RU" sz="1400" b="1" dirty="0" smtClean="0"/>
              <a:t>3.Вместе с детьми вычистить сухую траву из-под елок, унести в мусорный ящик. Вызвать чувство причастности  к большому делу по поддержанию порядка и чистоты во дворе детского сада.</a:t>
            </a:r>
            <a:br>
              <a:rPr lang="ru-RU" sz="1400" b="1" dirty="0" smtClean="0"/>
            </a:br>
            <a:r>
              <a:rPr lang="ru-RU" sz="1400" b="1" dirty="0" smtClean="0"/>
              <a:t>4. Индивидуально на асфальте начертить классики и упражняться в прыжках на одной ноге.</a:t>
            </a:r>
            <a:br>
              <a:rPr lang="ru-RU" sz="1400" b="1" dirty="0" smtClean="0"/>
            </a:br>
            <a:r>
              <a:rPr lang="ru-RU" sz="1400" b="1" dirty="0" smtClean="0"/>
              <a:t>5. Подвижные игры  «Волк и коза», «Не оставайся на земле»</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214282" y="3571876"/>
            <a:ext cx="8715436" cy="3071834"/>
          </a:xfrm>
          <a:prstGeom prst="round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57150">
            <a:solidFill>
              <a:srgbClr val="00B050"/>
            </a:solidFill>
          </a:ln>
        </p:spPr>
        <p:txBody>
          <a:bodyPr>
            <a:normAutofit/>
          </a:bodyPr>
          <a:lstStyle/>
          <a:p>
            <a:pPr algn="l"/>
            <a:r>
              <a:rPr lang="ru-RU" sz="1600" b="1" dirty="0" smtClean="0">
                <a:solidFill>
                  <a:srgbClr val="C00000"/>
                </a:solidFill>
              </a:rPr>
              <a:t> ПРОГУЛКА  № 16   </a:t>
            </a:r>
            <a:r>
              <a:rPr lang="ru-RU" sz="1400" b="1" dirty="0" smtClean="0">
                <a:solidFill>
                  <a:schemeClr val="tx1"/>
                </a:solidFill>
              </a:rPr>
              <a:t>                           </a:t>
            </a:r>
            <a:endParaRPr lang="en-US" sz="1400" b="1" dirty="0" smtClean="0">
              <a:solidFill>
                <a:schemeClr val="tx1"/>
              </a:solidFill>
            </a:endParaRPr>
          </a:p>
          <a:p>
            <a:pPr algn="l"/>
            <a:r>
              <a:rPr lang="ru-RU" sz="1400" b="1" dirty="0" smtClean="0">
                <a:solidFill>
                  <a:schemeClr val="tx1"/>
                </a:solidFill>
              </a:rPr>
              <a:t>1. Перед выходом на прогулку отобрать с детьми семена цветов для посадки: бархатцы, настурцию, ноготки. Отметить, что  цветы-дикоросы  уже радуют нас, особенно много одуванчиков. Вызвать желание украсить участок садовыми цветами.</a:t>
            </a:r>
          </a:p>
          <a:p>
            <a:pPr algn="l"/>
            <a:r>
              <a:rPr lang="ru-RU" sz="1400" b="1" dirty="0" smtClean="0">
                <a:solidFill>
                  <a:schemeClr val="tx1"/>
                </a:solidFill>
              </a:rPr>
              <a:t>2.Прочитать: «Распустился ландыш в мае в самый праздник – в первый день</a:t>
            </a:r>
          </a:p>
          <a:p>
            <a:pPr algn="l"/>
            <a:r>
              <a:rPr lang="ru-RU" sz="1400" b="1" dirty="0" smtClean="0">
                <a:solidFill>
                  <a:schemeClr val="tx1"/>
                </a:solidFill>
              </a:rPr>
              <a:t>                         Май цветами провожая, распускается сирень»</a:t>
            </a:r>
          </a:p>
          <a:p>
            <a:pPr algn="l"/>
            <a:r>
              <a:rPr lang="ru-RU" sz="1400" b="1" dirty="0" smtClean="0">
                <a:solidFill>
                  <a:schemeClr val="tx1"/>
                </a:solidFill>
              </a:rPr>
              <a:t>3. Вскопать с детьми клумбы и по заранее размеченному плану посеять семена настурции, календулы, по периметру посеять бархатцы.</a:t>
            </a:r>
          </a:p>
          <a:p>
            <a:pPr algn="l"/>
            <a:r>
              <a:rPr lang="ru-RU" sz="1400" b="1" dirty="0" smtClean="0">
                <a:solidFill>
                  <a:schemeClr val="tx1"/>
                </a:solidFill>
              </a:rPr>
              <a:t>4. Индивидуально упражняться в отбивании мяча об стену и об землю.</a:t>
            </a:r>
          </a:p>
          <a:p>
            <a:pPr algn="l"/>
            <a:r>
              <a:rPr lang="ru-RU" sz="1400" b="1" dirty="0" smtClean="0">
                <a:solidFill>
                  <a:schemeClr val="tx1"/>
                </a:solidFill>
              </a:rPr>
              <a:t>5. Подвижные игры:  «Лохматый пес»,  «Мышеловка»</a:t>
            </a:r>
          </a:p>
          <a:p>
            <a:pPr algn="l"/>
            <a:r>
              <a:rPr lang="ru-RU" sz="1400" b="1" dirty="0" smtClean="0">
                <a:solidFill>
                  <a:schemeClr val="tx1"/>
                </a:solidFill>
              </a:rPr>
              <a:t>6. Играем в «секрет» - упражнять детей в умении ориентироваться на участке по плану-схеме.</a:t>
            </a:r>
          </a:p>
          <a:p>
            <a:endParaRPr lang="ru-RU" sz="1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56</Words>
  <Application>Microsoft Office PowerPoint</Application>
  <PresentationFormat>Экран (4:3)</PresentationFormat>
  <Paragraphs>157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КАРТОТЕКА</vt:lpstr>
      <vt:lpstr> ПРОГУЛКА № 1                       1.Обратить внимание на цвет неба, какое оно?  - стало голубее, выше, облака стали легче. Подобрать определения ( голубое, ласковое, светлое, высокое, ясное, весеннее, веселое, лазурное, безбрежное небо) 2. Прочитать: « Идет матушка весна,                            Отворяй-ка ворота.                             Первым март пришел,                            Белый снег сошел». 3. Разбрасывать снег для того, чтобы он быстрее растаял. Привлечь всех мальчиков. 4. Индивидуально перепрыгивать через сугроб на двух ногах, отталкиваясь руками. 5. Подвижные игры  «Мышеловка»,  « Не оставайся на земле» </vt:lpstr>
      <vt:lpstr> ПРОГУЛКА № 3                             1.Вынести с собой на участок зеркальца, поиграть с солнышком, пускать солнечные зайчики. Объяснить, как они получаются. 2. Пропеть вместе с детьми: « Я зайчик, зайчик, зайчик                                                     Скачу, скачу, скачу.                                                     Я солнечный, а значит,                                                     Скачу, куда хочу». – прыгать, как солнечные зайчики, радоваться весеннему солнышку. 3. Собрать  весь мусор, который появился из-под снега. Вырабатывать потребность к чистоте. 4. Индивидуально ходить по скамейке и спрыгивать на две ноги. 5. Подвижные игры: «Хитрая лиса»,  «Ловишки с мячом». </vt:lpstr>
      <vt:lpstr> ПРОГУЛКА № 5                        1.Начать с детьми ежедневный осмотр участка с целью найти новые приметы весны. В группе делать небольшие зарисовки в специальный альбом наблюдений «К нам весна шагает…» 2. Прочитать: « К нам весна шагает быстрыми шагами                            И сугробы тают под ее ногами.                            Черные проталины на полях видны.                             Видно очень теплые ноги у весны» 3. Собрать мусор, появившийся из-под снега, Прививать детям потребность к чистоте. Учить убирать мусор по собственной инициативе. 4. Индивидуально упражняться в метании и ловле мяча. Работать парами. Мяч бросать снизу и из-за головы. 5. Провести подвижные игры по выбору детей. Дети не только предлагают свою игру, но и рассказывают / напоминают/ правила этой игры. </vt:lpstr>
      <vt:lpstr> ПРОГУЛКА № 7                       1. Осмотреть с детьми крыши – есть ли сосульки? Вспомнить, как они образуются.  Отметить где снег тает быстрее,  отчего?                             2. Загадать загадку про сосульку : «Растет она вниз головою                                                              Не летом растет, а зимою                                                              Но солнце ее припечет,                                                               Заплачет она и умрет». 3.Разбрасывать снег из сугробов, для того, чтобы он скорее растаял на нашем участке.Учить не махаться лопатой, правильно пользоваться инструментом. 4. Индивидуально упражняться в  метании в горизонтальную цель махом снизу. 5. Подвижные игры :   «Гуси»,   «Мышеловка». </vt:lpstr>
      <vt:lpstr> ПРОГУЛКА № 9                                     1.Обратить внимание детей на небо. Чем отличается весеннее небо от зимнего? (выше, голубее, ясное, чаще светит солнце, реже бывает пасмурным, облака или совсем отсутствуют, или они белые, легкие, про них не скажешь – тучи!)  2. Вспомнить: «… облака бегут быстрей, небо стало выше…» или «…чиста небесная лазурь, теплей и ярче солнце стало;       Пора метелей злых и бурь опять надолго миновала». 3. Разгрести сугробы на участке – пусть быстрее под лучами солнца растает снег на нашем участке. – Выпустим травку из зимнего плена. 4. Индивидуально упражняться в ходьбе по ограниченной поверхности, удерживая равновесие. 5. Подвижные игры:   «Волк и коза»,    «Ловишки» </vt:lpstr>
      <vt:lpstr> ПРОГУЛКА  № 11                                 1. Вынести с собой на участок лодочки, кораблики, сделанные предварительно из бумаги и скорлупы от орехов. Посмотреть, где есть активный ручеек. Спросить у детей о том, знает ли кто-нибудь, как образуются ручейки и отчего зависит скорость протекания воды.  2. Прочитать загадку: «К маме – речке бегу, и молчать не могу                                         Я ее сын родной, а родился весной».                            3. Пускать лодочки. Убирать мусор, который препятствует ручейкам собираться в большой ручей. 4. Начертить на асфальте классики и учиться прыгать на одной и двух ногах. Вовлечь в эту игру по очереди всех детей. 5. Подвижные игры:  «Стоп»,  «Мышеловка» </vt:lpstr>
      <vt:lpstr>ПРОГУЛКА №  13                                 1. Осмотреть с детьми деревья на всей территории детского сада. Обратить внимание на то, что они «плачут», началось сокодвижение./оттаяла земля, проснулись корни деревьев, сок капает из надломленных  веток, их желательно замазать варом или краской/. 2. Прочитать: «Природа отдала приказ салютовать весне.                           Приказ – черемухе цвести, крапиве быть не злой,                           Дождю дорожки подмести серебряной метлой.                           Чтоб каждый кустик был певуч, всем птицам звонче петь.                           А солнцу выйти из-за туч и веселее греть».           3. Остричь все сухие и обломанные веточки на кустах сирени и деревьях на участке, прокрасить сучки, унести все ветки в мусорный ящик. – мы помогаем своим друзьям – деревьям. 4. Индивидуально упражняться в спрыгивании со скамейки, приземляясь на две ноги мягко. 5. Подвижные игры:  «Гуси»,  «Удочка» </vt:lpstr>
      <vt:lpstr> ПРОГУЛКА № 15                                     1. Рассмотреть с детьми соцветие черемухи. – цветочки располагаются гроздью, так же гроздью будут расти и ягодки. Понюхать, ощутить удивительный аромат цветущей черемухи. Спросить детей: «А какой кустарник зацветает весной и имеет тоже удивительно приятный запах?» 2. Прочитать: «Черемуха, черемуха, что ты стоишь бела?                          - Для праздника весеннего, для мая расцвела…» 3.Вместе с детьми вычистить сухую траву из-под елок, унести в мусорный ящик. Вызвать чувство причастности  к большому делу по поддержанию порядка и чистоты во дворе детского сада. 4. Индивидуально на асфальте начертить классики и упражняться в прыжках на одной ноге. 5. Подвижные игры  «Волк и коза», «Не оставайся на земле» </vt:lpstr>
      <vt:lpstr>ПРОГУЛКА № 17                                          1. Обратить внимание на то, что пропали синички, зато вновь появились скворцы и трясогузки, воробьи  суетятся, таскают перышки, стоят себе гнездышки, у них скоро появятся птенцы 2. Прочитать: «Наш воробушек качаться захотел,                           В гости к тоненькой былинке прилетел…                           Колыхается былинка на ветру.                           Ой, как солнце ярко светит поутру!                           Ой, как весело, когда на свете май!..                           Ты воробушка, былинка, покачай!» 3.Продолжать вместе с детьми оформлять цветники, сеять семена. 4. Индивидуально спрыгивать с более высокого предмета, с пенька. Учиться преодолевать страх, нерешительность. 5. Подвижные игры : «Если весело живется»,  «Кот и мыши» </vt:lpstr>
      <vt:lpstr>ПРОГУЛКА  №  19                                     1. Осмотреть с детьми деревья – где появились гнёзда, и кто там поселился. Наблюдать за поведением птиц /сорок, ворон, воробьев, скворцов/.  У них  сейчас очень ответственная пора, они высиживают птенцов. 2. Прочитать: «Я пройдусь по лесам, много птичек есть там;                           Все порхают, поют, гнезда теплые вьют». Попросить детей ответить на вопросы:                           - Зачем грачи ходят по пашням?                          - Какие птицы страдают от весеннего разлива? 3. Осмотреть клумбы,  где взошли наши семена, проредить, пересадить сеянцы, если посадки оказались загущены. Учить это делать очень аккуратно, не повредить корешки. 4. Индивидуально упражняться в беге на скорость на короткие дистанции. Начать с 20 метров. Учить детей следить за дыханием во время бега. 5. Подвижные игры:   «Мышеловка»,  «Паук и мухи» </vt:lpstr>
      <vt:lpstr>ПРОГУЛКА  № 21                               1. Пойти с детьми к своей березе. Вспомнить, какой она была осенью (в золотом уборе); зимой ( грустной, хрупкой). Рассмотреть ствол, веточки и молоденькие листочки. 2. Загадать загадку: «Стоит Алена. Платок зеленый,                                      Тонкий стан, белый сарафан».  Постараться ее запомнить. 3.Обкопать с детьми вокруг березки, сделать лунку, чтобы хорошо полить березку. Учить заботиться о растениях, знать, что они приносят людям большую пользу. Очищают воздух. А листочками можно лечиться. 4. Индивидуально упражняться в игре мячом: отбивать, подбрасывать и ловить двумя руками, перебрасывать друг другу. 5. Подвижные игры:  «Совушка-сова»,  «Стоп». </vt:lpstr>
      <vt:lpstr>ПРОГУЛКА № 23                                     1.Сходить с детьми к нашей березке, посмотреть, как она изменилась, как подросли листочки, их цвет тоже изменился – они стали  темнее. И уже появляются сережки. 2. Вспомнить загадку про березку: «Стоит Алена. Платок зеленый,                                                               Тонкий стан, белый сарафан». 3. Прополоть клумбы. Учить отличать сорняки от цветов. Работу выполнять аккуратно, не вытаптывать клумбы. 4. Индивидуально упражняться в прыжках  в длину с места и с разбега, приземляться с носка. 5. Подвижные игры:  разучить с детьми новую игру «Космонавты»   - На площадке начертить несколько «ракет-кругов» - одноместных, 2х-3х-4х местных, но так, чтобы всем детям мест не хватило. Дети идут по  кругу:  «Ждут нас быстрые ракеты для полета на планеты.   На какую захотим, на такую полетим.   Но у нас один секрет, – опоздавшим места нет!»  - Дети разбегаются по местам, Кто не успел – проиграл.     </vt:lpstr>
      <vt:lpstr> ПРОГУЛКА  № 25                                          1.Сходить с детьми к реке, наблюдать ледоход. Помочь детям понять такое явление, как «ледоход» и закрепить его лексическое значение. Рассказать, что после того, как растает весь снег и лет, потекут  ручьи, они переполнят реки и начнется новое природное явление «половодье», «разлив», «наводнение». 2. Загадать загадку: « Бегу я, как по лесенке, по камушкам звеня.                                       Издалека по песенке узнаете меня». 3.Рисовать на асфальте свое настроение.  Собрать  под соснами и елками Шишки  для ручного труда. 4. Играя в классики, упражняться в прыжках на одной ноге. 5. Подвижные игры:  «Лохматый пес»,   «Водяной» </vt:lpstr>
      <vt:lpstr>ПРОГУЛКА  № 27                                                                                                          1. Рассмотреть с детьми куст цветущей сирени. Вспомнить, чем отличается куст от дерева. Рассмотреть  соцветие, сказать детям, что цветочки сирени, как правило, имеют четыре лепестка, но бывает и исключение – 5-6 лепестков. Вспомнить, кто кормился семенами сирени зимой (снегири) 2.Прочитать: «Распустился ландыш в мае, в самый праздник, в первый день,                          Май, цветами провожая, распускается сирень».     3. Высадить на клумбы рассаду цветов, представить себе, как будет выглядеть клумба летом, осенью. Следить за тем, чтобы не повредить корешки при закапывании. 4. Индивидуально упражняться в прыжках через скакалку. 5. Подвижные игры:  «Космонавты»,  «Паук и мухи». </vt:lpstr>
      <vt:lpstr>Слайд 16</vt:lpstr>
      <vt:lpstr>ПРОГУЛКА № 30                                 1.Пройти с детьми по заранее приготовленному маршруту вокруг детского сада по прилегающим улицам. Вспомнить их название. Понаблюдать за прохожими и транспортом. Отметить, есть ли такие пешеходы и водители, которые не берегут свою жизнь и здоровье, нарушая правила поведения на дороге. 2.Прочитать: «Весна! Весна на улице! Весенние деньки!                           Как птицы заливаются трамвайные звонки…» 3. Зайти на участок к малышам, помочь им убрать накопившийся мусор. Радоваться своему труду, чувствовать удовлетворение от оказанной помощи по собственной инициативе. 4. Упражняться в построении и перестроении парами, по 3, по 4, в два круга и т.п. 5. Подвижные игры по выбору и инициативе детей.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Анжелла</dc:creator>
  <cp:lastModifiedBy>Анжелла</cp:lastModifiedBy>
  <cp:revision>10</cp:revision>
  <dcterms:created xsi:type="dcterms:W3CDTF">2013-04-14T05:58:56Z</dcterms:created>
  <dcterms:modified xsi:type="dcterms:W3CDTF">2013-06-01T13:10:49Z</dcterms:modified>
</cp:coreProperties>
</file>