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6" r:id="rId3"/>
    <p:sldId id="257"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A4F893D-8993-4B63-9FA7-998F15027478}" type="datetimeFigureOut">
              <a:rPr lang="ru-RU" smtClean="0"/>
              <a:pPr/>
              <a:t>06.06.2013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755DFA-2B24-4EC0-9664-8A58BB59DE3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A4F893D-8993-4B63-9FA7-998F15027478}" type="datetimeFigureOut">
              <a:rPr lang="ru-RU" smtClean="0"/>
              <a:pPr/>
              <a:t>06.06.2013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755DFA-2B24-4EC0-9664-8A58BB59DE3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A4F893D-8993-4B63-9FA7-998F15027478}" type="datetimeFigureOut">
              <a:rPr lang="ru-RU" smtClean="0"/>
              <a:pPr/>
              <a:t>06.06.2013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755DFA-2B24-4EC0-9664-8A58BB59DE3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A4F893D-8993-4B63-9FA7-998F15027478}" type="datetimeFigureOut">
              <a:rPr lang="ru-RU" smtClean="0"/>
              <a:pPr/>
              <a:t>06.06.2013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755DFA-2B24-4EC0-9664-8A58BB59DE3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A4F893D-8993-4B63-9FA7-998F15027478}" type="datetimeFigureOut">
              <a:rPr lang="ru-RU" smtClean="0"/>
              <a:pPr/>
              <a:t>06.06.2013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755DFA-2B24-4EC0-9664-8A58BB59DE3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A4F893D-8993-4B63-9FA7-998F15027478}" type="datetimeFigureOut">
              <a:rPr lang="ru-RU" smtClean="0"/>
              <a:pPr/>
              <a:t>06.06.2013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9755DFA-2B24-4EC0-9664-8A58BB59DE3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A4F893D-8993-4B63-9FA7-998F15027478}" type="datetimeFigureOut">
              <a:rPr lang="ru-RU" smtClean="0"/>
              <a:pPr/>
              <a:t>06.06.2013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9755DFA-2B24-4EC0-9664-8A58BB59DE3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A4F893D-8993-4B63-9FA7-998F15027478}" type="datetimeFigureOut">
              <a:rPr lang="ru-RU" smtClean="0"/>
              <a:pPr/>
              <a:t>06.06.2013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9755DFA-2B24-4EC0-9664-8A58BB59DE3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A4F893D-8993-4B63-9FA7-998F15027478}" type="datetimeFigureOut">
              <a:rPr lang="ru-RU" smtClean="0"/>
              <a:pPr/>
              <a:t>06.06.2013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9755DFA-2B24-4EC0-9664-8A58BB59DE3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A4F893D-8993-4B63-9FA7-998F15027478}" type="datetimeFigureOut">
              <a:rPr lang="ru-RU" smtClean="0"/>
              <a:pPr/>
              <a:t>06.06.2013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9755DFA-2B24-4EC0-9664-8A58BB59DE3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A4F893D-8993-4B63-9FA7-998F15027478}" type="datetimeFigureOut">
              <a:rPr lang="ru-RU" smtClean="0"/>
              <a:pPr/>
              <a:t>06.06.2013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9755DFA-2B24-4EC0-9664-8A58BB59DE3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4F893D-8993-4B63-9FA7-998F15027478}" type="datetimeFigureOut">
              <a:rPr lang="ru-RU" smtClean="0"/>
              <a:pPr/>
              <a:t>06.06.2013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55DFA-2B24-4EC0-9664-8A58BB59DE3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69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ln>
            <a:solidFill>
              <a:schemeClr val="bg1"/>
            </a:solidFill>
          </a:ln>
        </p:spPr>
        <p:txBody>
          <a:bodyPr>
            <a:prstTxWarp prst="textDoubleWave1">
              <a:avLst/>
            </a:prstTxWarp>
            <a:scene3d>
              <a:camera prst="orthographicFront"/>
              <a:lightRig rig="glow" dir="tl">
                <a:rot lat="0" lon="0" rev="5400000"/>
              </a:lightRig>
            </a:scene3d>
            <a:sp3d contourW="12700">
              <a:bevelT w="25400" h="25400"/>
              <a:contourClr>
                <a:schemeClr val="accent6">
                  <a:shade val="73000"/>
                </a:schemeClr>
              </a:contourClr>
            </a:sp3d>
          </a:bodyPr>
          <a:lstStyle/>
          <a:p>
            <a:r>
              <a:rPr lang="ru-RU" b="1" dirty="0" smtClean="0">
                <a:ln w="57150">
                  <a:solidFill>
                    <a:schemeClr val="bg1"/>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КАРТОТЕКА</a:t>
            </a:r>
            <a:endParaRPr lang="ru-RU" b="1" dirty="0">
              <a:ln w="57150">
                <a:solidFill>
                  <a:schemeClr val="bg1"/>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Текст 2"/>
          <p:cNvSpPr>
            <a:spLocks noGrp="1"/>
          </p:cNvSpPr>
          <p:nvPr>
            <p:ph type="body" idx="1"/>
          </p:nvPr>
        </p:nvSpPr>
        <p:spPr>
          <a:xfrm>
            <a:off x="357158" y="4500570"/>
            <a:ext cx="8429684" cy="235743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72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ПРОГУЛОК  ЗИМОЙ</a:t>
            </a:r>
            <a:endParaRPr lang="en-US" sz="72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lang="ru-RU" sz="4000"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Подготовил:Кицан</a:t>
            </a:r>
            <a:r>
              <a:rPr lang="ru-RU" sz="40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А.И.</a:t>
            </a:r>
            <a:endParaRPr lang="en-US" sz="40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endParaRPr lang="ru-RU" sz="12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Текст 4"/>
          <p:cNvSpPr>
            <a:spLocks noGrp="1"/>
          </p:cNvSpPr>
          <p:nvPr>
            <p:ph type="body" sz="quarter" idx="3"/>
          </p:nvPr>
        </p:nvSpPr>
        <p:spPr/>
        <p:txBody>
          <a:bodyPr/>
          <a:lstStyle/>
          <a:p>
            <a:endParaRPr lang="ru-RU"/>
          </a:p>
        </p:txBody>
      </p:sp>
      <p:sp>
        <p:nvSpPr>
          <p:cNvPr id="6" name="Содержимое 5"/>
          <p:cNvSpPr>
            <a:spLocks noGrp="1"/>
          </p:cNvSpPr>
          <p:nvPr>
            <p:ph sz="quarter" idx="4"/>
          </p:nvPr>
        </p:nvSpPr>
        <p:spPr>
          <a:xfrm>
            <a:off x="4645025" y="2174875"/>
            <a:ext cx="4041775" cy="2754323"/>
          </a:xfrm>
        </p:spPr>
        <p:txBody>
          <a:bodyPr/>
          <a:lstStyle/>
          <a:p>
            <a:endParaRPr lang="ru-RU" dirty="0"/>
          </a:p>
        </p:txBody>
      </p:sp>
      <p:pic>
        <p:nvPicPr>
          <p:cNvPr id="7" name="Содержимое 6" descr="http://im7-tub-ru.yandex.net/i?id=5615726-14-72&amp;n=21"/>
          <p:cNvPicPr>
            <a:picLocks noGrp="1"/>
          </p:cNvPicPr>
          <p:nvPr>
            <p:ph sz="half" idx="2"/>
          </p:nvPr>
        </p:nvPicPr>
        <p:blipFill>
          <a:blip r:embed="rId2"/>
          <a:srcRect/>
          <a:stretch>
            <a:fillRect/>
          </a:stretch>
        </p:blipFill>
        <p:spPr bwMode="auto">
          <a:xfrm>
            <a:off x="1857356" y="1928802"/>
            <a:ext cx="5143536" cy="2571768"/>
          </a:xfrm>
          <a:prstGeom prst="rect">
            <a:avLst/>
          </a:prstGeom>
          <a:ln>
            <a:noFill/>
          </a:ln>
          <a:effectLst>
            <a:glow rad="228600">
              <a:schemeClr val="accent5">
                <a:satMod val="175000"/>
                <a:alpha val="40000"/>
              </a:schemeClr>
            </a:glow>
            <a:outerShdw blurRad="190500" algn="tl" rotWithShape="0">
              <a:srgbClr val="000000">
                <a:alpha val="70000"/>
              </a:srgbClr>
            </a:outerShdw>
          </a:effectLst>
          <a:scene3d>
            <a:camera prst="perspectiveRight"/>
            <a:lightRig rig="threePt" dir="t"/>
          </a:scene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143271"/>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8900000" scaled="1"/>
            <a:tileRect/>
          </a:gradFill>
          <a:ln w="57150">
            <a:solidFill>
              <a:srgbClr val="0070C0"/>
            </a:solidFill>
          </a:ln>
        </p:spPr>
        <p:txBody>
          <a:bodyPr>
            <a:normAutofit/>
          </a:bodyPr>
          <a:lstStyle/>
          <a:p>
            <a:pPr algn="l"/>
            <a:r>
              <a:rPr lang="ru-RU" sz="1600" b="1" dirty="0" smtClean="0">
                <a:solidFill>
                  <a:srgbClr val="7030A0"/>
                </a:solidFill>
              </a:rPr>
              <a:t>ПРОГУЛКА  № 16 </a:t>
            </a:r>
            <a:r>
              <a:rPr lang="ru-RU" sz="1400" b="1" dirty="0" smtClean="0"/>
              <a:t>                            </a:t>
            </a:r>
            <a:br>
              <a:rPr lang="ru-RU" sz="1400" b="1" dirty="0" smtClean="0"/>
            </a:br>
            <a:r>
              <a:rPr lang="ru-RU" sz="1400" b="1" dirty="0" smtClean="0"/>
              <a:t>            </a:t>
            </a:r>
            <a:br>
              <a:rPr lang="ru-RU" sz="1400" b="1" dirty="0" smtClean="0"/>
            </a:br>
            <a:r>
              <a:rPr lang="ru-RU" sz="1400" b="1" dirty="0" smtClean="0"/>
              <a:t>1. Понаблюдать за прохожими на улице. Попробовать по одежде и по поведению определить погоду. Вспомнить названия зимней одежды.</a:t>
            </a:r>
            <a:br>
              <a:rPr lang="ru-RU" sz="1400" b="1" dirty="0" smtClean="0"/>
            </a:br>
            <a:r>
              <a:rPr lang="ru-RU" sz="1400" b="1" dirty="0" smtClean="0"/>
              <a:t>2. « Заучить с детьми поговорку:  «Мороз невелик – стоять не велит!» - почему так говорят?</a:t>
            </a:r>
            <a:br>
              <a:rPr lang="ru-RU" sz="1400" b="1" dirty="0" smtClean="0"/>
            </a:br>
            <a:r>
              <a:rPr lang="ru-RU" sz="1400" b="1" dirty="0" smtClean="0"/>
              <a:t>3. Расчистить горку, размести снег, поправить ступеньки  - трудиться всем на пользу.</a:t>
            </a:r>
            <a:br>
              <a:rPr lang="ru-RU" sz="1400" b="1" dirty="0" smtClean="0"/>
            </a:br>
            <a:r>
              <a:rPr lang="ru-RU" sz="1400" b="1" dirty="0" smtClean="0"/>
              <a:t>4. Индивидуально упражняться в удерживании равновесия при скольжении по ледяной дорожке.</a:t>
            </a:r>
            <a:br>
              <a:rPr lang="ru-RU" sz="1400" b="1" dirty="0" smtClean="0"/>
            </a:br>
            <a:r>
              <a:rPr lang="ru-RU" sz="1400" b="1" dirty="0" smtClean="0"/>
              <a:t>5. Подвижные игры:  «</a:t>
            </a:r>
            <a:r>
              <a:rPr lang="ru-RU" sz="1400" b="1" dirty="0" err="1" smtClean="0"/>
              <a:t>Совушка</a:t>
            </a:r>
            <a:r>
              <a:rPr lang="ru-RU" sz="1400" b="1" dirty="0" smtClean="0"/>
              <a:t> – сова», «Мышеловка».</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214282" y="3500438"/>
            <a:ext cx="8715436" cy="3143272"/>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t="100000" r="100000"/>
            </a:path>
            <a:tileRect l="-100000" b="-100000"/>
          </a:gradFill>
          <a:ln w="57150">
            <a:solidFill>
              <a:srgbClr val="0070C0"/>
            </a:solidFill>
          </a:ln>
        </p:spPr>
        <p:txBody>
          <a:bodyPr>
            <a:normAutofit fontScale="92500" lnSpcReduction="20000"/>
          </a:bodyPr>
          <a:lstStyle/>
          <a:p>
            <a:pPr algn="l"/>
            <a:r>
              <a:rPr lang="ru-RU" sz="1700" b="1" dirty="0" smtClean="0">
                <a:solidFill>
                  <a:srgbClr val="7030A0"/>
                </a:solidFill>
              </a:rPr>
              <a:t>ПРОГУЛКА № 17   </a:t>
            </a:r>
            <a:r>
              <a:rPr lang="ru-RU" sz="1400" b="1" dirty="0" smtClean="0">
                <a:solidFill>
                  <a:schemeClr val="tx1"/>
                </a:solidFill>
              </a:rPr>
              <a:t>                       </a:t>
            </a:r>
          </a:p>
          <a:p>
            <a:pPr algn="l"/>
            <a:r>
              <a:rPr lang="ru-RU" sz="1400" b="1" dirty="0" smtClean="0">
                <a:solidFill>
                  <a:schemeClr val="tx1"/>
                </a:solidFill>
              </a:rPr>
              <a:t>                                                                                 </a:t>
            </a:r>
          </a:p>
          <a:p>
            <a:pPr algn="l"/>
            <a:r>
              <a:rPr lang="ru-RU" sz="1400" b="1" dirty="0" smtClean="0">
                <a:solidFill>
                  <a:schemeClr val="tx1"/>
                </a:solidFill>
              </a:rPr>
              <a:t>1. Понаблюдать за синицами, что прилетают на кормушку. Отметить, что синичка красивая и веселая птичка.  Головка  и спинка у нее  темно-синяя, щечки  белые, грудка желтая. Понаблюдать, как быстро они сообщают другим, что на кормушке появился корм. Послушать, как они свистят.</a:t>
            </a:r>
          </a:p>
          <a:p>
            <a:pPr algn="l"/>
            <a:r>
              <a:rPr lang="ru-RU" sz="1400" b="1" dirty="0" smtClean="0">
                <a:solidFill>
                  <a:schemeClr val="tx1"/>
                </a:solidFill>
              </a:rPr>
              <a:t>2. Прочитать: «Слышал я, будто, стащила синица </a:t>
            </a:r>
          </a:p>
          <a:p>
            <a:pPr algn="l"/>
            <a:r>
              <a:rPr lang="ru-RU" sz="1400" b="1" dirty="0" smtClean="0">
                <a:solidFill>
                  <a:schemeClr val="tx1"/>
                </a:solidFill>
              </a:rPr>
              <a:t>                          В небе лоскутик синего ситца.</a:t>
            </a:r>
          </a:p>
          <a:p>
            <a:pPr algn="l"/>
            <a:r>
              <a:rPr lang="ru-RU" sz="1400" b="1" dirty="0" smtClean="0">
                <a:solidFill>
                  <a:schemeClr val="tx1"/>
                </a:solidFill>
              </a:rPr>
              <a:t>                          Сшила синица из ситца косынку.-</a:t>
            </a:r>
          </a:p>
          <a:p>
            <a:pPr algn="l"/>
            <a:r>
              <a:rPr lang="ru-RU" sz="1400" b="1" dirty="0" smtClean="0">
                <a:solidFill>
                  <a:schemeClr val="tx1"/>
                </a:solidFill>
              </a:rPr>
              <a:t>                          Синими стали головка и спинка».</a:t>
            </a:r>
          </a:p>
          <a:p>
            <a:pPr algn="l"/>
            <a:r>
              <a:rPr lang="ru-RU" sz="1400" b="1" dirty="0" smtClean="0">
                <a:solidFill>
                  <a:schemeClr val="tx1"/>
                </a:solidFill>
              </a:rPr>
              <a:t>3. Расчистить горку, смести с нее снег,  и кататься на санках. Кататься не только по одному, но и парами, «поездом».</a:t>
            </a:r>
          </a:p>
          <a:p>
            <a:pPr algn="l"/>
            <a:r>
              <a:rPr lang="ru-RU" sz="1400" b="1" dirty="0" smtClean="0">
                <a:solidFill>
                  <a:schemeClr val="tx1"/>
                </a:solidFill>
              </a:rPr>
              <a:t>4. Индивидуально учиться скользить по ледяным дорожкам, удерживать равновесие, не толкаться.</a:t>
            </a:r>
          </a:p>
          <a:p>
            <a:pPr algn="l"/>
            <a:r>
              <a:rPr lang="ru-RU" sz="1400" b="1" dirty="0" smtClean="0">
                <a:solidFill>
                  <a:schemeClr val="tx1"/>
                </a:solidFill>
              </a:rPr>
              <a:t>5. Подвижные игры: «Два мороза»,  «Мышеловка»</a:t>
            </a:r>
          </a:p>
          <a:p>
            <a:r>
              <a:rPr lang="ru-RU" sz="1400" dirty="0" smtClean="0"/>
              <a:t>                   </a:t>
            </a:r>
          </a:p>
          <a:p>
            <a:endParaRPr lang="ru-RU"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143271"/>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8900000" scaled="1"/>
            <a:tileRect/>
          </a:gradFill>
          <a:ln w="57150">
            <a:solidFill>
              <a:srgbClr val="0070C0"/>
            </a:solidFill>
          </a:ln>
        </p:spPr>
        <p:txBody>
          <a:bodyPr>
            <a:normAutofit fontScale="90000"/>
          </a:bodyPr>
          <a:lstStyle/>
          <a:p>
            <a:pPr algn="l"/>
            <a:r>
              <a:rPr lang="ru-RU" sz="1800" b="1" dirty="0" smtClean="0">
                <a:solidFill>
                  <a:srgbClr val="7030A0"/>
                </a:solidFill>
              </a:rPr>
              <a:t> ПРОГУЛКА № 18   </a:t>
            </a:r>
            <a:r>
              <a:rPr lang="ru-RU" sz="1400" b="1" dirty="0" smtClean="0"/>
              <a:t>                                       </a:t>
            </a:r>
            <a:br>
              <a:rPr lang="ru-RU" sz="1400" b="1" dirty="0" smtClean="0"/>
            </a:br>
            <a:r>
              <a:rPr lang="ru-RU" sz="1400" b="1" dirty="0" smtClean="0"/>
              <a:t>1. Обратить внимание на воробьев: сидят на ветках, нахохлившись. Спросить, почему они не прыгают.</a:t>
            </a:r>
            <a:br>
              <a:rPr lang="ru-RU" sz="1400" b="1" dirty="0" smtClean="0"/>
            </a:br>
            <a:r>
              <a:rPr lang="ru-RU" sz="1400" b="1" dirty="0" smtClean="0"/>
              <a:t>2. Прочитать: «…Воробышки игривые, как детки сиротливые,</a:t>
            </a:r>
            <a:br>
              <a:rPr lang="ru-RU" sz="1400" b="1" dirty="0" smtClean="0"/>
            </a:br>
            <a:r>
              <a:rPr lang="ru-RU" sz="1400" b="1" dirty="0" smtClean="0"/>
              <a:t>                              Прижались у окна.</a:t>
            </a:r>
            <a:br>
              <a:rPr lang="ru-RU" sz="1400" b="1" dirty="0" smtClean="0"/>
            </a:br>
            <a:r>
              <a:rPr lang="ru-RU" sz="1400" b="1" dirty="0" smtClean="0"/>
              <a:t>                              Озябли пташки малые, голодные, усталые,</a:t>
            </a:r>
            <a:br>
              <a:rPr lang="ru-RU" sz="1400" b="1" dirty="0" smtClean="0"/>
            </a:br>
            <a:r>
              <a:rPr lang="ru-RU" sz="1400" b="1" dirty="0" smtClean="0"/>
              <a:t>                              И жмутся поплотней.</a:t>
            </a:r>
            <a:br>
              <a:rPr lang="ru-RU" sz="1400" b="1" dirty="0" smtClean="0"/>
            </a:br>
            <a:r>
              <a:rPr lang="ru-RU" sz="1400" b="1" dirty="0" smtClean="0"/>
              <a:t>                              А вьюга с ревом бешенным стучит по ставням свешенным</a:t>
            </a:r>
            <a:br>
              <a:rPr lang="ru-RU" sz="1400" b="1" dirty="0" smtClean="0"/>
            </a:br>
            <a:r>
              <a:rPr lang="ru-RU" sz="1400" b="1" dirty="0" smtClean="0"/>
              <a:t>                              И злится все сильней».</a:t>
            </a:r>
            <a:br>
              <a:rPr lang="ru-RU" sz="1400" b="1" dirty="0" smtClean="0"/>
            </a:br>
            <a:r>
              <a:rPr lang="ru-RU" sz="1400" b="1" dirty="0" smtClean="0"/>
              <a:t>3. Строить с детьми  снежную крепость. Учить вырезать из сугроба  снежные кирпичи, укладывать их один на один. </a:t>
            </a:r>
            <a:br>
              <a:rPr lang="ru-RU" sz="1400" b="1" dirty="0" smtClean="0"/>
            </a:br>
            <a:r>
              <a:rPr lang="ru-RU" sz="1400" b="1" dirty="0" smtClean="0"/>
              <a:t>4. Индивидуально упражняться в  метании в вертикальную цель. «Попади в круг» правой и левой рукой.</a:t>
            </a:r>
            <a:br>
              <a:rPr lang="ru-RU" sz="1400" b="1" dirty="0" smtClean="0"/>
            </a:br>
            <a:r>
              <a:rPr lang="ru-RU" sz="1400" b="1" dirty="0" smtClean="0"/>
              <a:t>5. Подвижные игры:     «водяной»,  «Самолеты»</a:t>
            </a:r>
            <a:r>
              <a:rPr lang="ru-RU" sz="1400" dirty="0" smtClean="0"/>
              <a:t/>
            </a:r>
            <a:br>
              <a:rPr lang="ru-RU" sz="1400" dirty="0" smtClean="0"/>
            </a:br>
            <a:endParaRPr lang="ru-RU" sz="1400" dirty="0"/>
          </a:p>
        </p:txBody>
      </p:sp>
      <p:pic>
        <p:nvPicPr>
          <p:cNvPr id="3" name="Рисунок 2" descr="http://im3-tub-ru.yandex.net/i?id=79799614-56-72&amp;n=21"/>
          <p:cNvPicPr/>
          <p:nvPr/>
        </p:nvPicPr>
        <p:blipFill>
          <a:blip r:embed="rId2"/>
          <a:srcRect/>
          <a:stretch>
            <a:fillRect/>
          </a:stretch>
        </p:blipFill>
        <p:spPr bwMode="auto">
          <a:xfrm>
            <a:off x="2143108" y="3786190"/>
            <a:ext cx="5214974" cy="2428892"/>
          </a:xfrm>
          <a:prstGeom prst="rect">
            <a:avLst/>
          </a:prstGeom>
          <a:ln w="57150">
            <a:solidFill>
              <a:srgbClr val="0070C0"/>
            </a:solid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143271"/>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8900000" scaled="1"/>
            <a:tileRect/>
          </a:gradFill>
          <a:ln w="57150">
            <a:solidFill>
              <a:srgbClr val="0070C0"/>
            </a:solidFill>
          </a:ln>
        </p:spPr>
        <p:txBody>
          <a:bodyPr>
            <a:normAutofit fontScale="90000"/>
          </a:bodyPr>
          <a:lstStyle/>
          <a:p>
            <a:pPr algn="l"/>
            <a:r>
              <a:rPr lang="ru-RU" sz="1400" dirty="0" smtClean="0"/>
              <a:t/>
            </a:r>
            <a:br>
              <a:rPr lang="ru-RU" sz="1400" dirty="0" smtClean="0"/>
            </a:br>
            <a:r>
              <a:rPr lang="ru-RU" sz="1400" b="1" dirty="0" smtClean="0"/>
              <a:t> </a:t>
            </a:r>
            <a:r>
              <a:rPr lang="ru-RU" sz="1800" b="1" dirty="0" smtClean="0">
                <a:solidFill>
                  <a:srgbClr val="7030A0"/>
                </a:solidFill>
              </a:rPr>
              <a:t>ПРОГУЛКА  № 19 </a:t>
            </a:r>
            <a:r>
              <a:rPr lang="ru-RU" sz="1400" b="1" dirty="0" smtClean="0"/>
              <a:t>                      </a:t>
            </a:r>
            <a:br>
              <a:rPr lang="ru-RU" sz="1400" b="1" dirty="0" smtClean="0"/>
            </a:br>
            <a:r>
              <a:rPr lang="ru-RU" sz="1400" b="1" dirty="0" smtClean="0"/>
              <a:t>                                                                          </a:t>
            </a:r>
            <a:br>
              <a:rPr lang="ru-RU" sz="1400" b="1" dirty="0" smtClean="0"/>
            </a:br>
            <a:r>
              <a:rPr lang="ru-RU" sz="1400" b="1" dirty="0" smtClean="0"/>
              <a:t>1.Осмотреть с детьми деревья. Наша березка стоит вся в снегу. Ствол и ветки стали от этого одного цвета. Сказать, что зимой веточки деревьев очень хрупкие и их нужно оберегать.</a:t>
            </a:r>
            <a:br>
              <a:rPr lang="ru-RU" sz="1400" b="1" dirty="0" smtClean="0"/>
            </a:br>
            <a:r>
              <a:rPr lang="ru-RU" sz="1400" b="1" dirty="0" smtClean="0"/>
              <a:t>2. Прочитать:  «Белая береза под моим окном</a:t>
            </a:r>
            <a:br>
              <a:rPr lang="ru-RU" sz="1400" b="1" dirty="0" smtClean="0"/>
            </a:br>
            <a:r>
              <a:rPr lang="ru-RU" sz="1400" b="1" dirty="0" smtClean="0"/>
              <a:t>                           Принакрылась снегом, точно серебром,</a:t>
            </a:r>
            <a:br>
              <a:rPr lang="ru-RU" sz="1400" b="1" dirty="0" smtClean="0"/>
            </a:br>
            <a:r>
              <a:rPr lang="ru-RU" sz="1400" b="1" dirty="0" smtClean="0"/>
              <a:t>                           На пушистых ветках снежною каймой</a:t>
            </a:r>
            <a:br>
              <a:rPr lang="ru-RU" sz="1400" b="1" dirty="0" smtClean="0"/>
            </a:br>
            <a:r>
              <a:rPr lang="ru-RU" sz="1400" b="1" dirty="0" smtClean="0"/>
              <a:t>                           Распустились кисти белой бахромой.</a:t>
            </a:r>
            <a:br>
              <a:rPr lang="ru-RU" sz="1400" b="1" dirty="0" smtClean="0"/>
            </a:br>
            <a:r>
              <a:rPr lang="ru-RU" sz="1400" b="1" dirty="0" smtClean="0"/>
              <a:t>                           И стоит береза в сонной тишине</a:t>
            </a:r>
            <a:br>
              <a:rPr lang="ru-RU" sz="1400" b="1" dirty="0" smtClean="0"/>
            </a:br>
            <a:r>
              <a:rPr lang="ru-RU" sz="1400" b="1" dirty="0" smtClean="0"/>
              <a:t>                           И горят снежинки в золотом огне».</a:t>
            </a:r>
            <a:br>
              <a:rPr lang="ru-RU" sz="1400" b="1" dirty="0" smtClean="0"/>
            </a:br>
            <a:r>
              <a:rPr lang="ru-RU" sz="1400" b="1" dirty="0" smtClean="0"/>
              <a:t>3. Подгрести снег к стволам деревьев, вспомнить, для чего мы это делаем.</a:t>
            </a:r>
            <a:br>
              <a:rPr lang="ru-RU" sz="1400" b="1" dirty="0" smtClean="0"/>
            </a:br>
            <a:r>
              <a:rPr lang="ru-RU" sz="1400" b="1" dirty="0" smtClean="0"/>
              <a:t>4. Кататься с горки парами и «паровозиком» </a:t>
            </a:r>
            <a:br>
              <a:rPr lang="ru-RU" sz="1400" b="1" dirty="0" smtClean="0"/>
            </a:br>
            <a:r>
              <a:rPr lang="ru-RU" sz="1400" b="1" dirty="0" smtClean="0"/>
              <a:t>5. Подвижные игры : «Лохматый пес»,   «Паук и мухи»</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214282" y="3500438"/>
            <a:ext cx="8715436" cy="3143272"/>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t="100000" r="100000"/>
            </a:path>
            <a:tileRect l="-100000" b="-100000"/>
          </a:gradFill>
          <a:ln w="57150">
            <a:solidFill>
              <a:srgbClr val="0070C0"/>
            </a:solidFill>
          </a:ln>
        </p:spPr>
        <p:txBody>
          <a:bodyPr>
            <a:normAutofit fontScale="92500" lnSpcReduction="20000"/>
          </a:bodyPr>
          <a:lstStyle/>
          <a:p>
            <a:pPr algn="l"/>
            <a:r>
              <a:rPr lang="ru-RU" sz="1700" b="1" dirty="0" smtClean="0">
                <a:solidFill>
                  <a:srgbClr val="7030A0"/>
                </a:solidFill>
              </a:rPr>
              <a:t> ПРОГУЛКА  №20   </a:t>
            </a:r>
            <a:r>
              <a:rPr lang="ru-RU" sz="1400" b="1" dirty="0" smtClean="0">
                <a:solidFill>
                  <a:schemeClr val="tx1"/>
                </a:solidFill>
              </a:rPr>
              <a:t>                                         </a:t>
            </a:r>
          </a:p>
          <a:p>
            <a:pPr algn="l"/>
            <a:r>
              <a:rPr lang="ru-RU" sz="1400" b="1" dirty="0" smtClean="0">
                <a:solidFill>
                  <a:schemeClr val="tx1"/>
                </a:solidFill>
              </a:rPr>
              <a:t>1. Сходить с детьми к нашим елочкам. Посмотреть, как на ветках-лапах лежит снег. И ветки прогнулись под тяжестью снега. Но смотрится очень красиво: белое на зеленом. Словно елки надели беленькие шубки.</a:t>
            </a:r>
          </a:p>
          <a:p>
            <a:pPr algn="l"/>
            <a:r>
              <a:rPr lang="ru-RU" sz="1400" b="1" dirty="0" smtClean="0">
                <a:solidFill>
                  <a:schemeClr val="tx1"/>
                </a:solidFill>
              </a:rPr>
              <a:t>2. Прочитать: «Вырастала елка в лесу на горе.</a:t>
            </a:r>
          </a:p>
          <a:p>
            <a:pPr algn="l"/>
            <a:r>
              <a:rPr lang="ru-RU" sz="1400" b="1" dirty="0" smtClean="0">
                <a:solidFill>
                  <a:schemeClr val="tx1"/>
                </a:solidFill>
              </a:rPr>
              <a:t>                          У нее иголки зимой в серебре,</a:t>
            </a:r>
          </a:p>
          <a:p>
            <a:pPr algn="l"/>
            <a:r>
              <a:rPr lang="ru-RU" sz="1400" b="1" dirty="0" smtClean="0">
                <a:solidFill>
                  <a:schemeClr val="tx1"/>
                </a:solidFill>
              </a:rPr>
              <a:t>                          У нее на шишках ледышки стучат,</a:t>
            </a:r>
          </a:p>
          <a:p>
            <a:pPr algn="l"/>
            <a:r>
              <a:rPr lang="ru-RU" sz="1400" b="1" dirty="0" smtClean="0">
                <a:solidFill>
                  <a:schemeClr val="tx1"/>
                </a:solidFill>
              </a:rPr>
              <a:t>                          Снежное пальтишко лежит на плечах…»</a:t>
            </a:r>
          </a:p>
          <a:p>
            <a:pPr algn="l"/>
            <a:r>
              <a:rPr lang="ru-RU" sz="1400" b="1" dirty="0" smtClean="0">
                <a:solidFill>
                  <a:schemeClr val="tx1"/>
                </a:solidFill>
              </a:rPr>
              <a:t>3. Продолжать с детьми строить снежную крепость. Трудиться  всем, для того, чтобы потом играть.</a:t>
            </a:r>
          </a:p>
          <a:p>
            <a:pPr algn="l"/>
            <a:r>
              <a:rPr lang="ru-RU" sz="1400" b="1" dirty="0" smtClean="0">
                <a:solidFill>
                  <a:schemeClr val="tx1"/>
                </a:solidFill>
              </a:rPr>
              <a:t>4. Индивидуально отрабатывать скользящий лыжный шаг.</a:t>
            </a:r>
          </a:p>
          <a:p>
            <a:pPr algn="l"/>
            <a:r>
              <a:rPr lang="ru-RU" sz="1400" b="1" dirty="0" smtClean="0">
                <a:solidFill>
                  <a:schemeClr val="tx1"/>
                </a:solidFill>
              </a:rPr>
              <a:t>5. Разучить новую подвижную игру «Дракон». Дети выстраиваются в колонну, держатся за пояс предыдущего. Первый – это «голова» дракона, а последний – это «хвост». По сигналу «голова» старается достать до «хвоста», а «хвост» старается увернуться. Если «голова» поймала «хвост», то «голова» уходит назад и становится «хвостом», а следующий игрок – «головой».</a:t>
            </a:r>
          </a:p>
          <a:p>
            <a:pPr algn="l"/>
            <a:r>
              <a:rPr lang="ru-RU" sz="1400" b="1" dirty="0" smtClean="0">
                <a:solidFill>
                  <a:schemeClr val="tx1"/>
                </a:solidFill>
              </a:rPr>
              <a:t>    </a:t>
            </a:r>
          </a:p>
          <a:p>
            <a:endParaRPr lang="ru-RU"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143271"/>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8900000" scaled="1"/>
            <a:tileRect/>
          </a:gradFill>
          <a:ln w="57150">
            <a:solidFill>
              <a:srgbClr val="0070C0"/>
            </a:solidFill>
          </a:ln>
        </p:spPr>
        <p:txBody>
          <a:bodyPr>
            <a:normAutofit fontScale="90000"/>
          </a:bodyPr>
          <a:lstStyle/>
          <a:p>
            <a:pPr algn="l"/>
            <a:r>
              <a:rPr lang="ru-RU" sz="1800" dirty="0" smtClean="0">
                <a:solidFill>
                  <a:srgbClr val="7030A0"/>
                </a:solidFill>
              </a:rPr>
              <a:t/>
            </a:r>
            <a:br>
              <a:rPr lang="ru-RU" sz="1800" dirty="0" smtClean="0">
                <a:solidFill>
                  <a:srgbClr val="7030A0"/>
                </a:solidFill>
              </a:rPr>
            </a:br>
            <a:r>
              <a:rPr lang="ru-RU" sz="1800" b="1" dirty="0" smtClean="0">
                <a:solidFill>
                  <a:srgbClr val="7030A0"/>
                </a:solidFill>
              </a:rPr>
              <a:t> ПРОГУЛКА № 21 </a:t>
            </a:r>
            <a:r>
              <a:rPr lang="ru-RU" sz="1400" b="1" dirty="0" smtClean="0"/>
              <a:t>                                       </a:t>
            </a:r>
            <a:br>
              <a:rPr lang="ru-RU" sz="1400" b="1" dirty="0" smtClean="0"/>
            </a:br>
            <a:r>
              <a:rPr lang="ru-RU" sz="1400" b="1" dirty="0" smtClean="0"/>
              <a:t>1. Выбрать вьюжный день. Попросить детей описать состояние погоды, отмечая все факторы. Понаблюдать, как ветер играет со снежинками. Сказать, что в зависимости от силы и направления ветра это явление называют: «вьюга», «метель», «буран», «поземка», «пурга».</a:t>
            </a:r>
            <a:br>
              <a:rPr lang="ru-RU" sz="1400" b="1" dirty="0" smtClean="0"/>
            </a:br>
            <a:r>
              <a:rPr lang="ru-RU" sz="1400" b="1" dirty="0" smtClean="0"/>
              <a:t>2. Прочитать несколько отрывков из стихотворений, спросить, какое больше подходит к сегодняшней погоде: </a:t>
            </a:r>
            <a:br>
              <a:rPr lang="ru-RU" sz="1400" b="1" dirty="0" smtClean="0"/>
            </a:br>
            <a:r>
              <a:rPr lang="ru-RU" sz="1400" b="1" dirty="0" smtClean="0"/>
              <a:t>      «Тихо, тихо снег идет, белый снег, мохнатый…», </a:t>
            </a:r>
            <a:br>
              <a:rPr lang="ru-RU" sz="1400" b="1" dirty="0" smtClean="0"/>
            </a:br>
            <a:r>
              <a:rPr lang="ru-RU" sz="1400" b="1" dirty="0" smtClean="0"/>
              <a:t>      «Буря мглою небо кроет, вихри снежные крутя,</a:t>
            </a:r>
            <a:br>
              <a:rPr lang="ru-RU" sz="1400" b="1" dirty="0" smtClean="0"/>
            </a:br>
            <a:r>
              <a:rPr lang="ru-RU" sz="1400" b="1" dirty="0" smtClean="0"/>
              <a:t>       То как зверь она завоет, то заплачет, как дитя…»,   </a:t>
            </a:r>
            <a:br>
              <a:rPr lang="ru-RU" sz="1400" b="1" dirty="0" smtClean="0"/>
            </a:br>
            <a:r>
              <a:rPr lang="ru-RU" sz="1400" b="1" dirty="0" smtClean="0"/>
              <a:t>     «Свистели метели, летели снега, стелила постели большая пурга…»,</a:t>
            </a:r>
            <a:br>
              <a:rPr lang="ru-RU" sz="1400" b="1" dirty="0" smtClean="0"/>
            </a:br>
            <a:r>
              <a:rPr lang="ru-RU" sz="1400" b="1" dirty="0" smtClean="0"/>
              <a:t>     «Кружится и хохочет метель под Новый год.</a:t>
            </a:r>
            <a:br>
              <a:rPr lang="ru-RU" sz="1400" b="1" dirty="0" smtClean="0"/>
            </a:br>
            <a:r>
              <a:rPr lang="ru-RU" sz="1400" b="1" dirty="0" smtClean="0"/>
              <a:t>       Снег опуститься хочет, а ветер не дает…» </a:t>
            </a:r>
            <a:br>
              <a:rPr lang="ru-RU" sz="1400" b="1" dirty="0" smtClean="0"/>
            </a:br>
            <a:r>
              <a:rPr lang="ru-RU" sz="1400" b="1" dirty="0" smtClean="0"/>
              <a:t>3. Нарезать с детьми кирпичей из снега, облить их водой – из них мы будем строить башни нашей снежной крепости.</a:t>
            </a:r>
            <a:br>
              <a:rPr lang="ru-RU" sz="1400" b="1" dirty="0" smtClean="0"/>
            </a:br>
            <a:r>
              <a:rPr lang="ru-RU" sz="1400" b="1" dirty="0" smtClean="0"/>
              <a:t>4. Индивидуально упражняться в меткости метания снежков в подвешенную цель правой и левой рукой.</a:t>
            </a:r>
            <a:br>
              <a:rPr lang="ru-RU" sz="1400" b="1" dirty="0" smtClean="0"/>
            </a:br>
            <a:r>
              <a:rPr lang="ru-RU" sz="1400" b="1" dirty="0" smtClean="0"/>
              <a:t>5. Подвижные игры:  «Мышеловка»,  «Дракон»</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214282" y="3500438"/>
            <a:ext cx="8715436" cy="3143272"/>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t="100000" r="100000"/>
            </a:path>
            <a:tileRect l="-100000" b="-100000"/>
          </a:gradFill>
          <a:ln w="57150">
            <a:solidFill>
              <a:srgbClr val="0070C0"/>
            </a:solidFill>
          </a:ln>
        </p:spPr>
        <p:txBody>
          <a:bodyPr>
            <a:normAutofit/>
          </a:bodyPr>
          <a:lstStyle/>
          <a:p>
            <a:pPr algn="l"/>
            <a:r>
              <a:rPr lang="ru-RU" sz="1600" b="1" dirty="0" smtClean="0">
                <a:solidFill>
                  <a:srgbClr val="7030A0"/>
                </a:solidFill>
              </a:rPr>
              <a:t>ПРОГУЛКА № 22           </a:t>
            </a:r>
            <a:r>
              <a:rPr lang="ru-RU" sz="1400" b="1" dirty="0" smtClean="0">
                <a:solidFill>
                  <a:schemeClr val="tx1"/>
                </a:solidFill>
              </a:rPr>
              <a:t>                              </a:t>
            </a:r>
          </a:p>
          <a:p>
            <a:pPr algn="l"/>
            <a:r>
              <a:rPr lang="ru-RU" sz="1400" b="1" dirty="0" smtClean="0">
                <a:solidFill>
                  <a:schemeClr val="tx1"/>
                </a:solidFill>
              </a:rPr>
              <a:t>1. Обратить внимание детей на такое явление природы, как «гололед». Сказать, что в такое время нужно быть очень внимательным и осторожным, чтобы не поскользнуться и не упасть, а то можно не только удариться, разбить себе  голову или нос, но и сломать руку или ногу.</a:t>
            </a:r>
          </a:p>
          <a:p>
            <a:pPr algn="l"/>
            <a:r>
              <a:rPr lang="ru-RU" sz="1400" b="1" dirty="0" smtClean="0">
                <a:solidFill>
                  <a:schemeClr val="tx1"/>
                </a:solidFill>
              </a:rPr>
              <a:t>2. Прочитать: «Не идется и не </a:t>
            </a:r>
            <a:r>
              <a:rPr lang="ru-RU" sz="1400" b="1" dirty="0" err="1" smtClean="0">
                <a:solidFill>
                  <a:schemeClr val="tx1"/>
                </a:solidFill>
              </a:rPr>
              <a:t>едется</a:t>
            </a:r>
            <a:r>
              <a:rPr lang="ru-RU" sz="1400" b="1" dirty="0" smtClean="0">
                <a:solidFill>
                  <a:schemeClr val="tx1"/>
                </a:solidFill>
              </a:rPr>
              <a:t>, потому что гололедица.</a:t>
            </a:r>
          </a:p>
          <a:p>
            <a:pPr algn="l"/>
            <a:r>
              <a:rPr lang="ru-RU" sz="1400" b="1" dirty="0" smtClean="0">
                <a:solidFill>
                  <a:schemeClr val="tx1"/>
                </a:solidFill>
              </a:rPr>
              <a:t>                          Но зато отлично </a:t>
            </a:r>
            <a:r>
              <a:rPr lang="ru-RU" sz="1400" b="1" dirty="0" err="1" smtClean="0">
                <a:solidFill>
                  <a:schemeClr val="tx1"/>
                </a:solidFill>
              </a:rPr>
              <a:t>падается</a:t>
            </a:r>
            <a:r>
              <a:rPr lang="ru-RU" sz="1400" b="1" dirty="0" smtClean="0">
                <a:solidFill>
                  <a:schemeClr val="tx1"/>
                </a:solidFill>
              </a:rPr>
              <a:t>!</a:t>
            </a:r>
          </a:p>
          <a:p>
            <a:pPr algn="l"/>
            <a:r>
              <a:rPr lang="ru-RU" sz="1400" b="1" dirty="0" smtClean="0">
                <a:solidFill>
                  <a:schemeClr val="tx1"/>
                </a:solidFill>
              </a:rPr>
              <a:t>                          Почему ж никто не радуется?»    В. Берестов</a:t>
            </a:r>
          </a:p>
          <a:p>
            <a:pPr algn="l"/>
            <a:r>
              <a:rPr lang="ru-RU" sz="1400" b="1" dirty="0" smtClean="0">
                <a:solidFill>
                  <a:schemeClr val="tx1"/>
                </a:solidFill>
              </a:rPr>
              <a:t>3.Расчистить горку и кататься друг за другом.</a:t>
            </a:r>
          </a:p>
          <a:p>
            <a:pPr algn="l"/>
            <a:r>
              <a:rPr lang="ru-RU" sz="1400" b="1" dirty="0" smtClean="0">
                <a:solidFill>
                  <a:schemeClr val="tx1"/>
                </a:solidFill>
              </a:rPr>
              <a:t>4. Индивидуально упражняться в перепрыгивании снежных валов на двух ногах.</a:t>
            </a:r>
          </a:p>
          <a:p>
            <a:pPr algn="l"/>
            <a:r>
              <a:rPr lang="ru-RU" sz="1400" b="1" dirty="0" smtClean="0">
                <a:solidFill>
                  <a:schemeClr val="tx1"/>
                </a:solidFill>
              </a:rPr>
              <a:t>5. Подвижные игры:  «Кот и мыши»,    «Гуси»</a:t>
            </a:r>
          </a:p>
          <a:p>
            <a:endParaRPr lang="ru-RU"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143271"/>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8900000" scaled="1"/>
            <a:tileRect/>
          </a:gradFill>
          <a:ln w="57150">
            <a:solidFill>
              <a:srgbClr val="0070C0"/>
            </a:solidFill>
          </a:ln>
        </p:spPr>
        <p:txBody>
          <a:bodyPr>
            <a:normAutofit/>
          </a:bodyPr>
          <a:lstStyle/>
          <a:p>
            <a:pPr algn="l"/>
            <a:r>
              <a:rPr lang="ru-RU" sz="1400" b="1" dirty="0" smtClean="0"/>
              <a:t> </a:t>
            </a:r>
            <a:r>
              <a:rPr lang="ru-RU" sz="1600" b="1" dirty="0" smtClean="0">
                <a:solidFill>
                  <a:srgbClr val="7030A0"/>
                </a:solidFill>
              </a:rPr>
              <a:t> Прогулка № 23    </a:t>
            </a:r>
            <a:r>
              <a:rPr lang="ru-RU" sz="1400" b="1" dirty="0" smtClean="0"/>
              <a:t>                                      </a:t>
            </a:r>
            <a:br>
              <a:rPr lang="ru-RU" sz="1400" b="1" dirty="0" smtClean="0"/>
            </a:br>
            <a:r>
              <a:rPr lang="ru-RU" sz="1400" b="1" dirty="0" smtClean="0"/>
              <a:t>1. Осмотреть деревья. Познакомить с новым явлением природы «Иней».  Рассмотреть веточку с инеем – на что похоже?</a:t>
            </a:r>
            <a:br>
              <a:rPr lang="ru-RU" sz="1400" b="1" dirty="0" smtClean="0"/>
            </a:br>
            <a:r>
              <a:rPr lang="ru-RU" sz="1400" b="1" dirty="0" smtClean="0"/>
              <a:t>2. Прочитать: « Все деревья в инее, все бело кругом,</a:t>
            </a:r>
            <a:br>
              <a:rPr lang="ru-RU" sz="1400" b="1" dirty="0" smtClean="0"/>
            </a:br>
            <a:r>
              <a:rPr lang="ru-RU" sz="1400" b="1" dirty="0" smtClean="0"/>
              <a:t>                           Идешь, как будто шагом, выходит – бегом.</a:t>
            </a:r>
            <a:br>
              <a:rPr lang="ru-RU" sz="1400" b="1" dirty="0" smtClean="0"/>
            </a:br>
            <a:r>
              <a:rPr lang="ru-RU" sz="1400" b="1" dirty="0" smtClean="0"/>
              <a:t>                           Все помолодели вдруг. Денек то, какой!</a:t>
            </a:r>
            <a:br>
              <a:rPr lang="ru-RU" sz="1400" b="1" dirty="0" smtClean="0"/>
            </a:br>
            <a:r>
              <a:rPr lang="ru-RU" sz="1400" b="1" dirty="0" smtClean="0"/>
              <a:t>                           Хорошая погода. Не надо другой!»</a:t>
            </a:r>
            <a:br>
              <a:rPr lang="ru-RU" sz="1400" b="1" dirty="0" smtClean="0"/>
            </a:br>
            <a:r>
              <a:rPr lang="ru-RU" sz="1400" b="1" dirty="0" smtClean="0"/>
              <a:t>3.Подгрести снег к стволам деревьев, чтобы им было потеплее.</a:t>
            </a:r>
            <a:br>
              <a:rPr lang="ru-RU" sz="1400" b="1" dirty="0" smtClean="0"/>
            </a:br>
            <a:r>
              <a:rPr lang="ru-RU" sz="1400" b="1" dirty="0" smtClean="0"/>
              <a:t>4. Индивидуально упражняться в удерживании равновесия при ходьбе «след в след».</a:t>
            </a:r>
            <a:br>
              <a:rPr lang="ru-RU" sz="1400" b="1" dirty="0" smtClean="0"/>
            </a:br>
            <a:r>
              <a:rPr lang="ru-RU" sz="1400" b="1" dirty="0" smtClean="0"/>
              <a:t>5. Подвижные игры:  «Два мороза»,  « Охотники и зайцы»</a:t>
            </a:r>
            <a:br>
              <a:rPr lang="ru-RU" sz="1400" b="1" dirty="0" smtClean="0"/>
            </a:b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214282" y="3500438"/>
            <a:ext cx="8715436" cy="3143272"/>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t="100000" r="100000"/>
            </a:path>
            <a:tileRect l="-100000" b="-100000"/>
          </a:gradFill>
          <a:ln w="57150">
            <a:solidFill>
              <a:srgbClr val="0070C0"/>
            </a:solidFill>
          </a:ln>
        </p:spPr>
        <p:txBody>
          <a:bodyPr>
            <a:normAutofit/>
          </a:bodyPr>
          <a:lstStyle/>
          <a:p>
            <a:pPr algn="l"/>
            <a:r>
              <a:rPr lang="ru-RU" sz="1600" b="1" dirty="0" smtClean="0">
                <a:solidFill>
                  <a:srgbClr val="7030A0"/>
                </a:solidFill>
              </a:rPr>
              <a:t>ПРОГУЛКА № 24 </a:t>
            </a:r>
            <a:r>
              <a:rPr lang="ru-RU" sz="1600" b="1" dirty="0" smtClean="0">
                <a:solidFill>
                  <a:schemeClr val="tx1"/>
                </a:solidFill>
              </a:rPr>
              <a:t>    </a:t>
            </a:r>
            <a:r>
              <a:rPr lang="ru-RU" sz="1400" b="1" dirty="0" smtClean="0">
                <a:solidFill>
                  <a:schemeClr val="tx1"/>
                </a:solidFill>
              </a:rPr>
              <a:t>                                    </a:t>
            </a:r>
          </a:p>
          <a:p>
            <a:pPr algn="l"/>
            <a:r>
              <a:rPr lang="ru-RU" sz="1400" b="1" dirty="0" smtClean="0">
                <a:solidFill>
                  <a:schemeClr val="tx1"/>
                </a:solidFill>
              </a:rPr>
              <a:t>1. Обратить внимание на причудливые узоры на окнах – отчего это?  Спросить детей о том, какой сегодня день: ясный, пасмурный;  морозный или по зимнему - теплый; может быть вьюжный.</a:t>
            </a:r>
          </a:p>
          <a:p>
            <a:pPr algn="l"/>
            <a:r>
              <a:rPr lang="ru-RU" sz="1400" b="1" dirty="0" smtClean="0">
                <a:solidFill>
                  <a:schemeClr val="tx1"/>
                </a:solidFill>
              </a:rPr>
              <a:t>  </a:t>
            </a:r>
          </a:p>
          <a:p>
            <a:pPr algn="l"/>
            <a:r>
              <a:rPr lang="ru-RU" sz="1400" b="1" dirty="0" smtClean="0">
                <a:solidFill>
                  <a:schemeClr val="tx1"/>
                </a:solidFill>
              </a:rPr>
              <a:t>2. Вспомнить загадку: «Без рук, без ног, а рисовать умеет»</a:t>
            </a:r>
          </a:p>
          <a:p>
            <a:pPr algn="l"/>
            <a:r>
              <a:rPr lang="ru-RU" sz="1400" b="1" dirty="0" smtClean="0">
                <a:solidFill>
                  <a:schemeClr val="tx1"/>
                </a:solidFill>
              </a:rPr>
              <a:t>3. Вынести с детьми формочки с цветной водой, заморозить разноцветные льдинки и украсить ими наш участок. Любоваться результатом своего труда, радоваться красоте.</a:t>
            </a:r>
          </a:p>
          <a:p>
            <a:pPr algn="l"/>
            <a:r>
              <a:rPr lang="ru-RU" sz="1400" b="1" dirty="0" smtClean="0">
                <a:solidFill>
                  <a:schemeClr val="tx1"/>
                </a:solidFill>
              </a:rPr>
              <a:t>4. Индивидуально упражняться в ходьбе по сугробам «След в след», удерживая равновесие.</a:t>
            </a:r>
          </a:p>
          <a:p>
            <a:pPr algn="l"/>
            <a:r>
              <a:rPr lang="ru-RU" sz="1400" b="1" dirty="0" smtClean="0">
                <a:solidFill>
                  <a:schemeClr val="tx1"/>
                </a:solidFill>
              </a:rPr>
              <a:t>5. Подвижные  игры «Заморожу»,  « Кот и мыши»</a:t>
            </a:r>
          </a:p>
          <a:p>
            <a:endParaRPr lang="ru-RU"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143271"/>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8900000" scaled="1"/>
            <a:tileRect/>
          </a:gradFill>
          <a:ln w="57150">
            <a:solidFill>
              <a:srgbClr val="0070C0"/>
            </a:solidFill>
          </a:ln>
        </p:spPr>
        <p:txBody>
          <a:bodyPr>
            <a:normAutofit fontScale="90000"/>
          </a:bodyPr>
          <a:lstStyle/>
          <a:p>
            <a:pPr algn="l"/>
            <a:r>
              <a:rPr lang="ru-RU" sz="1400" b="1" dirty="0" smtClean="0">
                <a:solidFill>
                  <a:srgbClr val="7030A0"/>
                </a:solidFill>
              </a:rPr>
              <a:t/>
            </a:r>
            <a:br>
              <a:rPr lang="ru-RU" sz="1400" b="1" dirty="0" smtClean="0">
                <a:solidFill>
                  <a:srgbClr val="7030A0"/>
                </a:solidFill>
              </a:rPr>
            </a:br>
            <a:r>
              <a:rPr lang="ru-RU" sz="1800" b="1" dirty="0" smtClean="0">
                <a:solidFill>
                  <a:srgbClr val="7030A0"/>
                </a:solidFill>
              </a:rPr>
              <a:t>   ПРОГУЛКА  №  25     </a:t>
            </a:r>
            <a:r>
              <a:rPr lang="ru-RU" sz="1400" b="1" dirty="0" smtClean="0"/>
              <a:t>                                    </a:t>
            </a:r>
            <a:br>
              <a:rPr lang="ru-RU" sz="1400" b="1" dirty="0" smtClean="0"/>
            </a:br>
            <a:r>
              <a:rPr lang="ru-RU" sz="1400" b="1" dirty="0" smtClean="0"/>
              <a:t>1. Осмотреть с детьми участки вокруг детского сада. Отметить, в каких местах сугробы больше, а где меньше. Спросить от чего это зависит?</a:t>
            </a:r>
            <a:br>
              <a:rPr lang="ru-RU" sz="1400" b="1" dirty="0" smtClean="0"/>
            </a:br>
            <a:r>
              <a:rPr lang="ru-RU" sz="1400" b="1" dirty="0" smtClean="0"/>
              <a:t>Подвести детей к необходимости использовать условную мерку – шест для измерения глубины сугробов.</a:t>
            </a:r>
            <a:br>
              <a:rPr lang="ru-RU" sz="1400" b="1" dirty="0" smtClean="0"/>
            </a:br>
            <a:r>
              <a:rPr lang="ru-RU" sz="1400" b="1" dirty="0" smtClean="0"/>
              <a:t>2. Вспомнить загадки про снег: </a:t>
            </a:r>
            <a:br>
              <a:rPr lang="ru-RU" sz="1400" b="1" dirty="0" smtClean="0"/>
            </a:br>
            <a:r>
              <a:rPr lang="ru-RU" sz="1400" b="1" dirty="0" smtClean="0"/>
              <a:t>- Я как песчинка мал, а землю  покрываю.</a:t>
            </a:r>
            <a:br>
              <a:rPr lang="ru-RU" sz="1400" b="1" dirty="0" smtClean="0"/>
            </a:br>
            <a:r>
              <a:rPr lang="ru-RU" sz="1400" b="1" dirty="0" smtClean="0"/>
              <a:t>- Скатерть бела, весь свет одела.</a:t>
            </a:r>
            <a:br>
              <a:rPr lang="ru-RU" sz="1400" b="1" dirty="0" smtClean="0"/>
            </a:br>
            <a:r>
              <a:rPr lang="ru-RU" sz="1400" b="1" dirty="0" smtClean="0"/>
              <a:t>- Бел, да не сахар, ног нет, а идет.</a:t>
            </a:r>
            <a:br>
              <a:rPr lang="ru-RU" sz="1400" b="1" dirty="0" smtClean="0"/>
            </a:br>
            <a:r>
              <a:rPr lang="ru-RU" sz="1400" b="1" dirty="0" smtClean="0"/>
              <a:t>- На дворе горой, а в избе водой.</a:t>
            </a:r>
            <a:br>
              <a:rPr lang="ru-RU" sz="1400" b="1" dirty="0" smtClean="0"/>
            </a:br>
            <a:r>
              <a:rPr lang="ru-RU" sz="1400" b="1" dirty="0" smtClean="0"/>
              <a:t>3. Подправить с детьми горку и крепость, заменить разбитые  снежные кирпичики.</a:t>
            </a:r>
            <a:br>
              <a:rPr lang="ru-RU" sz="1400" b="1" dirty="0" smtClean="0"/>
            </a:br>
            <a:r>
              <a:rPr lang="ru-RU" sz="1400" b="1" dirty="0" smtClean="0"/>
              <a:t>4. Индивидуально учиться скользить по ледяной дорожке, удерживая равновесие, при падении – группироваться.</a:t>
            </a:r>
            <a:br>
              <a:rPr lang="ru-RU" sz="1400" b="1" dirty="0" smtClean="0"/>
            </a:br>
            <a:r>
              <a:rPr lang="ru-RU" sz="1400" b="1" dirty="0" smtClean="0"/>
              <a:t>5. Подвижные игры: «День и ночь»,  « Паук и мухи».</a:t>
            </a:r>
            <a:br>
              <a:rPr lang="ru-RU" sz="1400" b="1" dirty="0" smtClean="0"/>
            </a:br>
            <a:endParaRPr lang="ru-RU" sz="1400" b="1" dirty="0"/>
          </a:p>
        </p:txBody>
      </p:sp>
      <p:sp>
        <p:nvSpPr>
          <p:cNvPr id="3" name="Подзаголовок 2"/>
          <p:cNvSpPr>
            <a:spLocks noGrp="1"/>
          </p:cNvSpPr>
          <p:nvPr>
            <p:ph type="subTitle" idx="1"/>
          </p:nvPr>
        </p:nvSpPr>
        <p:spPr>
          <a:xfrm>
            <a:off x="214282" y="3500438"/>
            <a:ext cx="8715436" cy="3143272"/>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t="100000" r="100000"/>
            </a:path>
            <a:tileRect l="-100000" b="-100000"/>
          </a:gradFill>
          <a:ln w="57150">
            <a:solidFill>
              <a:srgbClr val="0070C0"/>
            </a:solidFill>
          </a:ln>
        </p:spPr>
        <p:txBody>
          <a:bodyPr>
            <a:normAutofit fontScale="92500" lnSpcReduction="20000"/>
          </a:bodyPr>
          <a:lstStyle/>
          <a:p>
            <a:pPr algn="l"/>
            <a:r>
              <a:rPr lang="ru-RU" sz="1700" b="1" dirty="0" smtClean="0">
                <a:solidFill>
                  <a:srgbClr val="7030A0"/>
                </a:solidFill>
              </a:rPr>
              <a:t> ПРОГУЛКА  №  26     </a:t>
            </a:r>
            <a:r>
              <a:rPr lang="ru-RU" sz="1400" b="1" dirty="0" smtClean="0">
                <a:solidFill>
                  <a:schemeClr val="tx1"/>
                </a:solidFill>
              </a:rPr>
              <a:t>                                   </a:t>
            </a:r>
          </a:p>
          <a:p>
            <a:pPr algn="l"/>
            <a:r>
              <a:rPr lang="ru-RU" sz="1400" b="1" dirty="0" smtClean="0">
                <a:solidFill>
                  <a:schemeClr val="tx1"/>
                </a:solidFill>
              </a:rPr>
              <a:t>1. Осмотреть с детьми участки вокруг детского сада. Отметить, в каких местах сугробы больше, а где меньше. Спросить от чего это зависит?</a:t>
            </a:r>
          </a:p>
          <a:p>
            <a:pPr algn="l"/>
            <a:r>
              <a:rPr lang="ru-RU" sz="1400" b="1" dirty="0" smtClean="0">
                <a:solidFill>
                  <a:schemeClr val="tx1"/>
                </a:solidFill>
              </a:rPr>
              <a:t>Подвести детей к необходимости использовать условную мерку – шест для измерения глубины сугробов.</a:t>
            </a:r>
          </a:p>
          <a:p>
            <a:pPr algn="l"/>
            <a:r>
              <a:rPr lang="ru-RU" sz="1400" b="1" dirty="0" smtClean="0">
                <a:solidFill>
                  <a:schemeClr val="tx1"/>
                </a:solidFill>
              </a:rPr>
              <a:t>2. Вспомнить загадки про снег: </a:t>
            </a:r>
          </a:p>
          <a:p>
            <a:pPr algn="l"/>
            <a:r>
              <a:rPr lang="ru-RU" sz="1400" b="1" dirty="0" smtClean="0">
                <a:solidFill>
                  <a:schemeClr val="tx1"/>
                </a:solidFill>
              </a:rPr>
              <a:t>- Я как песчинка мал, а землю  покрываю.</a:t>
            </a:r>
          </a:p>
          <a:p>
            <a:pPr algn="l"/>
            <a:r>
              <a:rPr lang="ru-RU" sz="1400" b="1" dirty="0" smtClean="0">
                <a:solidFill>
                  <a:schemeClr val="tx1"/>
                </a:solidFill>
              </a:rPr>
              <a:t>- Скатерть бела, весь свет одела.</a:t>
            </a:r>
          </a:p>
          <a:p>
            <a:pPr algn="l"/>
            <a:r>
              <a:rPr lang="ru-RU" sz="1400" b="1" dirty="0" smtClean="0">
                <a:solidFill>
                  <a:schemeClr val="tx1"/>
                </a:solidFill>
              </a:rPr>
              <a:t>- Бел, да не сахар, ног нет, а идет.</a:t>
            </a:r>
          </a:p>
          <a:p>
            <a:pPr algn="l"/>
            <a:r>
              <a:rPr lang="ru-RU" sz="1400" b="1" dirty="0" smtClean="0">
                <a:solidFill>
                  <a:schemeClr val="tx1"/>
                </a:solidFill>
              </a:rPr>
              <a:t>- На дворе горой, а в избе водой.</a:t>
            </a:r>
          </a:p>
          <a:p>
            <a:pPr algn="l"/>
            <a:r>
              <a:rPr lang="ru-RU" sz="1400" b="1" dirty="0" smtClean="0">
                <a:solidFill>
                  <a:schemeClr val="tx1"/>
                </a:solidFill>
              </a:rPr>
              <a:t>3. Подправить с детьми горку и крепость, заменить разбитые  снежные кирпичики.</a:t>
            </a:r>
          </a:p>
          <a:p>
            <a:pPr algn="l"/>
            <a:r>
              <a:rPr lang="ru-RU" sz="1400" b="1" dirty="0" smtClean="0">
                <a:solidFill>
                  <a:schemeClr val="tx1"/>
                </a:solidFill>
              </a:rPr>
              <a:t>4. Индивидуально учиться скользить по ледяной дорожке, удерживая равновесие, при падении – группироваться.</a:t>
            </a:r>
          </a:p>
          <a:p>
            <a:pPr algn="l"/>
            <a:r>
              <a:rPr lang="ru-RU" sz="1400" b="1" dirty="0" smtClean="0">
                <a:solidFill>
                  <a:schemeClr val="tx1"/>
                </a:solidFill>
              </a:rPr>
              <a:t>5. Подвижные игры: «День и ночь»,  « Паук и мухи».</a:t>
            </a:r>
          </a:p>
          <a:p>
            <a:endParaRPr lang="ru-RU"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143271"/>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8900000" scaled="1"/>
            <a:tileRect/>
          </a:gradFill>
          <a:ln w="57150">
            <a:solidFill>
              <a:srgbClr val="0070C0"/>
            </a:solidFill>
          </a:ln>
        </p:spPr>
        <p:txBody>
          <a:bodyPr>
            <a:normAutofit fontScale="90000"/>
          </a:bodyPr>
          <a:lstStyle/>
          <a:p>
            <a:pPr algn="l"/>
            <a:r>
              <a:rPr lang="ru-RU" sz="1400" b="1" dirty="0" smtClean="0"/>
              <a:t/>
            </a:r>
            <a:br>
              <a:rPr lang="ru-RU" sz="1400" b="1" dirty="0" smtClean="0"/>
            </a:br>
            <a:r>
              <a:rPr lang="ru-RU" sz="1400" b="1" dirty="0" smtClean="0"/>
              <a:t> </a:t>
            </a:r>
            <a:r>
              <a:rPr lang="ru-RU" sz="1800" b="1" dirty="0" smtClean="0">
                <a:solidFill>
                  <a:srgbClr val="7030A0"/>
                </a:solidFill>
              </a:rPr>
              <a:t> ПРОГУЛКА № 27</a:t>
            </a:r>
            <a:br>
              <a:rPr lang="ru-RU" sz="1800" b="1" dirty="0" smtClean="0">
                <a:solidFill>
                  <a:srgbClr val="7030A0"/>
                </a:solidFill>
              </a:rPr>
            </a:br>
            <a:r>
              <a:rPr lang="ru-RU" sz="1800" b="1" dirty="0" smtClean="0">
                <a:solidFill>
                  <a:srgbClr val="7030A0"/>
                </a:solidFill>
              </a:rPr>
              <a:t>    </a:t>
            </a:r>
            <a:r>
              <a:rPr lang="ru-RU" sz="1400" b="1" dirty="0" smtClean="0"/>
              <a:t>                                       </a:t>
            </a:r>
            <a:br>
              <a:rPr lang="ru-RU" sz="1400" b="1" dirty="0" smtClean="0"/>
            </a:br>
            <a:r>
              <a:rPr lang="ru-RU" sz="1400" b="1" dirty="0" smtClean="0"/>
              <a:t>1.Обратить внимание детей на снег. Каждая снежинка блестит отдельно. Рассмотреть их форму – какое это чудо – его сделала сама природа и это ее загадка. Может быть, когда вы вырастите, и кто-нибудь из вас станет хорошим ученым, и он откроет секрет снежинок.   </a:t>
            </a:r>
            <a:br>
              <a:rPr lang="ru-RU" sz="1400" b="1" dirty="0" smtClean="0"/>
            </a:br>
            <a:r>
              <a:rPr lang="ru-RU" sz="1400" b="1" dirty="0" smtClean="0"/>
              <a:t>2. Прочитать: «Белая, узорная звездочка-малютка,</a:t>
            </a:r>
            <a:br>
              <a:rPr lang="ru-RU" sz="1400" b="1" dirty="0" smtClean="0"/>
            </a:br>
            <a:r>
              <a:rPr lang="ru-RU" sz="1400" b="1" dirty="0" smtClean="0"/>
              <a:t>                          Ты слети мне на руку, посиди минутку.</a:t>
            </a:r>
            <a:br>
              <a:rPr lang="ru-RU" sz="1400" b="1" dirty="0" smtClean="0"/>
            </a:br>
            <a:r>
              <a:rPr lang="ru-RU" sz="1400" b="1" dirty="0" smtClean="0"/>
              <a:t>                          Покружилась в воздухе звездочка немножко,</a:t>
            </a:r>
            <a:br>
              <a:rPr lang="ru-RU" sz="1400" b="1" dirty="0" smtClean="0"/>
            </a:br>
            <a:r>
              <a:rPr lang="ru-RU" sz="1400" b="1" dirty="0" smtClean="0"/>
              <a:t>                          Села и растаяла на моей ладошке».</a:t>
            </a:r>
            <a:br>
              <a:rPr lang="ru-RU" sz="1400" b="1" dirty="0" smtClean="0"/>
            </a:br>
            <a:r>
              <a:rPr lang="ru-RU" sz="1400" b="1" dirty="0" smtClean="0"/>
              <a:t>3. Расчистить снег на участке малышей. Радоваться успехам и результатам своего труда.</a:t>
            </a:r>
            <a:br>
              <a:rPr lang="ru-RU" sz="1400" b="1" dirty="0" smtClean="0"/>
            </a:br>
            <a:r>
              <a:rPr lang="ru-RU" sz="1400" b="1" dirty="0" smtClean="0"/>
              <a:t>4. Индивидуально упражняться в выполнении скользящего «лыжного» шага.</a:t>
            </a:r>
            <a:br>
              <a:rPr lang="ru-RU" sz="1400" b="1" dirty="0" smtClean="0"/>
            </a:br>
            <a:r>
              <a:rPr lang="ru-RU" sz="1400" b="1" dirty="0" smtClean="0"/>
              <a:t>5. Подвижные игры:  «Два мороза», «Водяной»</a:t>
            </a:r>
            <a:br>
              <a:rPr lang="ru-RU" sz="1400" b="1" dirty="0" smtClean="0"/>
            </a:br>
            <a:endParaRPr lang="ru-RU" sz="1400" b="1" dirty="0"/>
          </a:p>
        </p:txBody>
      </p:sp>
      <p:sp>
        <p:nvSpPr>
          <p:cNvPr id="3" name="Подзаголовок 2"/>
          <p:cNvSpPr>
            <a:spLocks noGrp="1"/>
          </p:cNvSpPr>
          <p:nvPr>
            <p:ph type="subTitle" idx="1"/>
          </p:nvPr>
        </p:nvSpPr>
        <p:spPr>
          <a:xfrm>
            <a:off x="214282" y="3500438"/>
            <a:ext cx="8715436" cy="3143272"/>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t="100000" r="100000"/>
            </a:path>
            <a:tileRect l="-100000" b="-100000"/>
          </a:gradFill>
          <a:ln w="57150">
            <a:solidFill>
              <a:srgbClr val="0070C0"/>
            </a:solidFill>
          </a:ln>
        </p:spPr>
        <p:txBody>
          <a:bodyPr>
            <a:normAutofit lnSpcReduction="10000"/>
          </a:bodyPr>
          <a:lstStyle/>
          <a:p>
            <a:pPr algn="l"/>
            <a:r>
              <a:rPr lang="ru-RU" sz="1600" b="1" dirty="0" smtClean="0">
                <a:solidFill>
                  <a:srgbClr val="7030A0"/>
                </a:solidFill>
              </a:rPr>
              <a:t>ПРОГУЛКА № 28    </a:t>
            </a:r>
            <a:r>
              <a:rPr lang="ru-RU" sz="1600" b="1" dirty="0" smtClean="0">
                <a:solidFill>
                  <a:schemeClr val="tx1"/>
                </a:solidFill>
              </a:rPr>
              <a:t>  </a:t>
            </a:r>
            <a:r>
              <a:rPr lang="ru-RU" sz="1400" b="1" dirty="0" smtClean="0">
                <a:solidFill>
                  <a:schemeClr val="tx1"/>
                </a:solidFill>
              </a:rPr>
              <a:t>                                </a:t>
            </a:r>
          </a:p>
          <a:p>
            <a:pPr algn="l"/>
            <a:r>
              <a:rPr lang="ru-RU" sz="1400" b="1" dirty="0" smtClean="0">
                <a:solidFill>
                  <a:schemeClr val="tx1"/>
                </a:solidFill>
              </a:rPr>
              <a:t>1. Отметить, что солнце поднимается с каждым днем выше и день становится длиннее, а ночь короче. Подобрать определения к слову: «солнце».</a:t>
            </a:r>
          </a:p>
          <a:p>
            <a:pPr algn="l"/>
            <a:r>
              <a:rPr lang="ru-RU" sz="1400" b="1" dirty="0" smtClean="0">
                <a:solidFill>
                  <a:schemeClr val="tx1"/>
                </a:solidFill>
              </a:rPr>
              <a:t>Отметить, что снег сегодня липкий.</a:t>
            </a:r>
          </a:p>
          <a:p>
            <a:pPr algn="l"/>
            <a:r>
              <a:rPr lang="ru-RU" sz="1400" b="1" dirty="0" smtClean="0">
                <a:solidFill>
                  <a:schemeClr val="tx1"/>
                </a:solidFill>
              </a:rPr>
              <a:t>2. Прочитать: «Отшумела злая вьюга, стала ночь короче дня.</a:t>
            </a:r>
          </a:p>
          <a:p>
            <a:pPr algn="l"/>
            <a:r>
              <a:rPr lang="ru-RU" sz="1400" b="1" dirty="0" smtClean="0">
                <a:solidFill>
                  <a:schemeClr val="tx1"/>
                </a:solidFill>
              </a:rPr>
              <a:t>                           Теплый ветер дует с юга, капли падают звеня.</a:t>
            </a:r>
          </a:p>
          <a:p>
            <a:pPr algn="l"/>
            <a:r>
              <a:rPr lang="ru-RU" sz="1400" b="1" dirty="0" smtClean="0">
                <a:solidFill>
                  <a:schemeClr val="tx1"/>
                </a:solidFill>
              </a:rPr>
              <a:t>                           Солнце, землю согревая, гонит с нашей речки лед.</a:t>
            </a:r>
          </a:p>
          <a:p>
            <a:pPr algn="l"/>
            <a:r>
              <a:rPr lang="ru-RU" sz="1400" b="1" dirty="0" smtClean="0">
                <a:solidFill>
                  <a:schemeClr val="tx1"/>
                </a:solidFill>
              </a:rPr>
              <a:t>                           Плачет баба снеговая и ручьями слезы льет».</a:t>
            </a:r>
          </a:p>
          <a:p>
            <a:pPr algn="l"/>
            <a:r>
              <a:rPr lang="ru-RU" sz="1400" b="1" dirty="0" smtClean="0">
                <a:solidFill>
                  <a:schemeClr val="tx1"/>
                </a:solidFill>
              </a:rPr>
              <a:t>3. Лепить снеговиков, трудиться группами – так легче.</a:t>
            </a:r>
          </a:p>
          <a:p>
            <a:pPr algn="l"/>
            <a:r>
              <a:rPr lang="ru-RU" sz="1400" b="1" dirty="0" smtClean="0">
                <a:solidFill>
                  <a:schemeClr val="tx1"/>
                </a:solidFill>
              </a:rPr>
              <a:t>4. Индивидуально упражняться в спрыгивании с высоты, легко приземляясь. </a:t>
            </a:r>
          </a:p>
          <a:p>
            <a:pPr algn="l"/>
            <a:r>
              <a:rPr lang="ru-RU" sz="1400" b="1" dirty="0" smtClean="0">
                <a:solidFill>
                  <a:schemeClr val="tx1"/>
                </a:solidFill>
              </a:rPr>
              <a:t>5. Подвижные игры:  «Хитрая лиса»,   « Гуси»</a:t>
            </a:r>
          </a:p>
          <a:p>
            <a:endParaRPr lang="ru-RU"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143271"/>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8900000" scaled="1"/>
            <a:tileRect/>
          </a:gradFill>
          <a:ln w="57150">
            <a:solidFill>
              <a:srgbClr val="0070C0"/>
            </a:solidFill>
          </a:ln>
        </p:spPr>
        <p:txBody>
          <a:bodyPr>
            <a:normAutofit/>
          </a:bodyPr>
          <a:lstStyle/>
          <a:p>
            <a:pPr algn="l"/>
            <a:r>
              <a:rPr lang="ru-RU" sz="1600" b="1" dirty="0" smtClean="0">
                <a:solidFill>
                  <a:srgbClr val="7030A0"/>
                </a:solidFill>
              </a:rPr>
              <a:t>ПРОГУЛКА № 29  </a:t>
            </a:r>
            <a:br>
              <a:rPr lang="ru-RU" sz="1600" b="1" dirty="0" smtClean="0">
                <a:solidFill>
                  <a:srgbClr val="7030A0"/>
                </a:solidFill>
              </a:rPr>
            </a:br>
            <a:r>
              <a:rPr lang="ru-RU" sz="1400" b="1" dirty="0" smtClean="0"/>
              <a:t>                          </a:t>
            </a:r>
            <a:br>
              <a:rPr lang="ru-RU" sz="1400" b="1" dirty="0" smtClean="0"/>
            </a:br>
            <a:r>
              <a:rPr lang="ru-RU" sz="1400" b="1" dirty="0" smtClean="0"/>
              <a:t>1.Обратить внимание на сосульки, от чего они появляются?   Где ни длиннее?</a:t>
            </a:r>
            <a:br>
              <a:rPr lang="ru-RU" sz="1400" b="1" dirty="0" smtClean="0"/>
            </a:br>
            <a:r>
              <a:rPr lang="ru-RU" sz="1400" b="1" dirty="0" smtClean="0"/>
              <a:t>Показать,  какие они хрупкие, как звенят, какие по цвету?</a:t>
            </a:r>
            <a:br>
              <a:rPr lang="ru-RU" sz="1400" b="1" dirty="0" smtClean="0"/>
            </a:br>
            <a:r>
              <a:rPr lang="ru-RU" sz="1400" b="1" dirty="0" smtClean="0"/>
              <a:t>2. Заучить загадку: «Растет она вниз головою. Не летом растет, а зимою.</a:t>
            </a:r>
            <a:br>
              <a:rPr lang="ru-RU" sz="1400" b="1" dirty="0" smtClean="0"/>
            </a:br>
            <a:r>
              <a:rPr lang="ru-RU" sz="1400" b="1" dirty="0" smtClean="0"/>
              <a:t>                                   Но солнце ее припечет, заплачет она и умрет».</a:t>
            </a:r>
            <a:br>
              <a:rPr lang="ru-RU" sz="1400" b="1" dirty="0" smtClean="0"/>
            </a:br>
            <a:r>
              <a:rPr lang="ru-RU" sz="1400" b="1" dirty="0" smtClean="0"/>
              <a:t>3. Сбить сосульки с козырьков над входом в группу малышей и  к себе. Спросить, чем опасны сосульки? Убрать весь лед. Поговорить о том, что нельзя брать сосульки в рот. Даже если очень хочется.</a:t>
            </a:r>
            <a:br>
              <a:rPr lang="ru-RU" sz="1400" b="1" dirty="0" smtClean="0"/>
            </a:br>
            <a:r>
              <a:rPr lang="ru-RU" sz="1400" b="1" dirty="0" smtClean="0"/>
              <a:t>4. Индивидуально упражняться в метании в вертикальную цель.</a:t>
            </a:r>
            <a:br>
              <a:rPr lang="ru-RU" sz="1400" b="1" dirty="0" smtClean="0"/>
            </a:br>
            <a:r>
              <a:rPr lang="ru-RU" sz="1400" b="1" dirty="0" smtClean="0"/>
              <a:t>5. Подвижные игры :  «Два мороза»,  «Паук и мухи»</a:t>
            </a:r>
            <a:r>
              <a:rPr lang="ru-RU" sz="1400" dirty="0" smtClean="0"/>
              <a:t/>
            </a:r>
            <a:br>
              <a:rPr lang="ru-RU" sz="1400" dirty="0" smtClean="0"/>
            </a:br>
            <a:endParaRPr lang="ru-RU" sz="1400" dirty="0"/>
          </a:p>
        </p:txBody>
      </p:sp>
      <p:pic>
        <p:nvPicPr>
          <p:cNvPr id="3" name="Рисунок 2" descr="http://im6-tub-ru.yandex.net/i?id=70496763-39-72&amp;n=21"/>
          <p:cNvPicPr/>
          <p:nvPr/>
        </p:nvPicPr>
        <p:blipFill>
          <a:blip r:embed="rId2"/>
          <a:srcRect/>
          <a:stretch>
            <a:fillRect/>
          </a:stretch>
        </p:blipFill>
        <p:spPr bwMode="auto">
          <a:xfrm>
            <a:off x="2714612" y="3143248"/>
            <a:ext cx="4143404" cy="3214710"/>
          </a:xfrm>
          <a:prstGeom prst="rect">
            <a:avLst/>
          </a:prstGeom>
          <a:ln>
            <a:noFill/>
          </a:ln>
          <a:effectLst>
            <a:glow rad="228600">
              <a:schemeClr val="accent5">
                <a:satMod val="175000"/>
                <a:alpha val="40000"/>
              </a:schemeClr>
            </a:glow>
            <a:outerShdw blurRad="190500" algn="tl" rotWithShape="0">
              <a:srgbClr val="000000">
                <a:alpha val="70000"/>
              </a:srgbClr>
            </a:outerShdw>
          </a:effectLst>
          <a:scene3d>
            <a:camera prst="obliqueTopRight">
              <a:rot lat="0" lon="19799985" rev="0"/>
            </a:camera>
            <a:lightRig rig="threePt" dir="t"/>
          </a:scene3d>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14282" y="3500438"/>
            <a:ext cx="8715436" cy="3143272"/>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t="100000" r="100000"/>
            </a:path>
            <a:tileRect l="-100000" b="-100000"/>
          </a:gradFill>
          <a:ln w="57150">
            <a:solidFill>
              <a:srgbClr val="0070C0"/>
            </a:solidFill>
          </a:ln>
        </p:spPr>
        <p:txBody>
          <a:bodyPr>
            <a:normAutofit lnSpcReduction="10000"/>
          </a:bodyPr>
          <a:lstStyle/>
          <a:p>
            <a:pPr algn="l"/>
            <a:r>
              <a:rPr lang="ru-RU" sz="1600" b="1" dirty="0" smtClean="0">
                <a:solidFill>
                  <a:srgbClr val="7030A0"/>
                </a:solidFill>
              </a:rPr>
              <a:t>ПРОГУЛКА  № 30    </a:t>
            </a:r>
            <a:r>
              <a:rPr lang="ru-RU" sz="1400" b="1" dirty="0" smtClean="0">
                <a:solidFill>
                  <a:schemeClr val="tx1"/>
                </a:solidFill>
              </a:rPr>
              <a:t>                                </a:t>
            </a:r>
          </a:p>
          <a:p>
            <a:pPr algn="l"/>
            <a:r>
              <a:rPr lang="ru-RU" sz="1400" b="1" dirty="0" smtClean="0">
                <a:solidFill>
                  <a:schemeClr val="tx1"/>
                </a:solidFill>
              </a:rPr>
              <a:t>                                                                               </a:t>
            </a:r>
          </a:p>
          <a:p>
            <a:pPr algn="l"/>
            <a:r>
              <a:rPr lang="ru-RU" sz="1400" b="1" dirty="0" smtClean="0">
                <a:solidFill>
                  <a:schemeClr val="tx1"/>
                </a:solidFill>
              </a:rPr>
              <a:t>1. Обратить внимание во время оттепели на то, что на лужах лед не очень толстый. Взять в руки льдинки рассмотреть их, посмотреть на просвет, на солнце лучики разноцветные, льдинки прозрачные.</a:t>
            </a:r>
          </a:p>
          <a:p>
            <a:pPr algn="l"/>
            <a:r>
              <a:rPr lang="ru-RU" sz="1400" b="1" dirty="0" smtClean="0">
                <a:solidFill>
                  <a:schemeClr val="tx1"/>
                </a:solidFill>
              </a:rPr>
              <a:t>2.Заучить загадку: « Прозрачен, как стекло, да не вставишь в окно». </a:t>
            </a:r>
          </a:p>
          <a:p>
            <a:pPr algn="l"/>
            <a:r>
              <a:rPr lang="ru-RU" sz="1400" b="1" dirty="0" smtClean="0">
                <a:solidFill>
                  <a:schemeClr val="tx1"/>
                </a:solidFill>
              </a:rPr>
              <a:t>3. Лепить снеговиков и других зверюшек, подмечать в комках снега сходство с отдельными частями тела зверюшек. </a:t>
            </a:r>
          </a:p>
          <a:p>
            <a:pPr algn="l"/>
            <a:r>
              <a:rPr lang="ru-RU" sz="1400" b="1" dirty="0" smtClean="0">
                <a:solidFill>
                  <a:schemeClr val="tx1"/>
                </a:solidFill>
              </a:rPr>
              <a:t>4. Индивидуально упражняться в умении впрыгивать на какую-либо возвышенную поверхность, отталкиваясь с помощью рук.</a:t>
            </a:r>
          </a:p>
          <a:p>
            <a:pPr algn="l"/>
            <a:r>
              <a:rPr lang="ru-RU" sz="1400" b="1" dirty="0" smtClean="0">
                <a:solidFill>
                  <a:schemeClr val="tx1"/>
                </a:solidFill>
              </a:rPr>
              <a:t>5. Подвижные игры: «Два мороза»,  «Море волнуется»</a:t>
            </a:r>
          </a:p>
          <a:p>
            <a:pPr algn="l"/>
            <a:r>
              <a:rPr lang="ru-RU" sz="1400" b="1" dirty="0" smtClean="0">
                <a:solidFill>
                  <a:schemeClr val="tx1"/>
                </a:solidFill>
              </a:rPr>
              <a:t> </a:t>
            </a:r>
          </a:p>
          <a:p>
            <a:r>
              <a:rPr lang="ru-RU" sz="1400" dirty="0" smtClean="0"/>
              <a:t> </a:t>
            </a:r>
          </a:p>
          <a:p>
            <a:endParaRPr lang="ru-RU" sz="1400" dirty="0"/>
          </a:p>
        </p:txBody>
      </p:sp>
      <p:sp>
        <p:nvSpPr>
          <p:cNvPr id="4" name="Заголовок 3"/>
          <p:cNvSpPr>
            <a:spLocks noGrp="1"/>
          </p:cNvSpPr>
          <p:nvPr>
            <p:ph type="ctrTitle"/>
          </p:nvPr>
        </p:nvSpPr>
        <p:spPr/>
        <p:txBody>
          <a:bodyPr/>
          <a:lstStyle/>
          <a:p>
            <a:endParaRPr lang="ru-RU"/>
          </a:p>
        </p:txBody>
      </p:sp>
      <p:pic>
        <p:nvPicPr>
          <p:cNvPr id="5" name="Рисунок 4" descr="http://im7-tub-ru.yandex.net/i?id=87912282-64-72&amp;n=21"/>
          <p:cNvPicPr/>
          <p:nvPr/>
        </p:nvPicPr>
        <p:blipFill>
          <a:blip r:embed="rId2"/>
          <a:srcRect/>
          <a:stretch>
            <a:fillRect/>
          </a:stretch>
        </p:blipFill>
        <p:spPr bwMode="auto">
          <a:xfrm>
            <a:off x="2143108" y="500042"/>
            <a:ext cx="4929222" cy="2714644"/>
          </a:xfrm>
          <a:prstGeom prst="roundRect">
            <a:avLst/>
          </a:prstGeom>
          <a:noFill/>
          <a:ln w="57150">
            <a:solidFill>
              <a:srgbClr val="0070C0"/>
            </a:solidFill>
            <a:miter lim="800000"/>
            <a:headEnd/>
            <a:tailEnd/>
          </a:ln>
          <a:effectLst>
            <a:glow rad="63500">
              <a:schemeClr val="accent5">
                <a:satMod val="175000"/>
                <a:alpha val="40000"/>
              </a:schemeClr>
            </a:glow>
          </a:effectLst>
          <a:scene3d>
            <a:camera prst="perspectiveHeroicExtremeRightFacing"/>
            <a:lightRig rig="threePt" dir="t"/>
          </a:scene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143271"/>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8900000" scaled="1"/>
            <a:tileRect/>
          </a:gradFill>
          <a:ln w="57150">
            <a:solidFill>
              <a:srgbClr val="0070C0"/>
            </a:solidFill>
          </a:ln>
        </p:spPr>
        <p:txBody>
          <a:bodyPr>
            <a:normAutofit fontScale="90000"/>
          </a:bodyPr>
          <a:lstStyle/>
          <a:p>
            <a:pPr algn="l"/>
            <a:r>
              <a:rPr lang="ru-RU" sz="1800" b="1" dirty="0" smtClean="0">
                <a:solidFill>
                  <a:srgbClr val="7030A0"/>
                </a:solidFill>
              </a:rPr>
              <a:t> ПРОГУЛКА  № 1     </a:t>
            </a:r>
            <a:r>
              <a:rPr lang="ru-RU" sz="1400" b="1" dirty="0" smtClean="0"/>
              <a:t>                         </a:t>
            </a:r>
            <a:br>
              <a:rPr lang="ru-RU" sz="1400" b="1" dirty="0" smtClean="0"/>
            </a:br>
            <a:r>
              <a:rPr lang="ru-RU" sz="1400" b="1" dirty="0" smtClean="0"/>
              <a:t>1.Обратить внимание детей на выпавший снег. Отметить, что снег покрывает землю, но еще видна побуревшая  листва и трава. Спросить, отчего изменился цвет листьев и травы.</a:t>
            </a:r>
            <a:br>
              <a:rPr lang="ru-RU" sz="1400" b="1" dirty="0" smtClean="0"/>
            </a:br>
            <a:r>
              <a:rPr lang="ru-RU" sz="1400" b="1" dirty="0" smtClean="0"/>
              <a:t>2. Загадать загадку: «Летом вырастает, а осенью опадает». Прочитать стихотворение </a:t>
            </a:r>
            <a:r>
              <a:rPr lang="ru-RU" sz="1400" b="1" dirty="0" err="1" smtClean="0"/>
              <a:t>Барабанского</a:t>
            </a:r>
            <a:r>
              <a:rPr lang="ru-RU" sz="1400" b="1" dirty="0" smtClean="0"/>
              <a:t>: « Прощай, прощай сияние небес!</a:t>
            </a:r>
            <a:br>
              <a:rPr lang="ru-RU" sz="1400" b="1" dirty="0" smtClean="0"/>
            </a:br>
            <a:r>
              <a:rPr lang="ru-RU" sz="1400" b="1" dirty="0" smtClean="0"/>
              <a:t>                                                      Прощай, прощай, краса природы!</a:t>
            </a:r>
            <a:br>
              <a:rPr lang="ru-RU" sz="1400" b="1" dirty="0" smtClean="0"/>
            </a:br>
            <a:r>
              <a:rPr lang="ru-RU" sz="1400" b="1" dirty="0" smtClean="0"/>
              <a:t>                                                      Волшебного шептания полный лес,</a:t>
            </a:r>
            <a:br>
              <a:rPr lang="ru-RU" sz="1400" b="1" dirty="0" smtClean="0"/>
            </a:br>
            <a:r>
              <a:rPr lang="ru-RU" sz="1400" b="1" dirty="0" smtClean="0"/>
              <a:t>                                                      Злато журчание воды».</a:t>
            </a:r>
            <a:br>
              <a:rPr lang="ru-RU" sz="1400" b="1" dirty="0" smtClean="0"/>
            </a:br>
            <a:r>
              <a:rPr lang="ru-RU" sz="1400" b="1" dirty="0" smtClean="0"/>
              <a:t>3.Расчистить дорожки от снега. Отметить, что не утоптанный снег легкий, и его совсем не трудно сгребать.</a:t>
            </a:r>
            <a:br>
              <a:rPr lang="ru-RU" sz="1400" b="1" dirty="0" smtClean="0"/>
            </a:br>
            <a:r>
              <a:rPr lang="ru-RU" sz="1400" b="1" dirty="0" smtClean="0"/>
              <a:t>4. Индивидуально упражняться в метании комочков снега в вертикальную цель – мишени и расстояние подбирать индивидуально.</a:t>
            </a:r>
            <a:br>
              <a:rPr lang="ru-RU" sz="1400" b="1" dirty="0" smtClean="0"/>
            </a:br>
            <a:r>
              <a:rPr lang="ru-RU" sz="1400" b="1" dirty="0" smtClean="0"/>
              <a:t>5. Подвижные игры:  «День и ночь»,  « Волк и коза»</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214282" y="3500438"/>
            <a:ext cx="8715436" cy="3143272"/>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t="100000" r="100000"/>
            </a:path>
            <a:tileRect l="-100000" b="-100000"/>
          </a:gradFill>
          <a:ln w="57150">
            <a:solidFill>
              <a:srgbClr val="0070C0"/>
            </a:solidFill>
          </a:ln>
        </p:spPr>
        <p:txBody>
          <a:bodyPr>
            <a:normAutofit fontScale="92500" lnSpcReduction="20000"/>
          </a:bodyPr>
          <a:lstStyle/>
          <a:p>
            <a:pPr algn="l"/>
            <a:r>
              <a:rPr lang="ru-RU" sz="1700" b="1" dirty="0" smtClean="0">
                <a:solidFill>
                  <a:srgbClr val="7030A0"/>
                </a:solidFill>
              </a:rPr>
              <a:t>ПРОГУЛКА № 2            </a:t>
            </a:r>
            <a:r>
              <a:rPr lang="ru-RU" sz="1400" b="1" dirty="0" smtClean="0">
                <a:solidFill>
                  <a:schemeClr val="tx1"/>
                </a:solidFill>
              </a:rPr>
              <a:t>                      </a:t>
            </a:r>
            <a:endParaRPr lang="en-US" sz="1400" b="1" dirty="0" smtClean="0">
              <a:solidFill>
                <a:schemeClr val="tx1"/>
              </a:solidFill>
            </a:endParaRPr>
          </a:p>
          <a:p>
            <a:pPr algn="l"/>
            <a:r>
              <a:rPr lang="ru-RU" sz="1400" b="1" dirty="0" smtClean="0">
                <a:solidFill>
                  <a:schemeClr val="tx1"/>
                </a:solidFill>
              </a:rPr>
              <a:t>1. Наблюдать с детьми за воробьями. Отметить характерные признаки воробья: воробьи маленькие, с короткими округлыми перьями. Спинка воробья коричневая, на щеках черные пятна, на крыльях полоски. Ножки короткие, но крепкие, клюв тонкий, твердый, к концу заостренный. В холодную погоду воробьи сидят, прижавшись, друг к другу, распустив крылышки, нахохлившись. С наступлением зимы воробьям холодно и голодно, их нужно подкармливать.</a:t>
            </a:r>
          </a:p>
          <a:p>
            <a:pPr algn="l"/>
            <a:r>
              <a:rPr lang="ru-RU" sz="1400" b="1" dirty="0" smtClean="0">
                <a:solidFill>
                  <a:schemeClr val="tx1"/>
                </a:solidFill>
              </a:rPr>
              <a:t>2. Прочитать: </a:t>
            </a:r>
          </a:p>
          <a:p>
            <a:pPr algn="l"/>
            <a:r>
              <a:rPr lang="ru-RU" sz="1400" b="1" dirty="0" smtClean="0">
                <a:solidFill>
                  <a:schemeClr val="tx1"/>
                </a:solidFill>
              </a:rPr>
              <a:t>«Воробышки игривые, как детки сиротливые, прижались у окна.</a:t>
            </a:r>
          </a:p>
          <a:p>
            <a:pPr algn="l"/>
            <a:r>
              <a:rPr lang="ru-RU" sz="1400" b="1" dirty="0" smtClean="0">
                <a:solidFill>
                  <a:schemeClr val="tx1"/>
                </a:solidFill>
              </a:rPr>
              <a:t> Озябли пташки малые, голодные, усталые, и жмутся поплотней…»</a:t>
            </a:r>
          </a:p>
          <a:p>
            <a:pPr algn="l"/>
            <a:r>
              <a:rPr lang="ru-RU" sz="1400" b="1" dirty="0" smtClean="0">
                <a:solidFill>
                  <a:schemeClr val="tx1"/>
                </a:solidFill>
              </a:rPr>
              <a:t>3. Расчистить место на столе, договориться, что здесь будет кормушка для птиц. Насыпать крошек. Понаблюдать, как прилетят птицы. Отметить, что вначале они очень боятся, потом становятся смелее, понимают, что мы их не обидим.</a:t>
            </a:r>
          </a:p>
          <a:p>
            <a:pPr algn="l"/>
            <a:r>
              <a:rPr lang="ru-RU" sz="1400" b="1" dirty="0" smtClean="0">
                <a:solidFill>
                  <a:schemeClr val="tx1"/>
                </a:solidFill>
              </a:rPr>
              <a:t>4. Индивидуально упражняться в метании на дальность из-за головы.</a:t>
            </a:r>
          </a:p>
          <a:p>
            <a:pPr algn="l"/>
            <a:r>
              <a:rPr lang="ru-RU" sz="1400" b="1" dirty="0" smtClean="0">
                <a:solidFill>
                  <a:schemeClr val="tx1"/>
                </a:solidFill>
              </a:rPr>
              <a:t>5. Подвижные игры:  :  «Гуси»,   «Мышеловка».</a:t>
            </a:r>
          </a:p>
          <a:p>
            <a:endParaRPr lang="ru-RU"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143271"/>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8900000" scaled="1"/>
            <a:tileRect/>
          </a:gradFill>
          <a:ln w="57150">
            <a:solidFill>
              <a:srgbClr val="0070C0"/>
            </a:solidFill>
          </a:ln>
        </p:spPr>
        <p:txBody>
          <a:bodyPr>
            <a:normAutofit fontScale="90000"/>
          </a:bodyPr>
          <a:lstStyle/>
          <a:p>
            <a:pPr algn="l"/>
            <a:r>
              <a:rPr lang="ru-RU" sz="1800" b="1" dirty="0" smtClean="0">
                <a:solidFill>
                  <a:srgbClr val="7030A0"/>
                </a:solidFill>
              </a:rPr>
              <a:t>  ПРОГУЛКА № 3       </a:t>
            </a:r>
            <a:r>
              <a:rPr lang="ru-RU" sz="1400" b="1" dirty="0" smtClean="0"/>
              <a:t>                              </a:t>
            </a:r>
            <a:br>
              <a:rPr lang="ru-RU" sz="1400" b="1" dirty="0" smtClean="0"/>
            </a:br>
            <a:r>
              <a:rPr lang="ru-RU" sz="1400" b="1" dirty="0" smtClean="0"/>
              <a:t>1.  Предложить детям поискать солнце на небе, отметить цвет неба, есть ли тучи. Объяснить детям, что дни стали короткими, солнце светит меньше, небо стало низкое.</a:t>
            </a:r>
            <a:br>
              <a:rPr lang="ru-RU" sz="1400" b="1" dirty="0" smtClean="0"/>
            </a:br>
            <a:r>
              <a:rPr lang="ru-RU" sz="1400" b="1" dirty="0" smtClean="0"/>
              <a:t>2. Прочитать: « Стали дни коротки, солнце светит мало.</a:t>
            </a:r>
            <a:br>
              <a:rPr lang="ru-RU" sz="1400" b="1" dirty="0" smtClean="0"/>
            </a:br>
            <a:r>
              <a:rPr lang="ru-RU" sz="1400" b="1" dirty="0" smtClean="0"/>
              <a:t>                           Вот пришли морозы, и зима настала».</a:t>
            </a:r>
            <a:br>
              <a:rPr lang="ru-RU" sz="1400" b="1" dirty="0" smtClean="0"/>
            </a:br>
            <a:r>
              <a:rPr lang="ru-RU" sz="1400" b="1" dirty="0" smtClean="0"/>
              <a:t>3. Начать с детьми сгребать снег  в то место, где будем строить горку. Привлечь к работе всех детей. Вспомнить пословицу:</a:t>
            </a:r>
            <a:br>
              <a:rPr lang="ru-RU" sz="1400" b="1" dirty="0" smtClean="0"/>
            </a:br>
            <a:r>
              <a:rPr lang="ru-RU" sz="1400" b="1" dirty="0" smtClean="0"/>
              <a:t>                  «Любишь кататься, люби и саночки возить» - объяснить ее смысл.</a:t>
            </a:r>
            <a:br>
              <a:rPr lang="ru-RU" sz="1400" b="1" dirty="0" smtClean="0"/>
            </a:br>
            <a:r>
              <a:rPr lang="ru-RU" sz="1400" b="1" dirty="0" smtClean="0"/>
              <a:t>4. Индивидуально упражняться в прыжках. Перепрыгивать через  валики снега на двух ногах, отталкиваясь, помогая себе взмахом  рук.</a:t>
            </a:r>
            <a:br>
              <a:rPr lang="ru-RU" sz="1400" b="1" dirty="0" smtClean="0"/>
            </a:br>
            <a:r>
              <a:rPr lang="ru-RU" sz="1400" b="1" dirty="0" smtClean="0"/>
              <a:t>5. Подвижные игры: разучить новую игру «Мороз» - У детей в руках снежки. Выбирается «МОРОЗ», дети окружают его и говорят:</a:t>
            </a:r>
            <a:br>
              <a:rPr lang="ru-RU" sz="1400" b="1" dirty="0" smtClean="0"/>
            </a:br>
            <a:r>
              <a:rPr lang="ru-RU" sz="1400" b="1" dirty="0" smtClean="0"/>
              <a:t>            «Вот снежок мой, посмотри! Вот снежок мой, посмотри! </a:t>
            </a:r>
            <a:br>
              <a:rPr lang="ru-RU" sz="1400" b="1" dirty="0" smtClean="0"/>
            </a:br>
            <a:r>
              <a:rPr lang="ru-RU" sz="1400" b="1" dirty="0" smtClean="0"/>
              <a:t>              Если хочешь его взять, то попробуй нас догнать!» ,  «Хитрая лиса».</a:t>
            </a:r>
            <a:br>
              <a:rPr lang="ru-RU" sz="1400" b="1" dirty="0" smtClean="0"/>
            </a:br>
            <a:endParaRPr lang="ru-RU" sz="1400" b="1" dirty="0"/>
          </a:p>
        </p:txBody>
      </p:sp>
      <p:sp>
        <p:nvSpPr>
          <p:cNvPr id="3" name="Подзаголовок 2"/>
          <p:cNvSpPr>
            <a:spLocks noGrp="1"/>
          </p:cNvSpPr>
          <p:nvPr>
            <p:ph type="subTitle" idx="1"/>
          </p:nvPr>
        </p:nvSpPr>
        <p:spPr>
          <a:xfrm>
            <a:off x="214282" y="3500438"/>
            <a:ext cx="8715436" cy="3143272"/>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t="100000" r="100000"/>
            </a:path>
            <a:tileRect l="-100000" b="-100000"/>
          </a:gradFill>
          <a:ln w="57150">
            <a:solidFill>
              <a:srgbClr val="0070C0"/>
            </a:solidFill>
          </a:ln>
        </p:spPr>
        <p:txBody>
          <a:bodyPr>
            <a:normAutofit fontScale="85000" lnSpcReduction="20000"/>
          </a:bodyPr>
          <a:lstStyle/>
          <a:p>
            <a:pPr algn="l"/>
            <a:r>
              <a:rPr lang="ru-RU" sz="1400" b="1" dirty="0" smtClean="0">
                <a:solidFill>
                  <a:schemeClr val="tx1"/>
                </a:solidFill>
              </a:rPr>
              <a:t>  </a:t>
            </a:r>
            <a:r>
              <a:rPr lang="ru-RU" sz="1900" b="1" dirty="0" smtClean="0">
                <a:solidFill>
                  <a:srgbClr val="7030A0"/>
                </a:solidFill>
              </a:rPr>
              <a:t>ПРОГУЛКА № 4      </a:t>
            </a:r>
            <a:r>
              <a:rPr lang="ru-RU" sz="1400" b="1" dirty="0" smtClean="0">
                <a:solidFill>
                  <a:schemeClr val="tx1"/>
                </a:solidFill>
              </a:rPr>
              <a:t>                                  </a:t>
            </a:r>
            <a:endParaRPr lang="en-US" sz="1400" b="1" dirty="0" smtClean="0">
              <a:solidFill>
                <a:schemeClr val="tx1"/>
              </a:solidFill>
            </a:endParaRPr>
          </a:p>
          <a:p>
            <a:pPr algn="l"/>
            <a:r>
              <a:rPr lang="ru-RU" sz="1400" b="1" dirty="0" smtClean="0">
                <a:solidFill>
                  <a:schemeClr val="tx1"/>
                </a:solidFill>
              </a:rPr>
              <a:t>1. Пройти с детьми к замерзшим лужицам, предложить походить по тонкому льду, послушать, как он хрустит. Рассмотреть кусочек льдинки, отметить, что лед  прозрачный. Объяснить, что, когда морозы станут сильными, лед будет крепким и твердым и очень скользким. В парках зальют катки, реки покроются льдом, Можно будет скользить по ледяным дорожкам, кататься на коньках, заливать горку, а по реке переезжать без моста  –   это  «зимние переправы»</a:t>
            </a:r>
          </a:p>
          <a:p>
            <a:pPr algn="l"/>
            <a:r>
              <a:rPr lang="ru-RU" sz="1400" b="1" dirty="0" smtClean="0">
                <a:solidFill>
                  <a:schemeClr val="tx1"/>
                </a:solidFill>
              </a:rPr>
              <a:t>2. Прочитать: </a:t>
            </a:r>
          </a:p>
          <a:p>
            <a:pPr algn="l"/>
            <a:r>
              <a:rPr lang="ru-RU" sz="1400" b="1" dirty="0" smtClean="0">
                <a:solidFill>
                  <a:schemeClr val="tx1"/>
                </a:solidFill>
              </a:rPr>
              <a:t>    «Блистает речка, льдом одета, мальчишек радостный народ</a:t>
            </a:r>
          </a:p>
          <a:p>
            <a:pPr algn="l"/>
            <a:r>
              <a:rPr lang="ru-RU" sz="1400" b="1" dirty="0" smtClean="0">
                <a:solidFill>
                  <a:schemeClr val="tx1"/>
                </a:solidFill>
              </a:rPr>
              <a:t>      Коньками звучно режет лед; На красных лапках гусь тяжелый,</a:t>
            </a:r>
          </a:p>
          <a:p>
            <a:pPr algn="l"/>
            <a:r>
              <a:rPr lang="ru-RU" sz="1400" b="1" dirty="0" smtClean="0">
                <a:solidFill>
                  <a:schemeClr val="tx1"/>
                </a:solidFill>
              </a:rPr>
              <a:t>      Задумав плыть по лону вод, ступает бережно на лед, скользит и падает. </a:t>
            </a:r>
          </a:p>
          <a:p>
            <a:pPr algn="l"/>
            <a:r>
              <a:rPr lang="ru-RU" sz="1400" b="1" dirty="0" smtClean="0">
                <a:solidFill>
                  <a:schemeClr val="tx1"/>
                </a:solidFill>
              </a:rPr>
              <a:t>      Веселый мелькает, вьется первый снег, звездами падая на брег».  </a:t>
            </a:r>
          </a:p>
          <a:p>
            <a:pPr algn="l"/>
            <a:r>
              <a:rPr lang="ru-RU" sz="1400" b="1" dirty="0" smtClean="0">
                <a:solidFill>
                  <a:schemeClr val="tx1"/>
                </a:solidFill>
              </a:rPr>
              <a:t>3. Продолжать сгребать снег на горку. Напомнить о том, что лопатой нужно работать аккуратно, не махаться, чтобы не ударить детей.</a:t>
            </a:r>
          </a:p>
          <a:p>
            <a:pPr algn="l"/>
            <a:r>
              <a:rPr lang="ru-RU" sz="1400" b="1" dirty="0" smtClean="0">
                <a:solidFill>
                  <a:schemeClr val="tx1"/>
                </a:solidFill>
              </a:rPr>
              <a:t>4. Индивидуально упражняться в метании в горизонтальную цель: </a:t>
            </a:r>
          </a:p>
          <a:p>
            <a:pPr algn="l"/>
            <a:r>
              <a:rPr lang="ru-RU" sz="1400" b="1" dirty="0" smtClean="0">
                <a:solidFill>
                  <a:schemeClr val="tx1"/>
                </a:solidFill>
              </a:rPr>
              <a:t>«Попади в корзину» </a:t>
            </a:r>
          </a:p>
          <a:p>
            <a:pPr algn="l"/>
            <a:r>
              <a:rPr lang="ru-RU" sz="1400" b="1" dirty="0" smtClean="0">
                <a:solidFill>
                  <a:schemeClr val="tx1"/>
                </a:solidFill>
              </a:rPr>
              <a:t>5. Подвижные  игры:    « Мороз»,   «Мышеловка»</a:t>
            </a:r>
          </a:p>
          <a:p>
            <a:endParaRPr lang="ru-RU"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143271"/>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8900000" scaled="1"/>
            <a:tileRect/>
          </a:gradFill>
          <a:ln w="57150">
            <a:solidFill>
              <a:srgbClr val="0070C0"/>
            </a:solidFill>
          </a:ln>
        </p:spPr>
        <p:txBody>
          <a:bodyPr>
            <a:normAutofit fontScale="90000"/>
          </a:bodyPr>
          <a:lstStyle/>
          <a:p>
            <a:pPr algn="l"/>
            <a:r>
              <a:rPr lang="en-US" sz="1400" b="1" dirty="0" smtClean="0">
                <a:solidFill>
                  <a:srgbClr val="7030A0"/>
                </a:solidFill>
              </a:rPr>
              <a:t> </a:t>
            </a:r>
            <a:r>
              <a:rPr lang="ru-RU" sz="1800" b="1" dirty="0" smtClean="0">
                <a:solidFill>
                  <a:srgbClr val="7030A0"/>
                </a:solidFill>
              </a:rPr>
              <a:t>ПРОГУЛКА № 5   </a:t>
            </a:r>
            <a:r>
              <a:rPr lang="ru-RU" sz="1400" b="1" dirty="0" smtClean="0"/>
              <a:t>                                    </a:t>
            </a:r>
            <a:br>
              <a:rPr lang="ru-RU" sz="1400" b="1" dirty="0" smtClean="0"/>
            </a:br>
            <a:r>
              <a:rPr lang="ru-RU" sz="1400" b="1" dirty="0" smtClean="0"/>
              <a:t>1. Обратить внимание детей на снег. Отметить, что его состояние зависит от погоды: он бывает сыпучий, липкий, рыхлый. Обойти участок, посмотреть, как красиво украсил снег знакомые мета. Особенно красиво он лежит на лапах  наших ёлочек. Спросить где еще лежит снег: на крышах, на заборе, на пеньках.</a:t>
            </a:r>
            <a:br>
              <a:rPr lang="ru-RU" sz="1400" b="1" dirty="0" smtClean="0"/>
            </a:br>
            <a:r>
              <a:rPr lang="ru-RU" sz="1400" b="1" dirty="0" smtClean="0"/>
              <a:t>2. Прочитать: « Что такое за окном? Сразу в доме посветлело –</a:t>
            </a:r>
            <a:br>
              <a:rPr lang="ru-RU" sz="1400" b="1" dirty="0" smtClean="0"/>
            </a:br>
            <a:r>
              <a:rPr lang="ru-RU" sz="1400" b="1" dirty="0" smtClean="0"/>
              <a:t>                            Это снег лежит ковром, самый первый, самый белый.</a:t>
            </a:r>
            <a:br>
              <a:rPr lang="ru-RU" sz="1400" b="1" dirty="0" smtClean="0"/>
            </a:br>
            <a:r>
              <a:rPr lang="ru-RU" sz="1400" b="1" dirty="0" smtClean="0"/>
              <a:t>                            На заборе, на крылечке все блестит и все бело.</a:t>
            </a:r>
            <a:br>
              <a:rPr lang="ru-RU" sz="1400" b="1" dirty="0" smtClean="0"/>
            </a:br>
            <a:r>
              <a:rPr lang="ru-RU" sz="1400" b="1" dirty="0" smtClean="0"/>
              <a:t>                            Нет свободного местечка, всюду снега намело».</a:t>
            </a:r>
            <a:br>
              <a:rPr lang="ru-RU" sz="1400" b="1" dirty="0" smtClean="0"/>
            </a:br>
            <a:r>
              <a:rPr lang="ru-RU" sz="1400" b="1" dirty="0" smtClean="0"/>
              <a:t>3. Попробовать лепить снеговиков, украсить их оставшимися листьями хмеля. На кухне у поваров попросить морковку для носа. Радоваться результатам своего труда.</a:t>
            </a:r>
            <a:br>
              <a:rPr lang="ru-RU" sz="1400" b="1" dirty="0" smtClean="0"/>
            </a:br>
            <a:r>
              <a:rPr lang="ru-RU" sz="1400" b="1" dirty="0" smtClean="0"/>
              <a:t>4. Индивидуально упражняться в построении и перестроении парами, по трое. Шагать четко, с одной ноги. Учить прислушиваться к товарищам.</a:t>
            </a:r>
            <a:br>
              <a:rPr lang="ru-RU" sz="1400" b="1" dirty="0" smtClean="0"/>
            </a:br>
            <a:r>
              <a:rPr lang="ru-RU" sz="1400" b="1" dirty="0" smtClean="0"/>
              <a:t>5. Подвижные игры : «Водяной»,  «</a:t>
            </a:r>
            <a:r>
              <a:rPr lang="ru-RU" sz="1400" b="1" dirty="0" err="1" smtClean="0"/>
              <a:t>Ловишки</a:t>
            </a:r>
            <a:r>
              <a:rPr lang="ru-RU" sz="1400" b="1" dirty="0" smtClean="0"/>
              <a:t> с мячом».</a:t>
            </a:r>
            <a:br>
              <a:rPr lang="ru-RU" sz="1400" b="1" dirty="0" smtClean="0"/>
            </a:br>
            <a:endParaRPr lang="ru-RU" sz="1400" b="1" dirty="0"/>
          </a:p>
        </p:txBody>
      </p:sp>
      <p:sp>
        <p:nvSpPr>
          <p:cNvPr id="3" name="Подзаголовок 2"/>
          <p:cNvSpPr>
            <a:spLocks noGrp="1"/>
          </p:cNvSpPr>
          <p:nvPr>
            <p:ph type="subTitle" idx="1"/>
          </p:nvPr>
        </p:nvSpPr>
        <p:spPr>
          <a:xfrm>
            <a:off x="214282" y="3500438"/>
            <a:ext cx="8715436" cy="3143272"/>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t="100000" r="100000"/>
            </a:path>
            <a:tileRect l="-100000" b="-100000"/>
          </a:gradFill>
          <a:ln w="57150">
            <a:solidFill>
              <a:srgbClr val="0070C0"/>
            </a:solidFill>
          </a:ln>
        </p:spPr>
        <p:txBody>
          <a:bodyPr>
            <a:normAutofit/>
          </a:bodyPr>
          <a:lstStyle/>
          <a:p>
            <a:pPr algn="l"/>
            <a:r>
              <a:rPr lang="en-US" sz="1400" b="1" dirty="0" smtClean="0">
                <a:solidFill>
                  <a:schemeClr val="tx1"/>
                </a:solidFill>
              </a:rPr>
              <a:t> </a:t>
            </a:r>
            <a:r>
              <a:rPr lang="ru-RU" sz="1600" b="1" dirty="0" smtClean="0">
                <a:solidFill>
                  <a:srgbClr val="7030A0"/>
                </a:solidFill>
              </a:rPr>
              <a:t>ПРОГУЛКА  № 6      </a:t>
            </a:r>
            <a:r>
              <a:rPr lang="ru-RU" sz="1400" b="1" dirty="0" smtClean="0">
                <a:solidFill>
                  <a:schemeClr val="tx1"/>
                </a:solidFill>
              </a:rPr>
              <a:t>                              </a:t>
            </a:r>
            <a:endParaRPr lang="en-US" sz="1400" b="1" dirty="0" smtClean="0">
              <a:solidFill>
                <a:schemeClr val="tx1"/>
              </a:solidFill>
            </a:endParaRPr>
          </a:p>
          <a:p>
            <a:pPr algn="l"/>
            <a:r>
              <a:rPr lang="ru-RU" sz="1400" b="1" dirty="0" smtClean="0">
                <a:solidFill>
                  <a:schemeClr val="tx1"/>
                </a:solidFill>
              </a:rPr>
              <a:t> 1. Пройти с детьми по участку детского сада, осмотреть, как приготовились к зиме деревья. Задержаться у рябинки, отметить, что на ней нет ни одного листочка, но ярко видны гроздья ягод. Закрепить наглядно лексическое значение слова «гроздья».</a:t>
            </a:r>
          </a:p>
          <a:p>
            <a:pPr algn="l"/>
            <a:r>
              <a:rPr lang="ru-RU" sz="1400" b="1" dirty="0" smtClean="0">
                <a:solidFill>
                  <a:schemeClr val="tx1"/>
                </a:solidFill>
              </a:rPr>
              <a:t>2. Прочитать:  «Нарядилась и рябина в белый, праздничный наряд,</a:t>
            </a:r>
          </a:p>
          <a:p>
            <a:pPr algn="l"/>
            <a:r>
              <a:rPr lang="ru-RU" sz="1400" b="1" dirty="0" smtClean="0">
                <a:solidFill>
                  <a:schemeClr val="tx1"/>
                </a:solidFill>
              </a:rPr>
              <a:t>                           Только гроздья на вершине ярче прежнего горят».</a:t>
            </a:r>
          </a:p>
          <a:p>
            <a:pPr algn="l"/>
            <a:r>
              <a:rPr lang="ru-RU" sz="1400" b="1" dirty="0" smtClean="0">
                <a:solidFill>
                  <a:schemeClr val="tx1"/>
                </a:solidFill>
              </a:rPr>
              <a:t>3. Продолжать на участке строить горку, трудиться всем, представляя, как мы будем кататься на санках.</a:t>
            </a:r>
          </a:p>
          <a:p>
            <a:pPr algn="l"/>
            <a:r>
              <a:rPr lang="ru-RU" sz="1400" b="1" dirty="0" smtClean="0">
                <a:solidFill>
                  <a:schemeClr val="tx1"/>
                </a:solidFill>
              </a:rPr>
              <a:t>4. Индивидуально упражняться в метании в подвижную цель.</a:t>
            </a:r>
          </a:p>
          <a:p>
            <a:pPr algn="l"/>
            <a:r>
              <a:rPr lang="ru-RU" sz="1400" b="1" dirty="0" smtClean="0">
                <a:solidFill>
                  <a:schemeClr val="tx1"/>
                </a:solidFill>
              </a:rPr>
              <a:t>5. Подвижные игры: «Охотники и зайцы»,  «Мороз»</a:t>
            </a:r>
          </a:p>
          <a:p>
            <a:pPr algn="l"/>
            <a:r>
              <a:rPr lang="ru-RU" sz="1400" b="1" dirty="0" smtClean="0">
                <a:solidFill>
                  <a:schemeClr val="tx1"/>
                </a:solidFill>
              </a:rPr>
              <a:t>6. Играем в секрет. По заранее составленной схеме дети должны отыскать  приятный секрет.  </a:t>
            </a:r>
            <a:r>
              <a:rPr lang="ru-RU" sz="1400" dirty="0" smtClean="0"/>
              <a:t>   </a:t>
            </a:r>
          </a:p>
          <a:p>
            <a:endParaRPr lang="ru-RU"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143271"/>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8900000" scaled="1"/>
            <a:tileRect/>
          </a:gradFill>
          <a:ln w="57150">
            <a:solidFill>
              <a:srgbClr val="0070C0"/>
            </a:solidFill>
          </a:ln>
        </p:spPr>
        <p:txBody>
          <a:bodyPr>
            <a:normAutofit fontScale="90000"/>
          </a:bodyPr>
          <a:lstStyle/>
          <a:p>
            <a:pPr algn="l"/>
            <a:r>
              <a:rPr lang="ru-RU" sz="1800" b="1" dirty="0" smtClean="0">
                <a:solidFill>
                  <a:srgbClr val="7030A0"/>
                </a:solidFill>
              </a:rPr>
              <a:t>ПРОГУЛКА № 7  </a:t>
            </a:r>
            <a:r>
              <a:rPr lang="ru-RU" sz="1400" b="1" dirty="0" smtClean="0"/>
              <a:t>                                     </a:t>
            </a:r>
            <a:br>
              <a:rPr lang="ru-RU" sz="1400" b="1" dirty="0" smtClean="0"/>
            </a:br>
            <a:r>
              <a:rPr lang="ru-RU" sz="1400" b="1" dirty="0" smtClean="0"/>
              <a:t>1. Обратить внимание на то, как сияют в свете солнечных лучей снежинки, рассмотреть их. Каждая снежинка имеет свою форму, они очень красивые.</a:t>
            </a:r>
            <a:br>
              <a:rPr lang="ru-RU" sz="1400" b="1" dirty="0" smtClean="0"/>
            </a:br>
            <a:r>
              <a:rPr lang="ru-RU" sz="1400" b="1" dirty="0" smtClean="0"/>
              <a:t>Старшим пояснить, что очень меленькие капельки воды в воздухе остывают и собираются вместе, застывают, образуя такие разные снежинки.</a:t>
            </a:r>
            <a:br>
              <a:rPr lang="ru-RU" sz="1400" b="1" dirty="0" smtClean="0"/>
            </a:br>
            <a:r>
              <a:rPr lang="ru-RU" sz="1400" b="1" dirty="0" smtClean="0"/>
              <a:t>2. Прочитать:  З. Рождественская  - </a:t>
            </a:r>
            <a:br>
              <a:rPr lang="ru-RU" sz="1400" b="1" dirty="0" smtClean="0"/>
            </a:br>
            <a:r>
              <a:rPr lang="ru-RU" sz="1400" b="1" dirty="0" smtClean="0"/>
              <a:t> «Белая, узорная звездочка – малютка, ты слети мне на руку, посиди минутку.</a:t>
            </a:r>
            <a:br>
              <a:rPr lang="ru-RU" sz="1400" b="1" dirty="0" smtClean="0"/>
            </a:br>
            <a:r>
              <a:rPr lang="ru-RU" sz="1400" b="1" dirty="0" smtClean="0"/>
              <a:t>   Покружилась  звездочка в воздухе немножко,  </a:t>
            </a:r>
            <a:br>
              <a:rPr lang="ru-RU" sz="1400" b="1" dirty="0" smtClean="0"/>
            </a:br>
            <a:r>
              <a:rPr lang="ru-RU" sz="1400" b="1" dirty="0" smtClean="0"/>
              <a:t>                                               села и растаяла на моей ладошке».</a:t>
            </a:r>
            <a:br>
              <a:rPr lang="ru-RU" sz="1400" b="1" dirty="0" smtClean="0"/>
            </a:br>
            <a:r>
              <a:rPr lang="ru-RU" sz="1400" b="1" dirty="0" smtClean="0"/>
              <a:t>3. Сгрести снег  на горку, прихлопывать его,  придавать нужную форму.</a:t>
            </a:r>
            <a:br>
              <a:rPr lang="ru-RU" sz="1400" b="1" dirty="0" smtClean="0"/>
            </a:br>
            <a:r>
              <a:rPr lang="ru-RU" sz="1400" b="1" dirty="0" smtClean="0"/>
              <a:t>4. Индивидуально упражняться в  спрыгивании с приподнятой поверхности, приземляясь на носочки обеих ног.</a:t>
            </a:r>
            <a:br>
              <a:rPr lang="ru-RU" sz="1400" b="1" dirty="0" smtClean="0"/>
            </a:br>
            <a:r>
              <a:rPr lang="ru-RU" sz="1400" b="1" dirty="0" smtClean="0"/>
              <a:t>5. Подвижные игры: Разучить новую игру «Два мороза»,  «Хитрая ли</a:t>
            </a:r>
            <a:r>
              <a:rPr lang="en-US" sz="1400" b="1" dirty="0" smtClean="0"/>
              <a:t>c</a:t>
            </a:r>
            <a:r>
              <a:rPr lang="ru-RU" sz="1400" b="1" dirty="0" smtClean="0"/>
              <a:t>а».</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214282" y="3500438"/>
            <a:ext cx="8715436" cy="3143272"/>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t="100000" r="100000"/>
            </a:path>
            <a:tileRect l="-100000" b="-100000"/>
          </a:gradFill>
          <a:ln w="57150">
            <a:solidFill>
              <a:srgbClr val="0070C0"/>
            </a:solidFill>
          </a:ln>
        </p:spPr>
        <p:txBody>
          <a:bodyPr>
            <a:normAutofit/>
          </a:bodyPr>
          <a:lstStyle/>
          <a:p>
            <a:pPr algn="l"/>
            <a:r>
              <a:rPr lang="ru-RU" sz="1600" b="1" dirty="0" smtClean="0">
                <a:solidFill>
                  <a:srgbClr val="7030A0"/>
                </a:solidFill>
              </a:rPr>
              <a:t> ПРОГУЛКА № 8 </a:t>
            </a:r>
            <a:r>
              <a:rPr lang="ru-RU" sz="1400" b="1" dirty="0" smtClean="0">
                <a:solidFill>
                  <a:schemeClr val="tx1"/>
                </a:solidFill>
              </a:rPr>
              <a:t>                                         </a:t>
            </a:r>
          </a:p>
          <a:p>
            <a:pPr algn="l"/>
            <a:r>
              <a:rPr lang="ru-RU" sz="1400" b="1" dirty="0" smtClean="0">
                <a:solidFill>
                  <a:schemeClr val="tx1"/>
                </a:solidFill>
              </a:rPr>
              <a:t>                                                                         </a:t>
            </a:r>
          </a:p>
          <a:p>
            <a:pPr algn="l"/>
            <a:r>
              <a:rPr lang="ru-RU" sz="1400" b="1" dirty="0" smtClean="0">
                <a:solidFill>
                  <a:schemeClr val="tx1"/>
                </a:solidFill>
              </a:rPr>
              <a:t>1. Вынести с детьми на участок формочки, заполненные разноцветной водой.</a:t>
            </a:r>
          </a:p>
          <a:p>
            <a:pPr algn="l"/>
            <a:r>
              <a:rPr lang="ru-RU" sz="1400" b="1" dirty="0" smtClean="0">
                <a:solidFill>
                  <a:schemeClr val="tx1"/>
                </a:solidFill>
              </a:rPr>
              <a:t>По тому, как быстро застынет вода, убедиться, что на улице сегодня сильный мороз. Покормить птиц, вспомнить, что им очень голодно зимой.</a:t>
            </a:r>
          </a:p>
          <a:p>
            <a:pPr algn="l"/>
            <a:r>
              <a:rPr lang="ru-RU" sz="1400" b="1" dirty="0" smtClean="0">
                <a:solidFill>
                  <a:schemeClr val="tx1"/>
                </a:solidFill>
              </a:rPr>
              <a:t>2. Загадать загадку: «Без рук, без ног, а рисовать умею». Заучить пословицы: «Береги нос в большой мороз»,  «Мороз невелик, но стоять не велит».</a:t>
            </a:r>
          </a:p>
          <a:p>
            <a:pPr algn="l"/>
            <a:r>
              <a:rPr lang="ru-RU" sz="1400" b="1" dirty="0" smtClean="0">
                <a:solidFill>
                  <a:schemeClr val="tx1"/>
                </a:solidFill>
              </a:rPr>
              <a:t>3. Заливать горку. Дети помогают, прихлопывая снег лопатами.</a:t>
            </a:r>
          </a:p>
          <a:p>
            <a:pPr algn="l"/>
            <a:r>
              <a:rPr lang="ru-RU" sz="1400" b="1" dirty="0" smtClean="0">
                <a:solidFill>
                  <a:schemeClr val="tx1"/>
                </a:solidFill>
              </a:rPr>
              <a:t>4. Индивидуально упражняться в метании в вертикальную цель: «Сбей сосульку»</a:t>
            </a:r>
          </a:p>
          <a:p>
            <a:pPr algn="l"/>
            <a:r>
              <a:rPr lang="ru-RU" sz="1400" b="1" dirty="0" smtClean="0">
                <a:solidFill>
                  <a:schemeClr val="tx1"/>
                </a:solidFill>
              </a:rPr>
              <a:t>5. Подвижные игры :  «Два мороза»,   «Водяной»        </a:t>
            </a:r>
            <a:r>
              <a:rPr lang="ru-RU" sz="1400" dirty="0" smtClean="0"/>
              <a:t>  </a:t>
            </a:r>
          </a:p>
          <a:p>
            <a:endParaRPr lang="ru-RU"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143271"/>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8900000" scaled="1"/>
            <a:tileRect/>
          </a:gradFill>
          <a:ln w="57150">
            <a:solidFill>
              <a:srgbClr val="0070C0"/>
            </a:solidFill>
          </a:ln>
        </p:spPr>
        <p:txBody>
          <a:bodyPr>
            <a:normAutofit/>
          </a:bodyPr>
          <a:lstStyle/>
          <a:p>
            <a:pPr algn="l"/>
            <a:r>
              <a:rPr lang="ru-RU" sz="1600" b="1" dirty="0" smtClean="0">
                <a:solidFill>
                  <a:srgbClr val="7030A0"/>
                </a:solidFill>
              </a:rPr>
              <a:t>ПРОГУЛКА  № 9  </a:t>
            </a:r>
            <a:br>
              <a:rPr lang="ru-RU" sz="1600" b="1" dirty="0" smtClean="0">
                <a:solidFill>
                  <a:srgbClr val="7030A0"/>
                </a:solidFill>
              </a:rPr>
            </a:br>
            <a:r>
              <a:rPr lang="ru-RU" sz="1600" b="1" dirty="0" smtClean="0">
                <a:solidFill>
                  <a:srgbClr val="7030A0"/>
                </a:solidFill>
              </a:rPr>
              <a:t>    </a:t>
            </a:r>
            <a:r>
              <a:rPr lang="ru-RU" sz="1400" b="1" dirty="0" smtClean="0"/>
              <a:t>                                  </a:t>
            </a:r>
            <a:br>
              <a:rPr lang="ru-RU" sz="1400" b="1" dirty="0" smtClean="0"/>
            </a:br>
            <a:r>
              <a:rPr lang="ru-RU" sz="1400" b="1" dirty="0" smtClean="0"/>
              <a:t>1. Понаблюдать с детьми за снегирями, что прилетают к нам на кусты сирени. Объяснить, что зимой снегири прилетают ближе к жилью человека, когда в рощах, лесах не остается ягод и семян.</a:t>
            </a:r>
            <a:br>
              <a:rPr lang="ru-RU" sz="1400" b="1" dirty="0" smtClean="0"/>
            </a:br>
            <a:r>
              <a:rPr lang="ru-RU" sz="1400" b="1" dirty="0" smtClean="0"/>
              <a:t>2. Прочитать: «Чернокрылый, красногрудый  здесь зимой найдет приют.</a:t>
            </a:r>
            <a:br>
              <a:rPr lang="ru-RU" sz="1400" b="1" dirty="0" smtClean="0"/>
            </a:br>
            <a:r>
              <a:rPr lang="ru-RU" sz="1400" b="1" dirty="0" smtClean="0"/>
              <a:t>                          Не боится он простуды, с первым снегом тут как тут»  или</a:t>
            </a:r>
            <a:br>
              <a:rPr lang="ru-RU" sz="1400" b="1" dirty="0" smtClean="0"/>
            </a:br>
            <a:r>
              <a:rPr lang="ru-RU" sz="1400" b="1" dirty="0" smtClean="0"/>
              <a:t>«В саду, где пели зяблики, сегодня, посмотри, </a:t>
            </a:r>
            <a:br>
              <a:rPr lang="ru-RU" sz="1400" b="1" dirty="0" smtClean="0"/>
            </a:br>
            <a:r>
              <a:rPr lang="ru-RU" sz="1400" b="1" dirty="0" smtClean="0"/>
              <a:t> Как </a:t>
            </a:r>
            <a:r>
              <a:rPr lang="ru-RU" sz="1400" b="1" dirty="0" err="1" smtClean="0"/>
              <a:t>розовые</a:t>
            </a:r>
            <a:r>
              <a:rPr lang="ru-RU" sz="1400" b="1" dirty="0" smtClean="0"/>
              <a:t> яблоки на ветках снегири».</a:t>
            </a:r>
            <a:br>
              <a:rPr lang="ru-RU" sz="1400" b="1" dirty="0" smtClean="0"/>
            </a:br>
            <a:r>
              <a:rPr lang="ru-RU" sz="1400" b="1" dirty="0" smtClean="0"/>
              <a:t>3. Набросать  снегирям ягоды рябины, понаблюдать, как снегири будут клевать их.</a:t>
            </a:r>
            <a:br>
              <a:rPr lang="ru-RU" sz="1400" b="1" dirty="0" smtClean="0"/>
            </a:br>
            <a:r>
              <a:rPr lang="ru-RU" sz="1400" b="1" dirty="0" smtClean="0"/>
              <a:t>4. Индивидуально упражняться в ходьбе по ограниченной приподнятой поверхности.</a:t>
            </a:r>
            <a:br>
              <a:rPr lang="ru-RU" sz="1400" b="1" dirty="0" smtClean="0"/>
            </a:br>
            <a:r>
              <a:rPr lang="ru-RU" sz="1400" b="1" dirty="0" smtClean="0"/>
              <a:t>5. Подвижные игры:   «Два мороза»,   « </a:t>
            </a:r>
            <a:r>
              <a:rPr lang="ru-RU" sz="1400" b="1" dirty="0" err="1" smtClean="0"/>
              <a:t>Совушка</a:t>
            </a:r>
            <a:r>
              <a:rPr lang="ru-RU" sz="1400" b="1" dirty="0" smtClean="0"/>
              <a:t> – сова».</a:t>
            </a:r>
            <a:br>
              <a:rPr lang="ru-RU" sz="1400" b="1" dirty="0" smtClean="0"/>
            </a:br>
            <a:endParaRPr lang="ru-RU" sz="1400" b="1" dirty="0"/>
          </a:p>
        </p:txBody>
      </p:sp>
      <p:sp>
        <p:nvSpPr>
          <p:cNvPr id="3" name="Подзаголовок 2"/>
          <p:cNvSpPr>
            <a:spLocks noGrp="1"/>
          </p:cNvSpPr>
          <p:nvPr>
            <p:ph type="subTitle" idx="1"/>
          </p:nvPr>
        </p:nvSpPr>
        <p:spPr>
          <a:xfrm>
            <a:off x="214282" y="3500438"/>
            <a:ext cx="8715436" cy="3143272"/>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t="100000" r="100000"/>
            </a:path>
            <a:tileRect l="-100000" b="-100000"/>
          </a:gradFill>
          <a:ln w="57150">
            <a:solidFill>
              <a:srgbClr val="0070C0"/>
            </a:solidFill>
          </a:ln>
        </p:spPr>
        <p:txBody>
          <a:bodyPr>
            <a:normAutofit lnSpcReduction="10000"/>
          </a:bodyPr>
          <a:lstStyle/>
          <a:p>
            <a:pPr algn="l"/>
            <a:r>
              <a:rPr lang="ru-RU" sz="1400" b="1" dirty="0" smtClean="0">
                <a:solidFill>
                  <a:schemeClr val="tx1"/>
                </a:solidFill>
              </a:rPr>
              <a:t> </a:t>
            </a:r>
            <a:r>
              <a:rPr lang="ru-RU" sz="1600" b="1" dirty="0" smtClean="0">
                <a:solidFill>
                  <a:srgbClr val="7030A0"/>
                </a:solidFill>
              </a:rPr>
              <a:t> ПРОГУЛКА  № 10   </a:t>
            </a:r>
            <a:r>
              <a:rPr lang="ru-RU" sz="1400" b="1" dirty="0" smtClean="0">
                <a:solidFill>
                  <a:schemeClr val="tx1"/>
                </a:solidFill>
              </a:rPr>
              <a:t>                               </a:t>
            </a:r>
          </a:p>
          <a:p>
            <a:pPr algn="l"/>
            <a:r>
              <a:rPr lang="ru-RU" sz="1400" b="1" dirty="0" smtClean="0">
                <a:solidFill>
                  <a:schemeClr val="tx1"/>
                </a:solidFill>
              </a:rPr>
              <a:t>1. Посмотреть, как красиво покрыты снегом деревья. </a:t>
            </a:r>
          </a:p>
          <a:p>
            <a:pPr algn="l"/>
            <a:r>
              <a:rPr lang="ru-RU" sz="1400" b="1" dirty="0" smtClean="0">
                <a:solidFill>
                  <a:schemeClr val="tx1"/>
                </a:solidFill>
              </a:rPr>
              <a:t>Стряхнуть пушистый снежок с ветки. Полюбоваться, как красиво блестят снежинки на солнце. </a:t>
            </a:r>
          </a:p>
          <a:p>
            <a:pPr algn="l"/>
            <a:r>
              <a:rPr lang="ru-RU" sz="1400" b="1" dirty="0" smtClean="0">
                <a:solidFill>
                  <a:schemeClr val="tx1"/>
                </a:solidFill>
              </a:rPr>
              <a:t>2. Прочитать стихотворение И. Никитина: </a:t>
            </a:r>
          </a:p>
          <a:p>
            <a:pPr algn="l"/>
            <a:r>
              <a:rPr lang="ru-RU" sz="1400" b="1" dirty="0" smtClean="0">
                <a:solidFill>
                  <a:schemeClr val="tx1"/>
                </a:solidFill>
              </a:rPr>
              <a:t>                                   «На дворах и домах  снег лежит полотном</a:t>
            </a:r>
          </a:p>
          <a:p>
            <a:pPr algn="l"/>
            <a:r>
              <a:rPr lang="ru-RU" sz="1400" b="1" dirty="0" smtClean="0">
                <a:solidFill>
                  <a:schemeClr val="tx1"/>
                </a:solidFill>
              </a:rPr>
              <a:t>                                     И от солнца блестит разноцветным огнем.</a:t>
            </a:r>
          </a:p>
          <a:p>
            <a:pPr algn="l"/>
            <a:r>
              <a:rPr lang="ru-RU" sz="1400" b="1" dirty="0" smtClean="0">
                <a:solidFill>
                  <a:schemeClr val="tx1"/>
                </a:solidFill>
              </a:rPr>
              <a:t>                                     На безлюдный простор побелевших полей</a:t>
            </a:r>
          </a:p>
          <a:p>
            <a:pPr algn="l"/>
            <a:r>
              <a:rPr lang="ru-RU" sz="1400" b="1" dirty="0" smtClean="0">
                <a:solidFill>
                  <a:schemeClr val="tx1"/>
                </a:solidFill>
              </a:rPr>
              <a:t>                                     Смотрит весело лес из-под черных кудрей».</a:t>
            </a:r>
          </a:p>
          <a:p>
            <a:pPr algn="l"/>
            <a:r>
              <a:rPr lang="ru-RU" sz="1400" b="1" dirty="0" smtClean="0">
                <a:solidFill>
                  <a:schemeClr val="tx1"/>
                </a:solidFill>
              </a:rPr>
              <a:t>3. Украсить горку цветной водой и цветными льдинками. Полюбоваться результатом  своей работы.</a:t>
            </a:r>
          </a:p>
          <a:p>
            <a:pPr algn="l"/>
            <a:r>
              <a:rPr lang="ru-RU" sz="1400" b="1" dirty="0" smtClean="0">
                <a:solidFill>
                  <a:schemeClr val="tx1"/>
                </a:solidFill>
              </a:rPr>
              <a:t>4. Индивидуально отрабатывать с детьми лыжный шаг.</a:t>
            </a:r>
          </a:p>
          <a:p>
            <a:pPr algn="l"/>
            <a:r>
              <a:rPr lang="ru-RU" sz="1400" b="1" dirty="0" smtClean="0">
                <a:solidFill>
                  <a:schemeClr val="tx1"/>
                </a:solidFill>
              </a:rPr>
              <a:t>5. Подвижные игры:  «Мороз»,  «Хитрая лиса»</a:t>
            </a:r>
          </a:p>
          <a:p>
            <a:endParaRPr lang="ru-RU"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143271"/>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8900000" scaled="1"/>
            <a:tileRect/>
          </a:gradFill>
          <a:ln w="57150">
            <a:solidFill>
              <a:srgbClr val="0070C0"/>
            </a:solidFill>
          </a:ln>
        </p:spPr>
        <p:txBody>
          <a:bodyPr>
            <a:normAutofit fontScale="90000"/>
          </a:bodyPr>
          <a:lstStyle/>
          <a:p>
            <a:pPr algn="l"/>
            <a:r>
              <a:rPr lang="ru-RU" sz="1800" b="1" dirty="0" smtClean="0">
                <a:solidFill>
                  <a:srgbClr val="7030A0"/>
                </a:solidFill>
              </a:rPr>
              <a:t>ПРОГУЛКА  № 11  </a:t>
            </a:r>
            <a:r>
              <a:rPr lang="ru-RU" sz="1400" b="1" dirty="0" smtClean="0"/>
              <a:t>                   </a:t>
            </a:r>
            <a:br>
              <a:rPr lang="ru-RU" sz="1400" b="1" dirty="0" smtClean="0"/>
            </a:br>
            <a:r>
              <a:rPr lang="ru-RU" sz="1400" b="1" dirty="0" smtClean="0"/>
              <a:t>1.Наблюдать за птицами на кормушке. Смелее всех  голуби. Воробьи и синички чуть смелее. А  вороны и сороки очень осторожные, хотя заметно волнуются, что голуби склюют всё. Рассмотреть птиц. У ворон крылья черные, спинка и грудь серые, клюв длинный, глаза расположены с боков головы. Обратить внимание на то, как ворона передвигается (шагает и головой кивает), но могут и прыгать на двух ногах.</a:t>
            </a:r>
            <a:br>
              <a:rPr lang="ru-RU" sz="1400" b="1" dirty="0" smtClean="0"/>
            </a:br>
            <a:r>
              <a:rPr lang="ru-RU" sz="1400" b="1" dirty="0" smtClean="0"/>
              <a:t>2. Прочитать: «Как под елочкой зеленой скачут, прыгают вороны.</a:t>
            </a:r>
            <a:br>
              <a:rPr lang="ru-RU" sz="1400" b="1" dirty="0" smtClean="0"/>
            </a:br>
            <a:r>
              <a:rPr lang="ru-RU" sz="1400" b="1" dirty="0" smtClean="0"/>
              <a:t>                          Из-за корочки подрались, вовсе горло раскричались.</a:t>
            </a:r>
            <a:br>
              <a:rPr lang="ru-RU" sz="1400" b="1" dirty="0" smtClean="0"/>
            </a:br>
            <a:r>
              <a:rPr lang="ru-RU" sz="1400" b="1" dirty="0" smtClean="0"/>
              <a:t>                          Только к ночи замолкают и тихонько засыпают».</a:t>
            </a:r>
            <a:br>
              <a:rPr lang="ru-RU" sz="1400" b="1" dirty="0" smtClean="0"/>
            </a:br>
            <a:r>
              <a:rPr lang="ru-RU" sz="1400" b="1" dirty="0" smtClean="0"/>
              <a:t>3. Продолжать строить с детьми горку, заливать ее. Кататься, если замерзла. Радоваться результатам своего совместного труда.</a:t>
            </a:r>
            <a:br>
              <a:rPr lang="ru-RU" sz="1400" b="1" dirty="0" smtClean="0"/>
            </a:br>
            <a:r>
              <a:rPr lang="ru-RU" sz="1400" b="1" dirty="0" smtClean="0"/>
              <a:t>4. Индивидуально учиться правильно забираться на горку, садиться на санки, отталкиваться и катиться, не  тормозить ногами.</a:t>
            </a:r>
            <a:br>
              <a:rPr lang="ru-RU" sz="1400" b="1" dirty="0" smtClean="0"/>
            </a:br>
            <a:r>
              <a:rPr lang="ru-RU" sz="1400" b="1" dirty="0" smtClean="0"/>
              <a:t>5. Подвижные игры: «Два мороза»,  «Водяной».</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214282" y="3500438"/>
            <a:ext cx="8715436" cy="3143272"/>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t="100000" r="100000"/>
            </a:path>
            <a:tileRect l="-100000" b="-100000"/>
          </a:gradFill>
          <a:ln w="57150">
            <a:solidFill>
              <a:srgbClr val="0070C0"/>
            </a:solidFill>
          </a:ln>
        </p:spPr>
        <p:txBody>
          <a:bodyPr>
            <a:normAutofit/>
          </a:bodyPr>
          <a:lstStyle/>
          <a:p>
            <a:pPr algn="l"/>
            <a:r>
              <a:rPr lang="ru-RU" sz="1400" b="1" dirty="0" smtClean="0">
                <a:solidFill>
                  <a:schemeClr val="tx1"/>
                </a:solidFill>
              </a:rPr>
              <a:t> </a:t>
            </a:r>
            <a:r>
              <a:rPr lang="ru-RU" sz="1600" b="1" dirty="0" smtClean="0">
                <a:solidFill>
                  <a:srgbClr val="7030A0"/>
                </a:solidFill>
              </a:rPr>
              <a:t> ПРОГУЛКА  № 12      </a:t>
            </a:r>
            <a:r>
              <a:rPr lang="ru-RU" sz="1400" b="1" dirty="0" smtClean="0">
                <a:solidFill>
                  <a:schemeClr val="tx1"/>
                </a:solidFill>
              </a:rPr>
              <a:t>                                        </a:t>
            </a:r>
          </a:p>
          <a:p>
            <a:pPr algn="l"/>
            <a:r>
              <a:rPr lang="ru-RU" sz="1400" b="1" dirty="0" smtClean="0">
                <a:solidFill>
                  <a:schemeClr val="tx1"/>
                </a:solidFill>
              </a:rPr>
              <a:t>1. Обратить внимание детей на деревья. Предложить различать знакомые им деревья по стволу, коре, расположению веток ( клен, березы, ель).</a:t>
            </a:r>
          </a:p>
          <a:p>
            <a:pPr algn="l"/>
            <a:r>
              <a:rPr lang="ru-RU" sz="1400" b="1" dirty="0" smtClean="0">
                <a:solidFill>
                  <a:schemeClr val="tx1"/>
                </a:solidFill>
              </a:rPr>
              <a:t>2. Загадать загадки: «Летом одеваются, зимою раздеваются», «И не снег, и не лед, а серебром деревья уберет». При случае показать, что такое иней.</a:t>
            </a:r>
          </a:p>
          <a:p>
            <a:pPr algn="l"/>
            <a:r>
              <a:rPr lang="ru-RU" sz="1400" b="1" dirty="0" smtClean="0">
                <a:solidFill>
                  <a:schemeClr val="tx1"/>
                </a:solidFill>
              </a:rPr>
              <a:t>3. Срезать с  детьми веточки березы, внести их в уголок природы для наблюдения и доказательства, что зимой деревья не погибают, только засыпают. И при определенных условиях – оживают.</a:t>
            </a:r>
          </a:p>
          <a:p>
            <a:pPr algn="l"/>
            <a:r>
              <a:rPr lang="ru-RU" sz="1400" b="1" dirty="0" smtClean="0">
                <a:solidFill>
                  <a:schemeClr val="tx1"/>
                </a:solidFill>
              </a:rPr>
              <a:t>4. Индивидуально учиться скользить по ледяной дорожке, удерживая равновесие.</a:t>
            </a:r>
          </a:p>
          <a:p>
            <a:pPr algn="l"/>
            <a:r>
              <a:rPr lang="ru-RU" sz="1400" b="1" dirty="0" smtClean="0">
                <a:solidFill>
                  <a:schemeClr val="tx1"/>
                </a:solidFill>
              </a:rPr>
              <a:t>5.Подвижные игры:  «</a:t>
            </a:r>
            <a:r>
              <a:rPr lang="ru-RU" sz="1400" b="1" dirty="0" err="1" smtClean="0">
                <a:solidFill>
                  <a:schemeClr val="tx1"/>
                </a:solidFill>
              </a:rPr>
              <a:t>Ловишки</a:t>
            </a:r>
            <a:r>
              <a:rPr lang="ru-RU" sz="1400" b="1" dirty="0" smtClean="0">
                <a:solidFill>
                  <a:schemeClr val="tx1"/>
                </a:solidFill>
              </a:rPr>
              <a:t>»,   «У медведя во бору».</a:t>
            </a:r>
          </a:p>
          <a:p>
            <a:pPr algn="l"/>
            <a:r>
              <a:rPr lang="ru-RU" sz="1400" b="1" dirty="0" smtClean="0">
                <a:solidFill>
                  <a:schemeClr val="tx1"/>
                </a:solidFill>
              </a:rPr>
              <a:t>  </a:t>
            </a:r>
          </a:p>
          <a:p>
            <a:endParaRPr lang="ru-RU"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14282" y="3500438"/>
            <a:ext cx="8715436" cy="3143272"/>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t="100000" r="100000"/>
            </a:path>
            <a:tileRect l="-100000" b="-100000"/>
          </a:gradFill>
          <a:ln w="57150">
            <a:solidFill>
              <a:srgbClr val="0070C0"/>
            </a:solidFill>
          </a:ln>
        </p:spPr>
        <p:txBody>
          <a:bodyPr>
            <a:normAutofit/>
          </a:bodyPr>
          <a:lstStyle/>
          <a:p>
            <a:pPr algn="l"/>
            <a:r>
              <a:rPr lang="ru-RU" sz="1600" b="1" dirty="0" smtClean="0">
                <a:solidFill>
                  <a:srgbClr val="7030A0"/>
                </a:solidFill>
              </a:rPr>
              <a:t> ПРОГУЛКА  №  13      </a:t>
            </a:r>
            <a:r>
              <a:rPr lang="ru-RU" sz="1400" b="1" dirty="0" smtClean="0">
                <a:solidFill>
                  <a:schemeClr val="tx1"/>
                </a:solidFill>
              </a:rPr>
              <a:t>                              </a:t>
            </a:r>
          </a:p>
          <a:p>
            <a:pPr algn="l"/>
            <a:r>
              <a:rPr lang="ru-RU" sz="1400" b="1" dirty="0" smtClean="0">
                <a:solidFill>
                  <a:schemeClr val="tx1"/>
                </a:solidFill>
              </a:rPr>
              <a:t>1. Отметить с детьми, где было солнце вначале прогулки и где оно в конце. Обратить внимание на то, что дни стали короткими и солнце светит мало.</a:t>
            </a:r>
          </a:p>
          <a:p>
            <a:pPr algn="l"/>
            <a:r>
              <a:rPr lang="ru-RU" sz="1400" b="1" dirty="0" smtClean="0">
                <a:solidFill>
                  <a:schemeClr val="tx1"/>
                </a:solidFill>
              </a:rPr>
              <a:t>Обратиться к опыту. Утром и вечером, когда они идут в детский - сад и из детского – сада, на улице темно.</a:t>
            </a:r>
          </a:p>
          <a:p>
            <a:pPr algn="l"/>
            <a:r>
              <a:rPr lang="ru-RU" sz="1400" b="1" dirty="0" smtClean="0">
                <a:solidFill>
                  <a:schemeClr val="tx1"/>
                </a:solidFill>
              </a:rPr>
              <a:t>2. прочитать: «Стали дни коротки, солнце светит мало</a:t>
            </a:r>
          </a:p>
          <a:p>
            <a:pPr algn="l"/>
            <a:r>
              <a:rPr lang="ru-RU" sz="1400" b="1" dirty="0" smtClean="0">
                <a:solidFill>
                  <a:schemeClr val="tx1"/>
                </a:solidFill>
              </a:rPr>
              <a:t>                          Вот пришли морозы, и зима настала».</a:t>
            </a:r>
          </a:p>
          <a:p>
            <a:pPr algn="l"/>
            <a:r>
              <a:rPr lang="ru-RU" sz="1400" b="1" dirty="0" smtClean="0">
                <a:solidFill>
                  <a:schemeClr val="tx1"/>
                </a:solidFill>
              </a:rPr>
              <a:t>3.Сгрести снег к стволам деревьев, - пусть им будет тепло зимой. Отметить пользу нашего труда.</a:t>
            </a:r>
          </a:p>
          <a:p>
            <a:pPr algn="l"/>
            <a:r>
              <a:rPr lang="ru-RU" sz="1400" b="1" dirty="0" smtClean="0">
                <a:solidFill>
                  <a:schemeClr val="tx1"/>
                </a:solidFill>
              </a:rPr>
              <a:t>4. Индивидуально упражняться в выполнении скользящего, лыжного шага.</a:t>
            </a:r>
          </a:p>
          <a:p>
            <a:pPr algn="l"/>
            <a:r>
              <a:rPr lang="ru-RU" sz="1400" b="1" dirty="0" smtClean="0">
                <a:solidFill>
                  <a:schemeClr val="tx1"/>
                </a:solidFill>
              </a:rPr>
              <a:t>5. Подвижные игры:  «Снежки»,  «паук и мухи»</a:t>
            </a:r>
          </a:p>
          <a:p>
            <a:endParaRPr lang="ru-RU" sz="1400" dirty="0"/>
          </a:p>
        </p:txBody>
      </p:sp>
      <p:sp>
        <p:nvSpPr>
          <p:cNvPr id="4" name="Заголовок 3"/>
          <p:cNvSpPr>
            <a:spLocks noGrp="1"/>
          </p:cNvSpPr>
          <p:nvPr>
            <p:ph type="ctrTitle"/>
          </p:nvPr>
        </p:nvSpPr>
        <p:spPr/>
        <p:txBody>
          <a:bodyPr/>
          <a:lstStyle/>
          <a:p>
            <a:endParaRPr lang="ru-RU"/>
          </a:p>
        </p:txBody>
      </p:sp>
      <p:pic>
        <p:nvPicPr>
          <p:cNvPr id="5" name="Рисунок 4" descr="http://im0-tub-ru.yandex.net/i?id=531424765-30-72&amp;n=21"/>
          <p:cNvPicPr/>
          <p:nvPr/>
        </p:nvPicPr>
        <p:blipFill>
          <a:blip r:embed="rId2"/>
          <a:srcRect t="7581" r="1627"/>
          <a:stretch>
            <a:fillRect/>
          </a:stretch>
        </p:blipFill>
        <p:spPr bwMode="auto">
          <a:xfrm rot="21240241">
            <a:off x="2285984" y="428604"/>
            <a:ext cx="4643470" cy="2698163"/>
          </a:xfrm>
          <a:prstGeom prst="rect">
            <a:avLst/>
          </a:prstGeom>
          <a:ln>
            <a:noFill/>
          </a:ln>
          <a:effectLst>
            <a:softEdge rad="1125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143271"/>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8900000" scaled="1"/>
            <a:tileRect/>
          </a:gradFill>
          <a:ln w="57150">
            <a:solidFill>
              <a:srgbClr val="0070C0"/>
            </a:solidFill>
          </a:ln>
        </p:spPr>
        <p:txBody>
          <a:bodyPr>
            <a:normAutofit fontScale="90000"/>
          </a:bodyPr>
          <a:lstStyle/>
          <a:p>
            <a:pPr algn="l"/>
            <a:r>
              <a:rPr lang="ru-RU" sz="1800" b="1" dirty="0" smtClean="0">
                <a:solidFill>
                  <a:srgbClr val="7030A0"/>
                </a:solidFill>
              </a:rPr>
              <a:t> ПРОГУЛКА  № 14 </a:t>
            </a:r>
            <a:r>
              <a:rPr lang="ru-RU" sz="1400" b="1" dirty="0" smtClean="0"/>
              <a:t>  </a:t>
            </a:r>
            <a:br>
              <a:rPr lang="ru-RU" sz="1400" b="1" dirty="0" smtClean="0"/>
            </a:br>
            <a:r>
              <a:rPr lang="ru-RU" sz="1400" b="1" dirty="0" smtClean="0"/>
              <a:t>                                </a:t>
            </a:r>
            <a:br>
              <a:rPr lang="ru-RU" sz="1400" b="1" dirty="0" smtClean="0"/>
            </a:br>
            <a:r>
              <a:rPr lang="ru-RU" sz="1400" b="1" dirty="0" smtClean="0"/>
              <a:t>1. Сходить с детьми к нашему постоянному объекту наблюдения – к березке.</a:t>
            </a:r>
            <a:br>
              <a:rPr lang="ru-RU" sz="1400" b="1" dirty="0" smtClean="0"/>
            </a:br>
            <a:r>
              <a:rPr lang="ru-RU" sz="1400" b="1" dirty="0" smtClean="0"/>
              <a:t> Посмотреть, какая она красавица, даже без листьев. Какие тоненькие, нежно свисающие веточки. Как они покачиваются даже при маленьком ветерке.</a:t>
            </a:r>
            <a:br>
              <a:rPr lang="ru-RU" sz="1400" b="1" dirty="0" smtClean="0"/>
            </a:br>
            <a:r>
              <a:rPr lang="ru-RU" sz="1400" b="1" dirty="0" smtClean="0"/>
              <a:t>2. Прочитать: </a:t>
            </a:r>
            <a:br>
              <a:rPr lang="ru-RU" sz="1400" b="1" dirty="0" smtClean="0"/>
            </a:br>
            <a:r>
              <a:rPr lang="ru-RU" sz="1400" b="1" dirty="0" smtClean="0"/>
              <a:t>«Белая береза под моим окном принакрылась снегом, точно серебром.</a:t>
            </a:r>
            <a:br>
              <a:rPr lang="ru-RU" sz="1400" b="1" dirty="0" smtClean="0"/>
            </a:br>
            <a:r>
              <a:rPr lang="ru-RU" sz="1400" b="1" dirty="0" smtClean="0"/>
              <a:t> На пушистых ветках снежною каймой распустились кисти белой бахромой».</a:t>
            </a:r>
            <a:br>
              <a:rPr lang="ru-RU" sz="1400" b="1" dirty="0" smtClean="0"/>
            </a:br>
            <a:r>
              <a:rPr lang="ru-RU" sz="1400" b="1" dirty="0" smtClean="0"/>
              <a:t>3. Расчисть горку,  смести снег. Во время работы вспомнить пословицу:</a:t>
            </a:r>
            <a:br>
              <a:rPr lang="ru-RU" sz="1400" b="1" dirty="0" smtClean="0"/>
            </a:br>
            <a:r>
              <a:rPr lang="ru-RU" sz="1400" b="1" dirty="0" smtClean="0"/>
              <a:t>                    «Любишь кататься, люби и саночки возить».</a:t>
            </a:r>
            <a:br>
              <a:rPr lang="ru-RU" sz="1400" b="1" dirty="0" smtClean="0"/>
            </a:br>
            <a:r>
              <a:rPr lang="ru-RU" sz="1400" b="1" dirty="0" smtClean="0"/>
              <a:t>4. Индивидуально упражняться в удерживании равновесие при прохождении след в след.</a:t>
            </a:r>
            <a:br>
              <a:rPr lang="ru-RU" sz="1400" b="1" dirty="0" smtClean="0"/>
            </a:br>
            <a:r>
              <a:rPr lang="ru-RU" sz="1400" b="1" dirty="0" smtClean="0"/>
              <a:t>5. Подвижные игры:  «Мышеловка»,  «День и ночь»</a:t>
            </a:r>
            <a:r>
              <a:rPr lang="ru-RU" sz="1400" dirty="0" smtClean="0"/>
              <a:t/>
            </a:r>
            <a:br>
              <a:rPr lang="ru-RU" sz="1400" dirty="0" smtClean="0"/>
            </a:b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214282" y="3500438"/>
            <a:ext cx="8715436" cy="3143272"/>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t="100000" r="100000"/>
            </a:path>
            <a:tileRect l="-100000" b="-100000"/>
          </a:gradFill>
          <a:ln w="57150">
            <a:solidFill>
              <a:srgbClr val="0070C0"/>
            </a:solidFill>
          </a:ln>
        </p:spPr>
        <p:txBody>
          <a:bodyPr>
            <a:normAutofit fontScale="92500" lnSpcReduction="10000"/>
          </a:bodyPr>
          <a:lstStyle/>
          <a:p>
            <a:pPr algn="l"/>
            <a:r>
              <a:rPr lang="ru-RU" sz="1700" b="1" dirty="0" smtClean="0">
                <a:solidFill>
                  <a:srgbClr val="7030A0"/>
                </a:solidFill>
              </a:rPr>
              <a:t> ПРОГУЛКА  № 15     </a:t>
            </a:r>
            <a:r>
              <a:rPr lang="ru-RU" sz="1400" b="1" dirty="0" smtClean="0">
                <a:solidFill>
                  <a:schemeClr val="tx1"/>
                </a:solidFill>
              </a:rPr>
              <a:t>                                     </a:t>
            </a:r>
          </a:p>
          <a:p>
            <a:pPr algn="l"/>
            <a:r>
              <a:rPr lang="ru-RU" sz="1400" b="1" dirty="0" smtClean="0">
                <a:solidFill>
                  <a:schemeClr val="tx1"/>
                </a:solidFill>
              </a:rPr>
              <a:t>1. Обратить внимание на снежный покров. Измерить глубину снега в разных местах, отметить, что он не везде одинаков. Почему? Напомнить о значении снежного покрова в жизни растений. Вспомнить, что под снегом остались многолетние цветы:  ирисы, анютины глазки, они не погибают, а замирают и весной оживут.</a:t>
            </a:r>
          </a:p>
          <a:p>
            <a:pPr algn="l"/>
            <a:r>
              <a:rPr lang="ru-RU" sz="1400" b="1" dirty="0" smtClean="0">
                <a:solidFill>
                  <a:schemeClr val="tx1"/>
                </a:solidFill>
              </a:rPr>
              <a:t>2. Заучить поговорку: «Спасибо, мороз, что снегу принес»</a:t>
            </a:r>
          </a:p>
          <a:p>
            <a:pPr algn="l"/>
            <a:r>
              <a:rPr lang="ru-RU" sz="1400" b="1" dirty="0" smtClean="0">
                <a:solidFill>
                  <a:schemeClr val="tx1"/>
                </a:solidFill>
              </a:rPr>
              <a:t>Вспомнить загадки про снег: </a:t>
            </a:r>
          </a:p>
          <a:p>
            <a:pPr algn="l"/>
            <a:r>
              <a:rPr lang="ru-RU" sz="1400" b="1" dirty="0" smtClean="0">
                <a:solidFill>
                  <a:schemeClr val="tx1"/>
                </a:solidFill>
              </a:rPr>
              <a:t>«Скатерть бела все поле одела», «Всю зиму пролежит, весною в реку побежит», «На всех садится, никого не боится» </a:t>
            </a:r>
          </a:p>
          <a:p>
            <a:pPr algn="l"/>
            <a:r>
              <a:rPr lang="ru-RU" sz="1400" b="1" dirty="0" smtClean="0">
                <a:solidFill>
                  <a:schemeClr val="tx1"/>
                </a:solidFill>
              </a:rPr>
              <a:t>3. Вместе с детьми подгрести снег к стволам деревьев, особенно укутать молодые кусты сирени, помнить о необходимости этой работы для сохранности деревьев.</a:t>
            </a:r>
          </a:p>
          <a:p>
            <a:pPr algn="l"/>
            <a:r>
              <a:rPr lang="ru-RU" sz="1400" b="1" dirty="0" smtClean="0">
                <a:solidFill>
                  <a:schemeClr val="tx1"/>
                </a:solidFill>
              </a:rPr>
              <a:t>4. Индивидуально упражняться с детьми в метании в горизонтальную цель из-за головы левой и правой рукой на дальность.</a:t>
            </a:r>
          </a:p>
          <a:p>
            <a:pPr algn="l"/>
            <a:r>
              <a:rPr lang="ru-RU" sz="1400" b="1" dirty="0" smtClean="0">
                <a:solidFill>
                  <a:schemeClr val="tx1"/>
                </a:solidFill>
              </a:rPr>
              <a:t>5. Подвижные игры:  «Гуси»,  «Пузырь»</a:t>
            </a:r>
          </a:p>
          <a:p>
            <a:endParaRPr lang="ru-RU" sz="14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TotalTime>
  <Words>51</Words>
  <Application>Microsoft Office PowerPoint</Application>
  <PresentationFormat>Экран (4:3)</PresentationFormat>
  <Paragraphs>153</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КАРТОТЕКА</vt:lpstr>
      <vt:lpstr> ПРОГУЛКА  № 1                               1.Обратить внимание детей на выпавший снег. Отметить, что снег покрывает землю, но еще видна побуревшая  листва и трава. Спросить, отчего изменился цвет листьев и травы. 2. Загадать загадку: «Летом вырастает, а осенью опадает». Прочитать стихотворение Барабанского: « Прощай, прощай сияние небес!                                                       Прощай, прощай, краса природы!                                                       Волшебного шептания полный лес,                                                       Злато журчание воды». 3.Расчистить дорожки от снега. Отметить, что не утоптанный снег легкий, и его совсем не трудно сгребать. 4. Индивидуально упражняться в метании комочков снега в вертикальную цель – мишени и расстояние подбирать индивидуально. 5. Подвижные игры:  «День и ночь»,  « Волк и коза» </vt:lpstr>
      <vt:lpstr>  ПРОГУЛКА № 3                                      1.  Предложить детям поискать солнце на небе, отметить цвет неба, есть ли тучи. Объяснить детям, что дни стали короткими, солнце светит меньше, небо стало низкое. 2. Прочитать: « Стали дни коротки, солнце светит мало.                            Вот пришли морозы, и зима настала». 3. Начать с детьми сгребать снег  в то место, где будем строить горку. Привлечь к работе всех детей. Вспомнить пословицу:                   «Любишь кататься, люби и саночки возить» - объяснить ее смысл. 4. Индивидуально упражняться в прыжках. Перепрыгивать через  валики снега на двух ногах, отталкиваясь, помогая себе взмахом  рук. 5. Подвижные игры: разучить новую игру «Мороз» - У детей в руках снежки. Выбирается «МОРОЗ», дети окружают его и говорят:             «Вот снежок мой, посмотри! Вот снежок мой, посмотри!                Если хочешь его взять, то попробуй нас догнать!» ,  «Хитрая лиса». </vt:lpstr>
      <vt:lpstr> ПРОГУЛКА № 5                                        1. Обратить внимание детей на снег. Отметить, что его состояние зависит от погоды: он бывает сыпучий, липкий, рыхлый. Обойти участок, посмотреть, как красиво украсил снег знакомые мета. Особенно красиво он лежит на лапах  наших ёлочек. Спросить где еще лежит снег: на крышах, на заборе, на пеньках. 2. Прочитать: « Что такое за окном? Сразу в доме посветлело –                             Это снег лежит ковром, самый первый, самый белый.                             На заборе, на крылечке все блестит и все бело.                             Нет свободного местечка, всюду снега намело». 3. Попробовать лепить снеговиков, украсить их оставшимися листьями хмеля. На кухне у поваров попросить морковку для носа. Радоваться результатам своего труда. 4. Индивидуально упражняться в построении и перестроении парами, по трое. Шагать четко, с одной ноги. Учить прислушиваться к товарищам. 5. Подвижные игры : «Водяной»,  «Ловишки с мячом». </vt:lpstr>
      <vt:lpstr>ПРОГУЛКА № 7                                        1. Обратить внимание на то, как сияют в свете солнечных лучей снежинки, рассмотреть их. Каждая снежинка имеет свою форму, они очень красивые. Старшим пояснить, что очень меленькие капельки воды в воздухе остывают и собираются вместе, застывают, образуя такие разные снежинки. 2. Прочитать:  З. Рождественская  -   «Белая, узорная звездочка – малютка, ты слети мне на руку, посиди минутку.    Покружилась  звездочка в воздухе немножко,                                                  села и растаяла на моей ладошке». 3. Сгрести снег  на горку, прихлопывать его,  придавать нужную форму. 4. Индивидуально упражняться в  спрыгивании с приподнятой поверхности, приземляясь на носочки обеих ног. 5. Подвижные игры: Разучить новую игру «Два мороза»,  «Хитрая лиcа». </vt:lpstr>
      <vt:lpstr>ПРОГУЛКА  № 9                                          1. Понаблюдать с детьми за снегирями, что прилетают к нам на кусты сирени. Объяснить, что зимой снегири прилетают ближе к жилью человека, когда в рощах, лесах не остается ягод и семян. 2. Прочитать: «Чернокрылый, красногрудый  здесь зимой найдет приют.                           Не боится он простуды, с первым снегом тут как тут»  или «В саду, где пели зяблики, сегодня, посмотри,   Как розовые яблоки на ветках снегири». 3. Набросать  снегирям ягоды рябины, понаблюдать, как снегири будут клевать их. 4. Индивидуально упражняться в ходьбе по ограниченной приподнятой поверхности. 5. Подвижные игры:   «Два мороза»,   « Совушка – сова». </vt:lpstr>
      <vt:lpstr>ПРОГУЛКА  № 11                      1.Наблюдать за птицами на кормушке. Смелее всех  голуби. Воробьи и синички чуть смелее. А  вороны и сороки очень осторожные, хотя заметно волнуются, что голуби склюют всё. Рассмотреть птиц. У ворон крылья черные, спинка и грудь серые, клюв длинный, глаза расположены с боков головы. Обратить внимание на то, как ворона передвигается (шагает и головой кивает), но могут и прыгать на двух ногах. 2. Прочитать: «Как под елочкой зеленой скачут, прыгают вороны.                           Из-за корочки подрались, вовсе горло раскричались.                           Только к ночи замолкают и тихонько засыпают». 3. Продолжать строить с детьми горку, заливать ее. Кататься, если замерзла. Радоваться результатам своего совместного труда. 4. Индивидуально учиться правильно забираться на горку, садиться на санки, отталкиваться и катиться, не  тормозить ногами. 5. Подвижные игры: «Два мороза»,  «Водяной». </vt:lpstr>
      <vt:lpstr>Слайд 8</vt:lpstr>
      <vt:lpstr> ПРОГУЛКА  № 14                                     1. Сходить с детьми к нашему постоянному объекту наблюдения – к березке.  Посмотреть, какая она красавица, даже без листьев. Какие тоненькие, нежно свисающие веточки. Как они покачиваются даже при маленьком ветерке. 2. Прочитать:  «Белая береза под моим окном принакрылась снегом, точно серебром.  На пушистых ветках снежною каймой распустились кисти белой бахромой». 3. Расчисть горку,  смести снег. Во время работы вспомнить пословицу:                     «Любишь кататься, люби и саночки возить». 4. Индивидуально упражняться в удерживании равновесие при прохождении след в след. 5. Подвижные игры:  «Мышеловка»,  «День и ночь»  </vt:lpstr>
      <vt:lpstr>ПРОГУЛКА  № 16                                           1. Понаблюдать за прохожими на улице. Попробовать по одежде и по поведению определить погоду. Вспомнить названия зимней одежды. 2. « Заучить с детьми поговорку:  «Мороз невелик – стоять не велит!» - почему так говорят? 3. Расчистить горку, размести снег, поправить ступеньки  - трудиться всем на пользу. 4. Индивидуально упражняться в удерживании равновесия при скольжении по ледяной дорожке. 5. Подвижные игры:  «Совушка – сова», «Мышеловка». </vt:lpstr>
      <vt:lpstr> ПРОГУЛКА № 18                                           1. Обратить внимание на воробьев: сидят на ветках, нахохлившись. Спросить, почему они не прыгают. 2. Прочитать: «…Воробышки игривые, как детки сиротливые,                               Прижались у окна.                               Озябли пташки малые, голодные, усталые,                               И жмутся поплотней.                               А вьюга с ревом бешенным стучит по ставням свешенным                               И злится все сильней». 3. Строить с детьми  снежную крепость. Учить вырезать из сугроба  снежные кирпичи, укладывать их один на один.  4. Индивидуально упражняться в  метании в вертикальную цель. «Попади в круг» правой и левой рукой. 5. Подвижные игры:     «водяной»,  «Самолеты» </vt:lpstr>
      <vt:lpstr>  ПРОГУЛКА  № 19                                                                                                   1.Осмотреть с детьми деревья. Наша березка стоит вся в снегу. Ствол и ветки стали от этого одного цвета. Сказать, что зимой веточки деревьев очень хрупкие и их нужно оберегать. 2. Прочитать:  «Белая береза под моим окном                            Принакрылась снегом, точно серебром,                            На пушистых ветках снежною каймой                            Распустились кисти белой бахромой.                            И стоит береза в сонной тишине                            И горят снежинки в золотом огне». 3. Подгрести снег к стволам деревьев, вспомнить, для чего мы это делаем. 4. Кататься с горки парами и «паровозиком»  5. Подвижные игры : «Лохматый пес»,   «Паук и мухи» </vt:lpstr>
      <vt:lpstr>  ПРОГУЛКА № 21                                         1. Выбрать вьюжный день. Попросить детей описать состояние погоды, отмечая все факторы. Понаблюдать, как ветер играет со снежинками. Сказать, что в зависимости от силы и направления ветра это явление называют: «вьюга», «метель», «буран», «поземка», «пурга». 2. Прочитать несколько отрывков из стихотворений, спросить, какое больше подходит к сегодняшней погоде:        «Тихо, тихо снег идет, белый снег, мохнатый…»,        «Буря мглою небо кроет, вихри снежные крутя,        То как зверь она завоет, то заплачет, как дитя…»,         «Свистели метели, летели снега, стелила постели большая пурга…»,      «Кружится и хохочет метель под Новый год.        Снег опуститься хочет, а ветер не дает…»  3. Нарезать с детьми кирпичей из снега, облить их водой – из них мы будем строить башни нашей снежной крепости. 4. Индивидуально упражняться в меткости метания снежков в подвешенную цель правой и левой рукой. 5. Подвижные игры:  «Мышеловка»,  «Дракон» </vt:lpstr>
      <vt:lpstr>  Прогулка № 23                                           1. Осмотреть деревья. Познакомить с новым явлением природы «Иней».  Рассмотреть веточку с инеем – на что похоже? 2. Прочитать: « Все деревья в инее, все бело кругом,                            Идешь, как будто шагом, выходит – бегом.                            Все помолодели вдруг. Денек то, какой!                            Хорошая погода. Не надо другой!» 3.Подгрести снег к стволам деревьев, чтобы им было потеплее. 4. Индивидуально упражняться в удерживании равновесия при ходьбе «след в след». 5. Подвижные игры:  «Два мороза»,  « Охотники и зайцы»  </vt:lpstr>
      <vt:lpstr>    ПРОГУЛКА  №  25                                          1. Осмотреть с детьми участки вокруг детского сада. Отметить, в каких местах сугробы больше, а где меньше. Спросить от чего это зависит? Подвести детей к необходимости использовать условную мерку – шест для измерения глубины сугробов. 2. Вспомнить загадки про снег:  - Я как песчинка мал, а землю  покрываю. - Скатерть бела, весь свет одела. - Бел, да не сахар, ног нет, а идет. - На дворе горой, а в избе водой. 3. Подправить с детьми горку и крепость, заменить разбитые  снежные кирпичики. 4. Индивидуально учиться скользить по ледяной дорожке, удерживая равновесие, при падении – группироваться. 5. Подвижные игры: «День и ночь»,  « Паук и мухи». </vt:lpstr>
      <vt:lpstr>   ПРОГУЛКА № 27                                             1.Обратить внимание детей на снег. Каждая снежинка блестит отдельно. Рассмотреть их форму – какое это чудо – его сделала сама природа и это ее загадка. Может быть, когда вы вырастите, и кто-нибудь из вас станет хорошим ученым, и он откроет секрет снежинок.    2. Прочитать: «Белая, узорная звездочка-малютка,                           Ты слети мне на руку, посиди минутку.                           Покружилась в воздухе звездочка немножко,                           Села и растаяла на моей ладошке». 3. Расчистить снег на участке малышей. Радоваться успехам и результатам своего труда. 4. Индивидуально упражняться в выполнении скользящего «лыжного» шага. 5. Подвижные игры:  «Два мороза», «Водяной» </vt:lpstr>
      <vt:lpstr>ПРОГУЛКА № 29                              1.Обратить внимание на сосульки, от чего они появляются?   Где ни длиннее? Показать,  какие они хрупкие, как звенят, какие по цвету? 2. Заучить загадку: «Растет она вниз головою. Не летом растет, а зимою.                                    Но солнце ее припечет, заплачет она и умрет». 3. Сбить сосульки с козырьков над входом в группу малышей и  к себе. Спросить, чем опасны сосульки? Убрать весь лед. Поговорить о том, что нельзя брать сосульки в рот. Даже если очень хочется. 4. Индивидуально упражняться в метании в вертикальную цель. 5. Подвижные игры :  «Два мороза»,  «Паук и мухи» </vt:lpstr>
      <vt:lpstr>Слайд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Анжелла</dc:creator>
  <cp:lastModifiedBy>Анжелла</cp:lastModifiedBy>
  <cp:revision>17</cp:revision>
  <dcterms:created xsi:type="dcterms:W3CDTF">2013-04-14T05:50:52Z</dcterms:created>
  <dcterms:modified xsi:type="dcterms:W3CDTF">2013-06-06T02:36:39Z</dcterms:modified>
</cp:coreProperties>
</file>