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5"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810A322-E5B9-4F3F-BA03-EA835BA00049}"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D3B934-F23C-4DF8-9A8E-8AF5C9DD15E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0A322-E5B9-4F3F-BA03-EA835BA00049}" type="datetimeFigureOut">
              <a:rPr lang="ru-RU" smtClean="0"/>
              <a:pPr/>
              <a:t>06.06.2013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3B934-F23C-4DF8-9A8E-8AF5C9DD15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51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Plain">
              <a:avLst/>
            </a:prstTxWarp>
            <a:noAutofit/>
          </a:bodyPr>
          <a:lstStyle/>
          <a:p>
            <a:r>
              <a:rPr lang="ru-RU" sz="8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КАРТОТЕКА</a:t>
            </a:r>
            <a:endParaRPr lang="ru-RU"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Текст 2"/>
          <p:cNvSpPr>
            <a:spLocks noGrp="1"/>
          </p:cNvSpPr>
          <p:nvPr>
            <p:ph type="body" idx="1"/>
          </p:nvPr>
        </p:nvSpPr>
        <p:spPr>
          <a:xfrm>
            <a:off x="428596" y="5072074"/>
            <a:ext cx="8572560" cy="1785926"/>
          </a:xfrm>
        </p:spPr>
        <p:txBody>
          <a:bodyPr>
            <a:prstTxWarp prst="textPlain">
              <a:avLst>
                <a:gd name="adj" fmla="val 50160"/>
              </a:avLst>
            </a:prstTxWarp>
          </a:bodyPr>
          <a:lstStyle/>
          <a:p>
            <a:r>
              <a:rPr lang="ru-RU"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ПРОГУЛОК  ОСЕНЬЮ</a:t>
            </a:r>
            <a:endPar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ru-RU"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Текст 4"/>
          <p:cNvSpPr>
            <a:spLocks noGrp="1"/>
          </p:cNvSpPr>
          <p:nvPr>
            <p:ph type="body" sz="quarter" idx="3"/>
          </p:nvPr>
        </p:nvSpPr>
        <p:spPr>
          <a:xfrm>
            <a:off x="4645025" y="1535112"/>
            <a:ext cx="4041775" cy="5108597"/>
          </a:xfrm>
        </p:spPr>
        <p:txBody>
          <a:bodyPr/>
          <a:lstStyle/>
          <a:p>
            <a:r>
              <a:rPr lang="ru-RU" dirty="0" err="1" smtClean="0"/>
              <a:t>Подготовил:Кицан</a:t>
            </a:r>
            <a:r>
              <a:rPr lang="ru-RU" dirty="0" smtClean="0"/>
              <a:t> А.И.</a:t>
            </a:r>
            <a:endParaRPr lang="ru-RU" dirty="0"/>
          </a:p>
        </p:txBody>
      </p:sp>
      <p:sp>
        <p:nvSpPr>
          <p:cNvPr id="6" name="Содержимое 5"/>
          <p:cNvSpPr>
            <a:spLocks noGrp="1"/>
          </p:cNvSpPr>
          <p:nvPr>
            <p:ph sz="quarter" idx="4"/>
          </p:nvPr>
        </p:nvSpPr>
        <p:spPr>
          <a:xfrm>
            <a:off x="4645025" y="2174875"/>
            <a:ext cx="4041775" cy="2111381"/>
          </a:xfrm>
        </p:spPr>
        <p:txBody>
          <a:bodyPr/>
          <a:lstStyle/>
          <a:p>
            <a:endParaRPr lang="ru-RU" dirty="0"/>
          </a:p>
        </p:txBody>
      </p:sp>
      <p:pic>
        <p:nvPicPr>
          <p:cNvPr id="7" name="Содержимое 6" descr="http://im0-tub-ru.yandex.net/i?id=487270827-19-72&amp;n=21"/>
          <p:cNvPicPr>
            <a:picLocks noGrp="1"/>
          </p:cNvPicPr>
          <p:nvPr>
            <p:ph sz="half" idx="2"/>
          </p:nvPr>
        </p:nvPicPr>
        <p:blipFill>
          <a:blip r:embed="rId2"/>
          <a:srcRect/>
          <a:stretch>
            <a:fillRect/>
          </a:stretch>
        </p:blipFill>
        <p:spPr bwMode="auto">
          <a:xfrm rot="21133845">
            <a:off x="1380617" y="1910916"/>
            <a:ext cx="6263356" cy="27474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400" b="1" dirty="0" smtClean="0"/>
              <a:t> </a:t>
            </a:r>
            <a:r>
              <a:rPr lang="ru-RU" sz="1800" b="1" dirty="0" smtClean="0">
                <a:solidFill>
                  <a:srgbClr val="C00000"/>
                </a:solidFill>
              </a:rPr>
              <a:t> ПРОГУЛКА  №  15   </a:t>
            </a:r>
            <a:r>
              <a:rPr lang="ru-RU" sz="1400" b="1" dirty="0" smtClean="0"/>
              <a:t>                          </a:t>
            </a:r>
            <a:br>
              <a:rPr lang="ru-RU" sz="1400" b="1" dirty="0" smtClean="0"/>
            </a:br>
            <a:r>
              <a:rPr lang="ru-RU" sz="1400" b="1" dirty="0" smtClean="0"/>
              <a:t>1.На грядках  по ботве попытаться определить, где морковка, где свекла, а где лук. Выдернуть, - угадали?  Вспомнить загадки про овощи.</a:t>
            </a:r>
            <a:br>
              <a:rPr lang="ru-RU" sz="1400" b="1" dirty="0" smtClean="0"/>
            </a:br>
            <a:r>
              <a:rPr lang="ru-RU" sz="1400" b="1" dirty="0" smtClean="0"/>
              <a:t>2. ЗАГАДКИ: «Сидит дед, в сто шуб одет, </a:t>
            </a:r>
            <a:br>
              <a:rPr lang="ru-RU" sz="1400" b="1" dirty="0" smtClean="0"/>
            </a:br>
            <a:r>
              <a:rPr lang="ru-RU" sz="1400" b="1" dirty="0" smtClean="0"/>
              <a:t>                          Кто его раздевает, тот слезы проливает»</a:t>
            </a:r>
            <a:br>
              <a:rPr lang="ru-RU" sz="1400" b="1" dirty="0" smtClean="0"/>
            </a:br>
            <a:r>
              <a:rPr lang="ru-RU" sz="1400" b="1" dirty="0" smtClean="0"/>
              <a:t>                        «Красная девица сидит в темнице,</a:t>
            </a:r>
            <a:br>
              <a:rPr lang="ru-RU" sz="1400" b="1" dirty="0" smtClean="0"/>
            </a:br>
            <a:r>
              <a:rPr lang="ru-RU" sz="1400" b="1" dirty="0" smtClean="0"/>
              <a:t>                          а коса – на улице»</a:t>
            </a:r>
            <a:br>
              <a:rPr lang="ru-RU" sz="1400" b="1" dirty="0" smtClean="0"/>
            </a:br>
            <a:r>
              <a:rPr lang="ru-RU" sz="1400" b="1" dirty="0" smtClean="0"/>
              <a:t>                         «Сидит бабка на грядке вся в заплатках»</a:t>
            </a:r>
            <a:br>
              <a:rPr lang="ru-RU" sz="1400" b="1" dirty="0" smtClean="0"/>
            </a:br>
            <a:r>
              <a:rPr lang="ru-RU" sz="1400" b="1" dirty="0" smtClean="0"/>
              <a:t>                         «Вылез из пеленки, вымазан в зеленке».</a:t>
            </a:r>
            <a:br>
              <a:rPr lang="ru-RU" sz="1400" b="1" dirty="0" smtClean="0"/>
            </a:br>
            <a:r>
              <a:rPr lang="ru-RU" sz="1400" b="1" dirty="0" smtClean="0"/>
              <a:t>3.Собрать с детьми зеленый горошек, в группе помыть его и кушать. Не забыть отметить, что это мы его вырастили .</a:t>
            </a:r>
            <a:br>
              <a:rPr lang="ru-RU" sz="1400" b="1" dirty="0" smtClean="0"/>
            </a:br>
            <a:r>
              <a:rPr lang="ru-RU" sz="1400" b="1" dirty="0" smtClean="0"/>
              <a:t>4. Индивидуально упражняться в перебрасывании мячей друг другу, ловить их двумя руками, постепенно увеличивать расстояние.</a:t>
            </a:r>
            <a:br>
              <a:rPr lang="ru-RU" sz="1400" b="1" dirty="0" smtClean="0"/>
            </a:br>
            <a:r>
              <a:rPr lang="ru-RU" sz="1400" b="1" dirty="0" smtClean="0"/>
              <a:t>5. Подвижные игры  «Паук и мухи»,   «Мышеловка»   </a:t>
            </a:r>
            <a:br>
              <a:rPr lang="ru-RU" sz="1400" b="1" dirty="0" smtClean="0"/>
            </a:br>
            <a:endParaRPr lang="ru-RU" sz="1400" b="1"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16 </a:t>
            </a:r>
            <a:r>
              <a:rPr lang="ru-RU" sz="1400" b="1" dirty="0" smtClean="0">
                <a:solidFill>
                  <a:schemeClr val="tx1"/>
                </a:solidFill>
              </a:rPr>
              <a:t>                                                </a:t>
            </a:r>
          </a:p>
          <a:p>
            <a:pPr algn="l"/>
            <a:r>
              <a:rPr lang="ru-RU" sz="1400" b="1" dirty="0" smtClean="0">
                <a:solidFill>
                  <a:schemeClr val="tx1"/>
                </a:solidFill>
              </a:rPr>
              <a:t>1.Отметить, что все чаще хмурится небо, идет дождь. Подобрать определения: пасмурное, серое, скучное, хмурое.</a:t>
            </a:r>
          </a:p>
          <a:p>
            <a:pPr algn="l"/>
            <a:r>
              <a:rPr lang="ru-RU" sz="1400" b="1" dirty="0" smtClean="0">
                <a:solidFill>
                  <a:schemeClr val="tx1"/>
                </a:solidFill>
              </a:rPr>
              <a:t>2.ПРОЧИТАТЬ:  «Хмурое небо, тучи кругом,</a:t>
            </a:r>
          </a:p>
          <a:p>
            <a:pPr algn="l"/>
            <a:r>
              <a:rPr lang="ru-RU" sz="1400" b="1" dirty="0" smtClean="0">
                <a:solidFill>
                  <a:schemeClr val="tx1"/>
                </a:solidFill>
              </a:rPr>
              <a:t>                           Дождик идет без конца…»</a:t>
            </a:r>
          </a:p>
          <a:p>
            <a:pPr algn="l"/>
            <a:r>
              <a:rPr lang="ru-RU" sz="1400" b="1" dirty="0" smtClean="0">
                <a:solidFill>
                  <a:schemeClr val="tx1"/>
                </a:solidFill>
              </a:rPr>
              <a:t>3. Сгрести с детьми все листья на участке, убрать их в мусорный контейнер, трудиться всем вместе. Вызвать желание помочь и малышам, завтра сходить к ним на участок и убрать там все листья.</a:t>
            </a:r>
          </a:p>
          <a:p>
            <a:pPr algn="l"/>
            <a:r>
              <a:rPr lang="ru-RU" sz="1400" b="1" dirty="0" smtClean="0">
                <a:solidFill>
                  <a:schemeClr val="tx1"/>
                </a:solidFill>
              </a:rPr>
              <a:t>4. Индивидуально прыгать в длину с разбега «Перепрыгни ручей»</a:t>
            </a:r>
          </a:p>
          <a:p>
            <a:pPr algn="l"/>
            <a:r>
              <a:rPr lang="ru-RU" sz="1400" b="1" dirty="0" smtClean="0">
                <a:solidFill>
                  <a:schemeClr val="tx1"/>
                </a:solidFill>
              </a:rPr>
              <a:t>5. Подвижные игры:  «Охотники и зайцы»,  «У медведя во бору».</a:t>
            </a:r>
          </a:p>
          <a:p>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17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1.Обратить внимание на облака, их форму, цвет. Почему мы говорим иногда: «На небе облака», а иногда: «На небе тучи»? Пофантазировать, на что похожи облака, вспомнить песенку из мультфильма «Облака, белокрылые лошадки!  Облака, что вы мчитесь без оглядки…»</a:t>
            </a:r>
            <a:br>
              <a:rPr lang="ru-RU" sz="1400" b="1" dirty="0" smtClean="0"/>
            </a:br>
            <a:r>
              <a:rPr lang="ru-RU" sz="1400" b="1" dirty="0" smtClean="0"/>
              <a:t>2.ЗАГАДАТЬ загадку: «Ног нет, а бегут, крыльев нет, а летят, парусов нет, а плывут?»- постараться запомнить ее.</a:t>
            </a:r>
            <a:br>
              <a:rPr lang="ru-RU" sz="1400" b="1" dirty="0" smtClean="0"/>
            </a:br>
            <a:r>
              <a:rPr lang="ru-RU" sz="1400" b="1" dirty="0" smtClean="0"/>
              <a:t>3.Пострич в присутствии детей кустики сирени, убрать все обломанные веточки. Собрать семена настурции и бархатцев.</a:t>
            </a:r>
            <a:br>
              <a:rPr lang="ru-RU" sz="1400" b="1" dirty="0" smtClean="0"/>
            </a:br>
            <a:r>
              <a:rPr lang="ru-RU" sz="1400" b="1" dirty="0" smtClean="0"/>
              <a:t>4. Индивидуально спрыгивать с высоты, приземляясь на носочки.</a:t>
            </a:r>
            <a:br>
              <a:rPr lang="ru-RU" sz="1400" b="1" dirty="0" smtClean="0"/>
            </a:br>
            <a:r>
              <a:rPr lang="ru-RU" sz="1400" b="1" dirty="0" smtClean="0"/>
              <a:t>5. Подвижные игры «Хитрая лиса»,   «Медведь и пчелы»</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77500" lnSpcReduction="20000"/>
          </a:bodyPr>
          <a:lstStyle/>
          <a:p>
            <a:pPr algn="l"/>
            <a:r>
              <a:rPr lang="ru-RU" sz="1900" b="1" dirty="0" smtClean="0">
                <a:solidFill>
                  <a:srgbClr val="C00000"/>
                </a:solidFill>
              </a:rPr>
              <a:t>ПРОГУЛКА № 18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1.Отметить, что солнце уже не поднимается так высоко, как летом. Путь его короче, значит и день уменьшается</a:t>
            </a:r>
          </a:p>
          <a:p>
            <a:pPr algn="l"/>
            <a:r>
              <a:rPr lang="ru-RU" sz="1400" b="1" dirty="0" smtClean="0">
                <a:solidFill>
                  <a:schemeClr val="tx1"/>
                </a:solidFill>
              </a:rPr>
              <a:t> </a:t>
            </a:r>
          </a:p>
          <a:p>
            <a:pPr algn="l"/>
            <a:r>
              <a:rPr lang="ru-RU" sz="1400" b="1" dirty="0" smtClean="0">
                <a:solidFill>
                  <a:schemeClr val="tx1"/>
                </a:solidFill>
              </a:rPr>
              <a:t>2. ПРОЧИТАТЬ: « Что ни день – то резче ветер</a:t>
            </a:r>
          </a:p>
          <a:p>
            <a:pPr algn="l"/>
            <a:r>
              <a:rPr lang="ru-RU" sz="1400" b="1" dirty="0" smtClean="0">
                <a:solidFill>
                  <a:schemeClr val="tx1"/>
                </a:solidFill>
              </a:rPr>
              <a:t>                            Рвет в лесу листву с ветвей.</a:t>
            </a:r>
          </a:p>
          <a:p>
            <a:pPr algn="l"/>
            <a:r>
              <a:rPr lang="ru-RU" sz="1400" b="1" dirty="0" smtClean="0">
                <a:solidFill>
                  <a:schemeClr val="tx1"/>
                </a:solidFill>
              </a:rPr>
              <a:t>                            Что ни день -  то раньше вечер, </a:t>
            </a:r>
          </a:p>
          <a:p>
            <a:pPr algn="l"/>
            <a:r>
              <a:rPr lang="ru-RU" sz="1400" b="1" dirty="0" smtClean="0">
                <a:solidFill>
                  <a:schemeClr val="tx1"/>
                </a:solidFill>
              </a:rPr>
              <a:t>                            А светает все поздней.</a:t>
            </a:r>
          </a:p>
          <a:p>
            <a:pPr algn="l"/>
            <a:r>
              <a:rPr lang="ru-RU" sz="1400" b="1" dirty="0" smtClean="0">
                <a:solidFill>
                  <a:schemeClr val="tx1"/>
                </a:solidFill>
              </a:rPr>
              <a:t>                            Медлит солнышко, как будто</a:t>
            </a:r>
          </a:p>
          <a:p>
            <a:pPr algn="l"/>
            <a:r>
              <a:rPr lang="ru-RU" sz="1400" b="1" dirty="0" smtClean="0">
                <a:solidFill>
                  <a:schemeClr val="tx1"/>
                </a:solidFill>
              </a:rPr>
              <a:t>                            Подниматься силы нет…</a:t>
            </a:r>
          </a:p>
          <a:p>
            <a:pPr algn="l"/>
            <a:r>
              <a:rPr lang="ru-RU" sz="1400" b="1" dirty="0" smtClean="0">
                <a:solidFill>
                  <a:schemeClr val="tx1"/>
                </a:solidFill>
              </a:rPr>
              <a:t>                            Потому и всходит утро над землей</a:t>
            </a:r>
          </a:p>
          <a:p>
            <a:pPr algn="l"/>
            <a:r>
              <a:rPr lang="ru-RU" sz="1400" b="1" dirty="0" smtClean="0">
                <a:solidFill>
                  <a:schemeClr val="tx1"/>
                </a:solidFill>
              </a:rPr>
              <a:t>                            Почти в обед».                      И.Мазин </a:t>
            </a:r>
          </a:p>
          <a:p>
            <a:pPr algn="l"/>
            <a:r>
              <a:rPr lang="ru-RU" sz="1400" b="1" dirty="0" smtClean="0">
                <a:solidFill>
                  <a:schemeClr val="tx1"/>
                </a:solidFill>
              </a:rPr>
              <a:t>3. Убирать с детьми сухую ботву с грядок на огороде, Вспомнить, что у нас росло на грядках, закрепить понятие: «корнеплоды»</a:t>
            </a:r>
          </a:p>
          <a:p>
            <a:pPr algn="l"/>
            <a:r>
              <a:rPr lang="ru-RU" sz="1400" b="1" dirty="0" smtClean="0">
                <a:solidFill>
                  <a:schemeClr val="tx1"/>
                </a:solidFill>
              </a:rPr>
              <a:t>4. Индивидуально упражняться в умении запрыгивать на двух ногах на высоту 25-30 см.</a:t>
            </a:r>
          </a:p>
          <a:p>
            <a:pPr algn="l"/>
            <a:r>
              <a:rPr lang="ru-RU" sz="1400" b="1" dirty="0" smtClean="0">
                <a:solidFill>
                  <a:schemeClr val="tx1"/>
                </a:solidFill>
              </a:rPr>
              <a:t>5. Подвижные игры:  «Мышеловка»,  «Волк и коза»</a:t>
            </a:r>
          </a:p>
          <a:p>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ПРОГУЛКА № 19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 Отметить, что солнце еще часто появляется на небе, но греет уже не так сильно, как летом. Представить, каким карандашом можно нарисовать летнее, осеннее, весеннее и зимнее солнце: красным, оранжевым и желтым – почему именно так – попросить детей объяснить это.</a:t>
            </a:r>
            <a:br>
              <a:rPr lang="ru-RU" sz="1400" b="1" dirty="0" smtClean="0"/>
            </a:br>
            <a:r>
              <a:rPr lang="ru-RU" sz="1400" b="1" dirty="0" smtClean="0"/>
              <a:t>2. ПРОЧИТАТЬ: «Стали дни короче.  Солнце светит мало</a:t>
            </a:r>
            <a:br>
              <a:rPr lang="ru-RU" sz="1400" b="1" dirty="0" smtClean="0"/>
            </a:br>
            <a:r>
              <a:rPr lang="ru-RU" sz="1400" b="1" dirty="0" smtClean="0"/>
              <a:t>                                Вот пришли морозы, и зима настала».</a:t>
            </a:r>
            <a:br>
              <a:rPr lang="ru-RU" sz="1400" b="1" dirty="0" smtClean="0"/>
            </a:br>
            <a:r>
              <a:rPr lang="ru-RU" sz="1400" b="1" dirty="0" smtClean="0"/>
              <a:t>3. Обкопать молодые кустики сирени. Готовить их к зиме.</a:t>
            </a:r>
            <a:br>
              <a:rPr lang="ru-RU" sz="1400" b="1" dirty="0" smtClean="0"/>
            </a:br>
            <a:r>
              <a:rPr lang="ru-RU" sz="1400" b="1" dirty="0" smtClean="0"/>
              <a:t>4. Индивидуально упражняться в спрыгивании с высоты, приземляясь, на носочки.</a:t>
            </a:r>
            <a:br>
              <a:rPr lang="ru-RU" sz="1400" b="1" dirty="0" smtClean="0"/>
            </a:br>
            <a:r>
              <a:rPr lang="ru-RU" sz="1400" b="1" dirty="0" smtClean="0"/>
              <a:t>5. Подвижные игры: «Море волнуется»,  «Лохматый пес»</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77500" lnSpcReduction="20000"/>
          </a:bodyPr>
          <a:lstStyle/>
          <a:p>
            <a:pPr algn="l"/>
            <a:r>
              <a:rPr lang="ru-RU" sz="1400" b="1" dirty="0" smtClean="0">
                <a:solidFill>
                  <a:schemeClr val="tx1"/>
                </a:solidFill>
              </a:rPr>
              <a:t> </a:t>
            </a:r>
            <a:r>
              <a:rPr lang="ru-RU" sz="2100" b="1" dirty="0" smtClean="0">
                <a:solidFill>
                  <a:srgbClr val="C00000"/>
                </a:solidFill>
              </a:rPr>
              <a:t>ПРОГУЛКА  № 20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1.Обратить внимание на цвет неба, подобрать определения( ясное или пасмурное, </a:t>
            </a:r>
            <a:r>
              <a:rPr lang="ru-RU" sz="1400" b="1" dirty="0" err="1" smtClean="0">
                <a:solidFill>
                  <a:schemeClr val="tx1"/>
                </a:solidFill>
              </a:rPr>
              <a:t>голубое</a:t>
            </a:r>
            <a:r>
              <a:rPr lang="ru-RU" sz="1400" b="1" dirty="0" smtClean="0">
                <a:solidFill>
                  <a:schemeClr val="tx1"/>
                </a:solidFill>
              </a:rPr>
              <a:t> или серое, есть ли тучи или облака)</a:t>
            </a:r>
          </a:p>
          <a:p>
            <a:pPr algn="l"/>
            <a:r>
              <a:rPr lang="ru-RU" sz="1400" b="1" dirty="0" smtClean="0">
                <a:solidFill>
                  <a:schemeClr val="tx1"/>
                </a:solidFill>
              </a:rPr>
              <a:t>Вспомнить, отчего зависит цвет неба. </a:t>
            </a:r>
          </a:p>
          <a:p>
            <a:pPr algn="l"/>
            <a:r>
              <a:rPr lang="ru-RU" sz="1400" b="1" dirty="0" smtClean="0">
                <a:solidFill>
                  <a:schemeClr val="tx1"/>
                </a:solidFill>
              </a:rPr>
              <a:t>2.ПРОЧИТАТЬ: «Улетай скорее туча, без тебя намного лучше.</a:t>
            </a:r>
          </a:p>
          <a:p>
            <a:pPr algn="l"/>
            <a:r>
              <a:rPr lang="ru-RU" sz="1400" b="1" dirty="0" smtClean="0">
                <a:solidFill>
                  <a:schemeClr val="tx1"/>
                </a:solidFill>
              </a:rPr>
              <a:t>                               Улетай скорее, улетай!»</a:t>
            </a:r>
          </a:p>
          <a:p>
            <a:pPr algn="l"/>
            <a:r>
              <a:rPr lang="ru-RU" sz="1400" b="1" dirty="0" smtClean="0">
                <a:solidFill>
                  <a:schemeClr val="tx1"/>
                </a:solidFill>
              </a:rPr>
              <a:t>3.Собрать красивый букет из осенних цветов и листьев. Подбирать их по оттенкам.</a:t>
            </a:r>
          </a:p>
          <a:p>
            <a:pPr algn="l"/>
            <a:r>
              <a:rPr lang="ru-RU" sz="1400" b="1" dirty="0" smtClean="0">
                <a:solidFill>
                  <a:schemeClr val="tx1"/>
                </a:solidFill>
              </a:rPr>
              <a:t>4. Индивидуально упражняться в прыжках в высоту через веревку.</a:t>
            </a:r>
          </a:p>
          <a:p>
            <a:pPr algn="l"/>
            <a:r>
              <a:rPr lang="ru-RU" sz="1400" b="1" dirty="0" smtClean="0">
                <a:solidFill>
                  <a:schemeClr val="tx1"/>
                </a:solidFill>
              </a:rPr>
              <a:t>5.Подвижные игры:  « Мыши водят хоровод» - На печурке дремлет кот,</a:t>
            </a:r>
          </a:p>
          <a:p>
            <a:pPr algn="l"/>
            <a:r>
              <a:rPr lang="ru-RU" sz="1400" b="1" dirty="0" smtClean="0">
                <a:solidFill>
                  <a:schemeClr val="tx1"/>
                </a:solidFill>
              </a:rPr>
              <a:t>                                                                                 Мыши водят хоровод.</a:t>
            </a:r>
          </a:p>
          <a:p>
            <a:pPr algn="l"/>
            <a:r>
              <a:rPr lang="ru-RU" sz="1400" b="1" dirty="0" smtClean="0">
                <a:solidFill>
                  <a:schemeClr val="tx1"/>
                </a:solidFill>
              </a:rPr>
              <a:t>                                                                                 Тише, мыши, не шумите,</a:t>
            </a:r>
          </a:p>
          <a:p>
            <a:pPr algn="l"/>
            <a:r>
              <a:rPr lang="ru-RU" sz="1400" b="1" dirty="0" smtClean="0">
                <a:solidFill>
                  <a:schemeClr val="tx1"/>
                </a:solidFill>
              </a:rPr>
              <a:t>                                                                                 Кота Ваську не будите.</a:t>
            </a:r>
          </a:p>
          <a:p>
            <a:pPr algn="l"/>
            <a:r>
              <a:rPr lang="ru-RU" sz="1400" b="1" dirty="0" smtClean="0">
                <a:solidFill>
                  <a:schemeClr val="tx1"/>
                </a:solidFill>
              </a:rPr>
              <a:t>                                                                                 Вот проснется Васька-кот-</a:t>
            </a:r>
          </a:p>
          <a:p>
            <a:pPr algn="l"/>
            <a:r>
              <a:rPr lang="ru-RU" sz="1400" b="1" dirty="0" smtClean="0">
                <a:solidFill>
                  <a:schemeClr val="tx1"/>
                </a:solidFill>
              </a:rPr>
              <a:t>                                                                                 Разобьет наш хоровод!»</a:t>
            </a:r>
          </a:p>
          <a:p>
            <a:pPr algn="l"/>
            <a:r>
              <a:rPr lang="ru-RU" sz="1400" b="1" dirty="0" smtClean="0">
                <a:solidFill>
                  <a:schemeClr val="tx1"/>
                </a:solidFill>
              </a:rPr>
              <a:t>« Охотники и зайцы» - метание в движущуюся цель.</a:t>
            </a:r>
          </a:p>
          <a:p>
            <a:pPr algn="l"/>
            <a:r>
              <a:rPr lang="ru-RU" sz="1400" b="1" dirty="0" smtClean="0">
                <a:solidFill>
                  <a:schemeClr val="tx1"/>
                </a:solidFill>
              </a:rPr>
              <a:t>  </a:t>
            </a: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21       </a:t>
            </a:r>
            <a:r>
              <a:rPr lang="ru-RU" sz="1400" b="1" dirty="0" smtClean="0"/>
              <a:t>                     </a:t>
            </a:r>
            <a:br>
              <a:rPr lang="ru-RU" sz="1400" b="1" dirty="0" smtClean="0"/>
            </a:br>
            <a:r>
              <a:rPr lang="ru-RU" sz="1400" b="1" dirty="0" smtClean="0"/>
              <a:t>1.Отметить состояние погоды. Учить детей замечать все факторы: осадки, температуру, состояние неба, ветер – его силу и направление.</a:t>
            </a:r>
            <a:br>
              <a:rPr lang="ru-RU" sz="1400" b="1" dirty="0" smtClean="0"/>
            </a:br>
            <a:r>
              <a:rPr lang="ru-RU" sz="1400" b="1" dirty="0" smtClean="0"/>
              <a:t> </a:t>
            </a:r>
            <a:br>
              <a:rPr lang="ru-RU" sz="1400" b="1" dirty="0" smtClean="0"/>
            </a:br>
            <a:r>
              <a:rPr lang="ru-RU" sz="1400" b="1" dirty="0" smtClean="0"/>
              <a:t>2 ПРОЧИТАТЬ и постараться запомнить: «У осени семь погод на дворе – сеет, веет, крутит, мутит, рвет, сверху льет, снизу метет.» </a:t>
            </a:r>
            <a:br>
              <a:rPr lang="ru-RU" sz="1400" b="1" dirty="0" smtClean="0"/>
            </a:br>
            <a:r>
              <a:rPr lang="ru-RU" sz="1400" b="1" dirty="0" smtClean="0"/>
              <a:t>3. Собрать на участке букеты осенних листьев, плести из них венки и пояса,   Учиться соединять листья, подбирая разные оттенки.</a:t>
            </a:r>
            <a:br>
              <a:rPr lang="ru-RU" sz="1400" b="1" dirty="0" smtClean="0"/>
            </a:br>
            <a:r>
              <a:rPr lang="ru-RU" sz="1400" b="1" dirty="0" smtClean="0"/>
              <a:t>4. Индивидуально бегать с детьми на скорость, парами – на выбывание. Победителю приз – самый красивый венок.</a:t>
            </a:r>
            <a:br>
              <a:rPr lang="ru-RU" sz="1400" b="1" dirty="0" smtClean="0"/>
            </a:br>
            <a:r>
              <a:rPr lang="ru-RU" sz="1400" b="1" dirty="0" smtClean="0"/>
              <a:t>5. Подвижные игры:  «Хитрая лиса»,  « Кот и мыши».</a:t>
            </a:r>
            <a:r>
              <a:rPr lang="ru-RU" sz="1400" dirty="0" smtClean="0"/>
              <a:t/>
            </a:r>
            <a:br>
              <a:rPr lang="ru-RU" sz="1400" dirty="0" smtClean="0"/>
            </a:br>
            <a:endParaRPr lang="ru-RU" sz="1400" dirty="0"/>
          </a:p>
        </p:txBody>
      </p:sp>
      <p:pic>
        <p:nvPicPr>
          <p:cNvPr id="4" name="Рисунок 3" descr="http://im2-tub-ru.yandex.net/i?id=641438467-29-72&amp;n=21"/>
          <p:cNvPicPr/>
          <p:nvPr/>
        </p:nvPicPr>
        <p:blipFill>
          <a:blip r:embed="rId2"/>
          <a:srcRect/>
          <a:stretch>
            <a:fillRect/>
          </a:stretch>
        </p:blipFill>
        <p:spPr bwMode="auto">
          <a:xfrm>
            <a:off x="2500298" y="3163294"/>
            <a:ext cx="4214842" cy="3003985"/>
          </a:xfrm>
          <a:prstGeom prst="rect">
            <a:avLst/>
          </a:prstGeom>
          <a:noFill/>
          <a:ln w="9525">
            <a:noFill/>
            <a:miter lim="800000"/>
            <a:headEnd/>
            <a:tailEnd/>
          </a:ln>
          <a:effectLst>
            <a:glow rad="228600">
              <a:schemeClr val="accent6">
                <a:satMod val="175000"/>
                <a:alpha val="40000"/>
              </a:schemeClr>
            </a:glo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22</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1Наблюдать дождь. Какой он? - мелкий, крупный, сильный, слабый, холодный, теплый. Спросить детей: Что означает – «Льет, как из ведра»?</a:t>
            </a:r>
            <a:br>
              <a:rPr lang="ru-RU" sz="1400" b="1" dirty="0" smtClean="0"/>
            </a:br>
            <a:r>
              <a:rPr lang="ru-RU" sz="1400" b="1" dirty="0" smtClean="0"/>
              <a:t>2. Заучить загадку: «Шел долговяз – в землю увяз». Вспомнить </a:t>
            </a:r>
            <a:r>
              <a:rPr lang="ru-RU" sz="1400" b="1" dirty="0" err="1" smtClean="0"/>
              <a:t>заклички</a:t>
            </a:r>
            <a:r>
              <a:rPr lang="ru-RU" sz="1400" b="1" dirty="0" smtClean="0"/>
              <a:t> про дождик:  «Дождик, дождик, хватит лить,</a:t>
            </a:r>
            <a:br>
              <a:rPr lang="ru-RU" sz="1400" b="1" dirty="0" smtClean="0"/>
            </a:br>
            <a:r>
              <a:rPr lang="ru-RU" sz="1400" b="1" dirty="0" smtClean="0"/>
              <a:t>                  Наших детушек мочить»</a:t>
            </a:r>
            <a:br>
              <a:rPr lang="ru-RU" sz="1400" b="1" dirty="0" smtClean="0"/>
            </a:br>
            <a:r>
              <a:rPr lang="ru-RU" sz="1400" b="1" dirty="0" smtClean="0"/>
              <a:t>3. Помочь с детьми малышам на участке убрать с клумб сухие стебли цветов, закрепить с малышами названия : «календула», «бархатцы».</a:t>
            </a:r>
            <a:br>
              <a:rPr lang="ru-RU" sz="1400" b="1" dirty="0" smtClean="0"/>
            </a:br>
            <a:r>
              <a:rPr lang="ru-RU" sz="1400" b="1" dirty="0" smtClean="0"/>
              <a:t>4. Индивидуально кидать с детьми в лужи камешки с расстояния 2-2.5 метра левой и правой рукой.</a:t>
            </a:r>
            <a:br>
              <a:rPr lang="ru-RU" sz="1400" b="1" dirty="0" smtClean="0"/>
            </a:br>
            <a:r>
              <a:rPr lang="ru-RU" sz="1400" b="1" dirty="0" smtClean="0"/>
              <a:t>5. Подвижные игры: «Стоп», «Мышеловка»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lnSpcReduction="10000"/>
          </a:bodyPr>
          <a:lstStyle/>
          <a:p>
            <a:pPr algn="l"/>
            <a:r>
              <a:rPr lang="ru-RU" sz="1600" b="1" dirty="0" smtClean="0">
                <a:solidFill>
                  <a:srgbClr val="C00000"/>
                </a:solidFill>
              </a:rPr>
              <a:t>ПРОГУЛКА № 23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1.Отметить первый снег. Какой он? (снежинки, крупинки). Сказать, что первый снег, как правило, долго не  лежит. Рассмотреть внимательно  каждую снежинку.</a:t>
            </a:r>
          </a:p>
          <a:p>
            <a:pPr algn="l"/>
            <a:r>
              <a:rPr lang="ru-RU" sz="1400" b="1" dirty="0" smtClean="0">
                <a:solidFill>
                  <a:schemeClr val="tx1"/>
                </a:solidFill>
              </a:rPr>
              <a:t>2. ПРОЧИТАТЬ: «Что такое за окном? Сразу в доме посветлело.</a:t>
            </a:r>
          </a:p>
          <a:p>
            <a:pPr algn="l"/>
            <a:r>
              <a:rPr lang="ru-RU" sz="1400" b="1" dirty="0" smtClean="0">
                <a:solidFill>
                  <a:schemeClr val="tx1"/>
                </a:solidFill>
              </a:rPr>
              <a:t>                                Это снег лежит ковром, Самый чистый, самый первый.</a:t>
            </a:r>
          </a:p>
          <a:p>
            <a:pPr algn="l"/>
            <a:r>
              <a:rPr lang="ru-RU" sz="1400" b="1" dirty="0" smtClean="0">
                <a:solidFill>
                  <a:schemeClr val="tx1"/>
                </a:solidFill>
              </a:rPr>
              <a:t>                                Вот о чем всю ночь шумел за моим окошком ветер.</a:t>
            </a:r>
          </a:p>
          <a:p>
            <a:pPr algn="l"/>
            <a:r>
              <a:rPr lang="ru-RU" sz="1400" b="1" dirty="0" smtClean="0">
                <a:solidFill>
                  <a:schemeClr val="tx1"/>
                </a:solidFill>
              </a:rPr>
              <a:t>                                Он про снег сказать хотел и про то, что зиму встретил…»</a:t>
            </a:r>
          </a:p>
          <a:p>
            <a:pPr algn="l"/>
            <a:r>
              <a:rPr lang="ru-RU" sz="1400" b="1" dirty="0" smtClean="0">
                <a:solidFill>
                  <a:schemeClr val="tx1"/>
                </a:solidFill>
              </a:rPr>
              <a:t>3. Лепить с детьми снеговиков. Пройти на кухню за морковкой. Из  плетей хмеля сделать венки. Сфотографироваться вместе со снеговиками.</a:t>
            </a:r>
          </a:p>
          <a:p>
            <a:pPr algn="l"/>
            <a:r>
              <a:rPr lang="ru-RU" sz="1400" b="1" dirty="0" smtClean="0">
                <a:solidFill>
                  <a:schemeClr val="tx1"/>
                </a:solidFill>
              </a:rPr>
              <a:t>4. Индивидуально метать в движущуюся цель снежками. Правой и левой рукой.</a:t>
            </a:r>
          </a:p>
          <a:p>
            <a:pPr algn="l"/>
            <a:r>
              <a:rPr lang="ru-RU" sz="1400" b="1" dirty="0" smtClean="0">
                <a:solidFill>
                  <a:schemeClr val="tx1"/>
                </a:solidFill>
              </a:rPr>
              <a:t>5. Подвижные игры:  «хитрая лиса»,  «Гуси».</a:t>
            </a:r>
          </a:p>
          <a:p>
            <a:endParaRPr lang="ru-RU"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24   </a:t>
            </a:r>
            <a:r>
              <a:rPr lang="ru-RU" sz="1400" b="1" dirty="0" smtClean="0"/>
              <a:t>                   </a:t>
            </a:r>
            <a:r>
              <a:rPr lang="en-US" sz="1400" b="1" dirty="0" smtClean="0"/>
              <a:t/>
            </a:r>
            <a:br>
              <a:rPr lang="en-US" sz="1400" b="1" dirty="0" smtClean="0"/>
            </a:br>
            <a:r>
              <a:rPr lang="ru-RU" sz="1400" b="1" dirty="0" smtClean="0"/>
              <a:t>                                                                        </a:t>
            </a:r>
            <a:br>
              <a:rPr lang="ru-RU" sz="1400" b="1" dirty="0" smtClean="0"/>
            </a:br>
            <a:r>
              <a:rPr lang="ru-RU" sz="1400" b="1" dirty="0" smtClean="0"/>
              <a:t>1. Предложить детям посмотреть на верхушки деревьев и ответить есть ли ветер?  Какой он?  Как дети об этом догадались?    Как еще можно догадаться, что ветер есть  и его силу.</a:t>
            </a:r>
            <a:br>
              <a:rPr lang="ru-RU" sz="1400" b="1" dirty="0" smtClean="0"/>
            </a:br>
            <a:r>
              <a:rPr lang="ru-RU" sz="1400" b="1" dirty="0" smtClean="0"/>
              <a:t>2. Прочитать: «Дует, дует ветер. Дует, задувает. Желтые листочки с дерева</a:t>
            </a:r>
            <a:br>
              <a:rPr lang="ru-RU" sz="1400" b="1" dirty="0" smtClean="0"/>
            </a:br>
            <a:r>
              <a:rPr lang="ru-RU" sz="1400" b="1" dirty="0" smtClean="0"/>
              <a:t>                          Срывает. И  летят листочки прямо на дорожку.</a:t>
            </a:r>
            <a:br>
              <a:rPr lang="ru-RU" sz="1400" b="1" dirty="0" smtClean="0"/>
            </a:br>
            <a:r>
              <a:rPr lang="ru-RU" sz="1400" b="1" dirty="0" smtClean="0"/>
              <a:t>                          Падают листочки прямо нам под ножки…»</a:t>
            </a:r>
            <a:br>
              <a:rPr lang="ru-RU" sz="1400" b="1" dirty="0" smtClean="0"/>
            </a:br>
            <a:r>
              <a:rPr lang="ru-RU" sz="1400" b="1" dirty="0" smtClean="0"/>
              <a:t>3. Собрать семена цветов на клумбах. Разложить их по пакетикам.</a:t>
            </a:r>
            <a:br>
              <a:rPr lang="ru-RU" sz="1400" b="1" dirty="0" smtClean="0"/>
            </a:br>
            <a:r>
              <a:rPr lang="ru-RU" sz="1400" b="1" dirty="0" smtClean="0"/>
              <a:t>4. Индивидуально прыгать на двух ногах с продвижением вперед.</a:t>
            </a:r>
            <a:br>
              <a:rPr lang="ru-RU" sz="1400" b="1" dirty="0" smtClean="0"/>
            </a:br>
            <a:r>
              <a:rPr lang="ru-RU" sz="1400" b="1" dirty="0" smtClean="0"/>
              <a:t>5. Подвижные игры:  «Море волнуется»,  « У медведя во бору»</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25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1.Вновь обратить внимание на то, есть ли ветер. Как догадались? Обратить внимание на флаг на здании суда, по нему тоже можно определить силу и направление ветра. Поиграть султанчиками – бег в разные направления.</a:t>
            </a:r>
          </a:p>
          <a:p>
            <a:pPr algn="l"/>
            <a:r>
              <a:rPr lang="ru-RU" sz="1400" b="1" dirty="0" smtClean="0">
                <a:solidFill>
                  <a:schemeClr val="tx1"/>
                </a:solidFill>
              </a:rPr>
              <a:t>2. Загадка:  « без рук, без ног, а ворота открывает»</a:t>
            </a:r>
          </a:p>
          <a:p>
            <a:pPr algn="l"/>
            <a:r>
              <a:rPr lang="ru-RU" sz="1400" b="1" dirty="0" smtClean="0">
                <a:solidFill>
                  <a:schemeClr val="tx1"/>
                </a:solidFill>
              </a:rPr>
              <a:t>3. Убрать с участка опавшие листья и сухую траву, учить детей работать граблями. Уносить аккуратно, не рассыпать по дороге.</a:t>
            </a:r>
          </a:p>
          <a:p>
            <a:pPr algn="l"/>
            <a:r>
              <a:rPr lang="ru-RU" sz="1400" b="1" dirty="0" smtClean="0">
                <a:solidFill>
                  <a:schemeClr val="tx1"/>
                </a:solidFill>
              </a:rPr>
              <a:t>4. Индивидуально учиться бегать на скорость по два человека.</a:t>
            </a:r>
          </a:p>
          <a:p>
            <a:pPr algn="l"/>
            <a:r>
              <a:rPr lang="ru-RU" sz="1400" b="1" dirty="0" smtClean="0">
                <a:solidFill>
                  <a:schemeClr val="tx1"/>
                </a:solidFill>
              </a:rPr>
              <a:t>5. Подвижные игры:  «Мышеловка»,  «</a:t>
            </a:r>
            <a:r>
              <a:rPr lang="ru-RU" sz="1400" b="1" dirty="0" err="1" smtClean="0">
                <a:solidFill>
                  <a:schemeClr val="tx1"/>
                </a:solidFill>
              </a:rPr>
              <a:t>Совушка</a:t>
            </a:r>
            <a:r>
              <a:rPr lang="ru-RU" sz="1400" b="1" dirty="0" smtClean="0">
                <a:solidFill>
                  <a:schemeClr val="tx1"/>
                </a:solidFill>
              </a:rPr>
              <a:t>».</a:t>
            </a:r>
          </a:p>
          <a:p>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400" b="1" dirty="0" smtClean="0">
                <a:solidFill>
                  <a:srgbClr val="C00000"/>
                </a:solidFill>
              </a:rPr>
              <a:t>ПРОГУЛКА № 26  </a:t>
            </a:r>
            <a:r>
              <a:rPr lang="en-US" sz="1400" b="1" dirty="0" smtClean="0">
                <a:solidFill>
                  <a:srgbClr val="C00000"/>
                </a:solidFill>
              </a:rPr>
              <a:t/>
            </a:r>
            <a:br>
              <a:rPr lang="en-US" sz="1400" b="1" dirty="0" smtClean="0">
                <a:solidFill>
                  <a:srgbClr val="C00000"/>
                </a:solidFill>
              </a:rPr>
            </a:br>
            <a:r>
              <a:rPr lang="ru-RU" sz="1400" b="1" dirty="0" smtClean="0">
                <a:solidFill>
                  <a:srgbClr val="C00000"/>
                </a:solidFill>
              </a:rPr>
              <a:t>    </a:t>
            </a:r>
            <a:r>
              <a:rPr lang="ru-RU" sz="1400" b="1" dirty="0" smtClean="0"/>
              <a:t>                      </a:t>
            </a:r>
            <a:br>
              <a:rPr lang="ru-RU" sz="1400" b="1" dirty="0" smtClean="0"/>
            </a:br>
            <a:r>
              <a:rPr lang="ru-RU" sz="1400" b="1" dirty="0" smtClean="0"/>
              <a:t>1.Обратить внимание на птиц. Они собираются в стаи, скоро улетят на юг, в теплые края, где нет снега, много корма. Они выбирают себе вожака, кто будет лететь первый, определять дорогу.</a:t>
            </a:r>
            <a:br>
              <a:rPr lang="ru-RU" sz="1400" b="1" dirty="0" smtClean="0"/>
            </a:br>
            <a:r>
              <a:rPr lang="ru-RU" sz="1400" b="1" dirty="0" smtClean="0"/>
              <a:t>2. Прочитать:  «Осень золото роняет,   </a:t>
            </a:r>
            <a:br>
              <a:rPr lang="ru-RU" sz="1400" b="1" dirty="0" smtClean="0"/>
            </a:br>
            <a:r>
              <a:rPr lang="ru-RU" sz="1400" b="1" dirty="0" smtClean="0"/>
              <a:t>                            Холод пташек угоняет…</a:t>
            </a:r>
            <a:br>
              <a:rPr lang="ru-RU" sz="1400" b="1" dirty="0" smtClean="0"/>
            </a:br>
            <a:r>
              <a:rPr lang="ru-RU" sz="1400" b="1" dirty="0" smtClean="0"/>
              <a:t>                            До свиданья лес и луг,</a:t>
            </a:r>
            <a:br>
              <a:rPr lang="ru-RU" sz="1400" b="1" dirty="0" smtClean="0"/>
            </a:br>
            <a:r>
              <a:rPr lang="ru-RU" sz="1400" b="1" dirty="0" smtClean="0"/>
              <a:t>                            Мы летим на теплый юг!»</a:t>
            </a:r>
            <a:br>
              <a:rPr lang="ru-RU" sz="1400" b="1" dirty="0" smtClean="0"/>
            </a:br>
            <a:r>
              <a:rPr lang="ru-RU" sz="1400" b="1" dirty="0" smtClean="0"/>
              <a:t>3. Собрать листики от разных деревьев разной окраски для аппликации «Осенний ковер», трудиться всем.</a:t>
            </a:r>
            <a:br>
              <a:rPr lang="ru-RU" sz="1400" b="1" dirty="0" smtClean="0"/>
            </a:br>
            <a:r>
              <a:rPr lang="ru-RU" sz="1400" b="1" dirty="0" smtClean="0"/>
              <a:t>4. Индивидуально подтягиваться  на турнике.</a:t>
            </a:r>
            <a:br>
              <a:rPr lang="ru-RU" sz="1400" b="1" dirty="0" smtClean="0"/>
            </a:br>
            <a:r>
              <a:rPr lang="ru-RU" sz="1400" b="1" dirty="0" smtClean="0"/>
              <a:t>5. Подвижные игры : «Не оставайся на полу»,  «Море волнуется»</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lnSpcReduction="10000"/>
          </a:bodyPr>
          <a:lstStyle/>
          <a:p>
            <a:pPr algn="l"/>
            <a:r>
              <a:rPr lang="ru-RU" sz="1600" b="1" dirty="0" smtClean="0">
                <a:solidFill>
                  <a:srgbClr val="C00000"/>
                </a:solidFill>
              </a:rPr>
              <a:t>  ПРОГУЛКА  № 27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1.Поискать с детьми насекомых, отметить, что их почти не видно. Они готовятся к зиме. Ищут себе  зимние квартиры. Засыпают до весны.</a:t>
            </a:r>
          </a:p>
          <a:p>
            <a:pPr algn="l"/>
            <a:r>
              <a:rPr lang="ru-RU" sz="1400" b="1" dirty="0" smtClean="0">
                <a:solidFill>
                  <a:schemeClr val="tx1"/>
                </a:solidFill>
              </a:rPr>
              <a:t>2. ПРОЧИТАТЬ: «Промелькнуло быстро лето, пробежало по полям.</a:t>
            </a:r>
          </a:p>
          <a:p>
            <a:pPr algn="l"/>
            <a:r>
              <a:rPr lang="ru-RU" sz="1400" b="1" dirty="0" smtClean="0">
                <a:solidFill>
                  <a:schemeClr val="tx1"/>
                </a:solidFill>
              </a:rPr>
              <a:t>                                За горами ходит где-то, и без нас скучает там</a:t>
            </a:r>
          </a:p>
          <a:p>
            <a:pPr algn="l"/>
            <a:r>
              <a:rPr lang="ru-RU" sz="1400" b="1" dirty="0" smtClean="0">
                <a:solidFill>
                  <a:schemeClr val="tx1"/>
                </a:solidFill>
              </a:rPr>
              <a:t>                                Вслед за ним умчатся птицы в край, где лето круглый год</a:t>
            </a:r>
          </a:p>
          <a:p>
            <a:pPr algn="l"/>
            <a:r>
              <a:rPr lang="ru-RU" sz="1400" b="1" dirty="0" smtClean="0">
                <a:solidFill>
                  <a:schemeClr val="tx1"/>
                </a:solidFill>
              </a:rPr>
              <a:t>                                Осень в гости к нам стучится, Осень в гости к нам </a:t>
            </a:r>
          </a:p>
          <a:p>
            <a:pPr algn="l"/>
            <a:r>
              <a:rPr lang="ru-RU" sz="1400" b="1" dirty="0" smtClean="0">
                <a:solidFill>
                  <a:schemeClr val="tx1"/>
                </a:solidFill>
              </a:rPr>
              <a:t>3. Перекапывать с детьми грядки для будущего огорода. Выбрать все сухие остатки от гороха и других овощей.</a:t>
            </a:r>
          </a:p>
          <a:p>
            <a:pPr algn="l"/>
            <a:r>
              <a:rPr lang="ru-RU" sz="1400" b="1" dirty="0" smtClean="0">
                <a:solidFill>
                  <a:schemeClr val="tx1"/>
                </a:solidFill>
              </a:rPr>
              <a:t>4. Индивидуально упражняться в прыжках на  одной ноге попеременно то на левой, то на правой.</a:t>
            </a:r>
          </a:p>
          <a:p>
            <a:pPr algn="l"/>
            <a:r>
              <a:rPr lang="ru-RU" sz="1400" b="1" dirty="0" smtClean="0">
                <a:solidFill>
                  <a:schemeClr val="tx1"/>
                </a:solidFill>
              </a:rPr>
              <a:t>5. Подвижные игры: «Мышеловка»,  «Лохматый пес»</a:t>
            </a:r>
          </a:p>
          <a:p>
            <a:endParaRPr lang="ru-RU"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600" b="1" dirty="0" smtClean="0">
                <a:solidFill>
                  <a:srgbClr val="C00000"/>
                </a:solidFill>
              </a:rPr>
              <a:t> ПРОГУЛКА  № 28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1.Наблюдать за воробьями. Обратить внимание на то, что воробьи никогда не шагают, а передвигаются прыжками сразу на двух ногах. Воробьи и воробьихи  по-разному окрашены. Они очень осторожны, но не боязливы.</a:t>
            </a:r>
            <a:br>
              <a:rPr lang="ru-RU" sz="1400" b="1" dirty="0" smtClean="0"/>
            </a:br>
            <a:r>
              <a:rPr lang="ru-RU" sz="1400" b="1" dirty="0" smtClean="0"/>
              <a:t>2. Заучить загадку: «Маленький парнишка в сером </a:t>
            </a:r>
            <a:r>
              <a:rPr lang="ru-RU" sz="1400" b="1" dirty="0" err="1" smtClean="0"/>
              <a:t>армячишке</a:t>
            </a:r>
            <a:r>
              <a:rPr lang="ru-RU" sz="1400" b="1" dirty="0" smtClean="0"/>
              <a:t/>
            </a:r>
            <a:br>
              <a:rPr lang="ru-RU" sz="1400" b="1" dirty="0" smtClean="0"/>
            </a:br>
            <a:r>
              <a:rPr lang="ru-RU" sz="1400" b="1" dirty="0" smtClean="0"/>
              <a:t>                                    По двору шныряет, крохи собирает»</a:t>
            </a:r>
            <a:br>
              <a:rPr lang="ru-RU" sz="1400" b="1" dirty="0" smtClean="0"/>
            </a:br>
            <a:r>
              <a:rPr lang="ru-RU" sz="1400" b="1" dirty="0" smtClean="0"/>
              <a:t>3. Покормить птиц.  Вспомнить: «Чик-чирик! На дорожку прыг.</a:t>
            </a:r>
            <a:br>
              <a:rPr lang="ru-RU" sz="1400" b="1" dirty="0" smtClean="0"/>
            </a:br>
            <a:r>
              <a:rPr lang="ru-RU" sz="1400" b="1" dirty="0" smtClean="0"/>
              <a:t>                                                           Клюй, не робей! Кто это?</a:t>
            </a:r>
            <a:br>
              <a:rPr lang="ru-RU" sz="1400" b="1" dirty="0" smtClean="0"/>
            </a:br>
            <a:r>
              <a:rPr lang="ru-RU" sz="1400" b="1" dirty="0" smtClean="0"/>
              <a:t>                                                                                                     ВОРОБЕЙ»</a:t>
            </a:r>
            <a:br>
              <a:rPr lang="ru-RU" sz="1400" b="1" dirty="0" smtClean="0"/>
            </a:br>
            <a:r>
              <a:rPr lang="ru-RU" sz="1400" b="1" dirty="0" smtClean="0"/>
              <a:t>4. Индивидуально перепрыгивать ручеек 35-40 см. на 2х ногах</a:t>
            </a:r>
            <a:br>
              <a:rPr lang="ru-RU" sz="1400" b="1" dirty="0" smtClean="0"/>
            </a:br>
            <a:r>
              <a:rPr lang="ru-RU" sz="1400" b="1" dirty="0" smtClean="0"/>
              <a:t>5. Подвижные игры:  «Воробушки и автомобиль»,  « Волк и коза» </a:t>
            </a:r>
            <a:r>
              <a:rPr lang="ru-RU" sz="1400" dirty="0" smtClean="0"/>
              <a:t/>
            </a:r>
            <a:br>
              <a:rPr lang="ru-RU" sz="1400" dirty="0" smtClean="0"/>
            </a:br>
            <a:r>
              <a:rPr lang="ru-RU" sz="1400" dirty="0" smtClean="0"/>
              <a:t>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400" b="1" dirty="0" smtClean="0">
                <a:solidFill>
                  <a:schemeClr val="tx1"/>
                </a:solidFill>
              </a:rPr>
              <a:t> </a:t>
            </a:r>
            <a:r>
              <a:rPr lang="ru-RU" sz="1600" b="1" dirty="0" smtClean="0">
                <a:solidFill>
                  <a:srgbClr val="C00000"/>
                </a:solidFill>
              </a:rPr>
              <a:t>  ПРОГУЛКА № 29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1.Покормить голубей, отметить их разную окраску. Голуби всегда живут рядом с людьми. Не боятся людей. Рассказать, что голуби отлично запоминают дорогу домой, поэтому их часто используют, как почтальонов </a:t>
            </a:r>
          </a:p>
          <a:p>
            <a:pPr algn="l"/>
            <a:r>
              <a:rPr lang="ru-RU" sz="1400" b="1" dirty="0" smtClean="0">
                <a:solidFill>
                  <a:schemeClr val="tx1"/>
                </a:solidFill>
              </a:rPr>
              <a:t>2.Вспомнить, как ласково всегда называют голубей, поют про них песенки – </a:t>
            </a:r>
            <a:r>
              <a:rPr lang="ru-RU" sz="1400" b="1" dirty="0" err="1" smtClean="0">
                <a:solidFill>
                  <a:schemeClr val="tx1"/>
                </a:solidFill>
              </a:rPr>
              <a:t>попевки</a:t>
            </a:r>
            <a:r>
              <a:rPr lang="ru-RU" sz="1400" b="1" dirty="0" smtClean="0">
                <a:solidFill>
                  <a:schemeClr val="tx1"/>
                </a:solidFill>
              </a:rPr>
              <a:t>: «Люли, люли, </a:t>
            </a:r>
            <a:r>
              <a:rPr lang="ru-RU" sz="1400" b="1" dirty="0" err="1" smtClean="0">
                <a:solidFill>
                  <a:schemeClr val="tx1"/>
                </a:solidFill>
              </a:rPr>
              <a:t>люленьки</a:t>
            </a:r>
            <a:r>
              <a:rPr lang="ru-RU" sz="1400" b="1" dirty="0" smtClean="0">
                <a:solidFill>
                  <a:schemeClr val="tx1"/>
                </a:solidFill>
              </a:rPr>
              <a:t>, прилетели гуленьки…»</a:t>
            </a:r>
          </a:p>
          <a:p>
            <a:pPr algn="l"/>
            <a:r>
              <a:rPr lang="ru-RU" sz="1400" b="1" dirty="0" smtClean="0">
                <a:solidFill>
                  <a:schemeClr val="tx1"/>
                </a:solidFill>
              </a:rPr>
              <a:t>3.Покормить голубей крошками хлеба и зернами, наблюдать, как много могут склевать голуби, делая запасы в зоб.</a:t>
            </a:r>
          </a:p>
          <a:p>
            <a:pPr algn="l"/>
            <a:r>
              <a:rPr lang="ru-RU" sz="1400" b="1" dirty="0" smtClean="0">
                <a:solidFill>
                  <a:schemeClr val="tx1"/>
                </a:solidFill>
              </a:rPr>
              <a:t>4. Индивидуально подтягиваться на турнике, тренировать  силу рук.</a:t>
            </a:r>
          </a:p>
          <a:p>
            <a:pPr algn="l"/>
            <a:r>
              <a:rPr lang="ru-RU" sz="1400" b="1" dirty="0" smtClean="0">
                <a:solidFill>
                  <a:schemeClr val="tx1"/>
                </a:solidFill>
              </a:rPr>
              <a:t>5. Подвижные игры:  «Хитрая лиса», «Не оставайся на полу»</a:t>
            </a:r>
          </a:p>
          <a:p>
            <a:endParaRPr lang="ru-RU"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ПРОГУЛКА  № 30  </a:t>
            </a:r>
            <a:r>
              <a:rPr lang="ru-RU" sz="1400" b="1" dirty="0" smtClean="0"/>
              <a:t>                          </a:t>
            </a:r>
            <a:br>
              <a:rPr lang="ru-RU" sz="1400" b="1" dirty="0" smtClean="0"/>
            </a:br>
            <a:r>
              <a:rPr lang="ru-RU" sz="1400" b="1" dirty="0" smtClean="0"/>
              <a:t>1.Отметить, что уже вновь появились синички, понаблюдать за ними на кормушке-столе, отметить особенности окраски, поведения. Послушать, как  свистят синички, словно переговариваясь между собой.</a:t>
            </a:r>
            <a:br>
              <a:rPr lang="ru-RU" sz="1400" b="1" dirty="0" smtClean="0"/>
            </a:br>
            <a:r>
              <a:rPr lang="ru-RU" sz="1400" b="1" dirty="0" smtClean="0"/>
              <a:t>2. Прочитать: «Слышал я, будто стащила синица </a:t>
            </a:r>
            <a:br>
              <a:rPr lang="ru-RU" sz="1400" b="1" dirty="0" smtClean="0"/>
            </a:br>
            <a:r>
              <a:rPr lang="ru-RU" sz="1400" b="1" dirty="0" smtClean="0"/>
              <a:t>                           В небе кусочек синего ситца,.</a:t>
            </a:r>
            <a:br>
              <a:rPr lang="ru-RU" sz="1400" b="1" dirty="0" smtClean="0"/>
            </a:br>
            <a:r>
              <a:rPr lang="ru-RU" sz="1400" b="1" dirty="0" smtClean="0"/>
              <a:t>                           Сшила синица из ситца косынку.</a:t>
            </a:r>
            <a:br>
              <a:rPr lang="ru-RU" sz="1400" b="1" dirty="0" smtClean="0"/>
            </a:br>
            <a:r>
              <a:rPr lang="ru-RU" sz="1400" b="1" dirty="0" smtClean="0"/>
              <a:t>                           Синими стали головка и спинка».</a:t>
            </a:r>
            <a:br>
              <a:rPr lang="ru-RU" sz="1400" b="1" dirty="0" smtClean="0"/>
            </a:br>
            <a:r>
              <a:rPr lang="ru-RU" sz="1400" b="1" dirty="0" smtClean="0"/>
              <a:t>3. Собрать на участке весь мусор, полюбоваться, как стало чисто. Привлечь к работе всех детей.</a:t>
            </a:r>
            <a:br>
              <a:rPr lang="ru-RU" sz="1400" b="1" dirty="0" smtClean="0"/>
            </a:br>
            <a:r>
              <a:rPr lang="ru-RU" sz="1400" b="1" dirty="0" smtClean="0"/>
              <a:t>4. Индивидуально упражняться в умении бегать парами, прислушиваться друг к другу, придерживаться примерно одного темпа.</a:t>
            </a:r>
            <a:br>
              <a:rPr lang="ru-RU" sz="1400" b="1" dirty="0" smtClean="0"/>
            </a:br>
            <a:r>
              <a:rPr lang="ru-RU" sz="1400" b="1" dirty="0" smtClean="0"/>
              <a:t>5. Подвижные игры:  «Гуси, гуси…»,  « Волк и коза» </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31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Наблюдать за воронами, прилетающими на нашу кормушку-стол. Гордая осанка, большой клюв. Ворона – очень осторожная птица. Особенно рассмотреть ее окраску.</a:t>
            </a:r>
          </a:p>
          <a:p>
            <a:pPr algn="l"/>
            <a:r>
              <a:rPr lang="ru-RU" sz="1400" b="1" dirty="0" smtClean="0">
                <a:solidFill>
                  <a:schemeClr val="tx1"/>
                </a:solidFill>
              </a:rPr>
              <a:t>2.Уточнить, что птицам страшнее – холод или голод зимы?</a:t>
            </a:r>
          </a:p>
          <a:p>
            <a:pPr algn="l"/>
            <a:r>
              <a:rPr lang="ru-RU" sz="1400" b="1" dirty="0" smtClean="0">
                <a:solidFill>
                  <a:schemeClr val="tx1"/>
                </a:solidFill>
              </a:rPr>
              <a:t>- Где зимой и осенью спят вороны?</a:t>
            </a:r>
          </a:p>
          <a:p>
            <a:pPr algn="l"/>
            <a:r>
              <a:rPr lang="ru-RU" sz="1400" b="1" dirty="0" smtClean="0">
                <a:solidFill>
                  <a:schemeClr val="tx1"/>
                </a:solidFill>
              </a:rPr>
              <a:t>- С какими птицами осенью и зимой водят компанию дятлы? Если дети затрудняются, то  объяснить (см. страница 145 и 185-186)</a:t>
            </a:r>
          </a:p>
          <a:p>
            <a:pPr algn="l"/>
            <a:r>
              <a:rPr lang="ru-RU" sz="1400" b="1" dirty="0" smtClean="0">
                <a:solidFill>
                  <a:schemeClr val="tx1"/>
                </a:solidFill>
              </a:rPr>
              <a:t>3. развешать в разных местах сделанные с детьми кормушки, насыпать корм, вызвать чувство причастности к доброму делу.</a:t>
            </a:r>
          </a:p>
          <a:p>
            <a:pPr algn="l"/>
            <a:r>
              <a:rPr lang="ru-RU" sz="1400" b="1" dirty="0" smtClean="0">
                <a:solidFill>
                  <a:schemeClr val="tx1"/>
                </a:solidFill>
              </a:rPr>
              <a:t>4. Индивидуально спрыгивать с высоты, приземляясь на носочки обеих ног</a:t>
            </a:r>
          </a:p>
          <a:p>
            <a:pPr algn="l"/>
            <a:r>
              <a:rPr lang="ru-RU" sz="1400" b="1" dirty="0" smtClean="0">
                <a:solidFill>
                  <a:schemeClr val="tx1"/>
                </a:solidFill>
              </a:rPr>
              <a:t>5. Подвижные игры:   «Хитрая лиса»,  «Не оставайся на полу».</a:t>
            </a:r>
          </a:p>
          <a:p>
            <a:endParaRPr lang="ru-RU"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ПРОГУЛКА №32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1.Отметить, что исчезли многие птицы (они слетаются в стаи и собираются в теплые края). Вспомнить нашу  Трясогузку, которая все лето гуляла по нашему участку, - она тоже улетела.</a:t>
            </a:r>
            <a:br>
              <a:rPr lang="ru-RU" sz="1400" b="1" dirty="0" smtClean="0"/>
            </a:br>
            <a:r>
              <a:rPr lang="ru-RU" sz="1400" b="1" dirty="0" smtClean="0"/>
              <a:t>2. Прочитать: «Ласточки пропали, а вчера зарей</a:t>
            </a:r>
            <a:br>
              <a:rPr lang="ru-RU" sz="1400" b="1" dirty="0" smtClean="0"/>
            </a:br>
            <a:r>
              <a:rPr lang="ru-RU" sz="1400" b="1" dirty="0" smtClean="0"/>
              <a:t>                           Все грачи летали, </a:t>
            </a:r>
            <a:br>
              <a:rPr lang="ru-RU" sz="1400" b="1" dirty="0" smtClean="0"/>
            </a:br>
            <a:r>
              <a:rPr lang="ru-RU" sz="1400" b="1" dirty="0" smtClean="0"/>
              <a:t>                           Да как тень мелькали вон за той горой».</a:t>
            </a:r>
            <a:br>
              <a:rPr lang="ru-RU" sz="1400" b="1" dirty="0" smtClean="0"/>
            </a:br>
            <a:r>
              <a:rPr lang="ru-RU" sz="1400" b="1" dirty="0" smtClean="0"/>
              <a:t>3. Убирать сухие листья и другой осенний мусор с участка. Привлечь к работе всех детей, учить работать граблями и сгребать все по порядку.</a:t>
            </a:r>
            <a:br>
              <a:rPr lang="ru-RU" sz="1400" b="1" dirty="0" smtClean="0"/>
            </a:br>
            <a:r>
              <a:rPr lang="ru-RU" sz="1400" b="1" dirty="0" smtClean="0"/>
              <a:t>4. Индивидуально метать камешки в горизонтальную цель(лунку) правой и левой рукой.</a:t>
            </a:r>
            <a:br>
              <a:rPr lang="ru-RU" sz="1400" b="1" dirty="0" smtClean="0"/>
            </a:br>
            <a:r>
              <a:rPr lang="ru-RU" sz="1400" b="1" dirty="0" smtClean="0"/>
              <a:t>5. Подвижные игры:  «Лохматый пес»,  «Мышеловка».</a:t>
            </a:r>
            <a:br>
              <a:rPr lang="ru-RU" sz="1400" b="1" dirty="0" smtClean="0"/>
            </a:br>
            <a:endParaRPr lang="ru-RU" sz="1400" b="1"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ПРОГУЛКА  № 33   </a:t>
            </a:r>
            <a:endParaRPr lang="en-US" sz="1600" b="1" dirty="0" smtClean="0">
              <a:solidFill>
                <a:srgbClr val="C00000"/>
              </a:solidFill>
            </a:endParaRPr>
          </a:p>
          <a:p>
            <a:pPr algn="l"/>
            <a:r>
              <a:rPr lang="ru-RU" sz="1600" b="1" dirty="0" smtClean="0">
                <a:solidFill>
                  <a:srgbClr val="C00000"/>
                </a:solidFill>
              </a:rPr>
              <a:t>   </a:t>
            </a:r>
            <a:r>
              <a:rPr lang="ru-RU" sz="1400" b="1" dirty="0" smtClean="0">
                <a:solidFill>
                  <a:schemeClr val="tx1"/>
                </a:solidFill>
              </a:rPr>
              <a:t>                                                                                       </a:t>
            </a:r>
          </a:p>
          <a:p>
            <a:pPr algn="l"/>
            <a:r>
              <a:rPr lang="ru-RU" sz="1400" b="1" dirty="0" smtClean="0">
                <a:solidFill>
                  <a:schemeClr val="tx1"/>
                </a:solidFill>
              </a:rPr>
              <a:t>1.блюдать за сороками. Чем сороки отличаются от других птиц? Почему сороку зовут: «Сорока-воровка?»,  «</a:t>
            </a:r>
            <a:r>
              <a:rPr lang="ru-RU" sz="1400" b="1" dirty="0" err="1" smtClean="0">
                <a:solidFill>
                  <a:schemeClr val="tx1"/>
                </a:solidFill>
              </a:rPr>
              <a:t>Сорока-белобока</a:t>
            </a:r>
            <a:r>
              <a:rPr lang="ru-RU" sz="1400" b="1" dirty="0" smtClean="0">
                <a:solidFill>
                  <a:schemeClr val="tx1"/>
                </a:solidFill>
              </a:rPr>
              <a:t>?»</a:t>
            </a:r>
          </a:p>
          <a:p>
            <a:pPr algn="l"/>
            <a:r>
              <a:rPr lang="ru-RU" sz="1400" b="1" dirty="0" smtClean="0">
                <a:solidFill>
                  <a:schemeClr val="tx1"/>
                </a:solidFill>
              </a:rPr>
              <a:t>2.Вспомнить </a:t>
            </a:r>
            <a:r>
              <a:rPr lang="ru-RU" sz="1400" b="1" dirty="0" err="1" smtClean="0">
                <a:solidFill>
                  <a:schemeClr val="tx1"/>
                </a:solidFill>
              </a:rPr>
              <a:t>потешки</a:t>
            </a:r>
            <a:r>
              <a:rPr lang="ru-RU" sz="1400" b="1" dirty="0" smtClean="0">
                <a:solidFill>
                  <a:schemeClr val="tx1"/>
                </a:solidFill>
              </a:rPr>
              <a:t> про сороку: «Сорока-сорока, где была? Далеко», </a:t>
            </a:r>
          </a:p>
          <a:p>
            <a:pPr algn="l"/>
            <a:r>
              <a:rPr lang="ru-RU" sz="1400" b="1" dirty="0" smtClean="0">
                <a:solidFill>
                  <a:schemeClr val="tx1"/>
                </a:solidFill>
              </a:rPr>
              <a:t>«У сороки – белобоки  пятеро </a:t>
            </a:r>
            <a:r>
              <a:rPr lang="ru-RU" sz="1400" b="1" dirty="0" err="1" smtClean="0">
                <a:solidFill>
                  <a:schemeClr val="tx1"/>
                </a:solidFill>
              </a:rPr>
              <a:t>сорочинят</a:t>
            </a:r>
            <a:r>
              <a:rPr lang="ru-RU" sz="1400" b="1" dirty="0" smtClean="0">
                <a:solidFill>
                  <a:schemeClr val="tx1"/>
                </a:solidFill>
              </a:rPr>
              <a:t>. У сороки – белобоки все дела идут на лад…»</a:t>
            </a:r>
          </a:p>
          <a:p>
            <a:pPr algn="l"/>
            <a:r>
              <a:rPr lang="ru-RU" sz="1400" b="1" dirty="0" smtClean="0">
                <a:solidFill>
                  <a:schemeClr val="tx1"/>
                </a:solidFill>
              </a:rPr>
              <a:t>3. Сгрести всю сухую траву с клумб и унести в ящик, трудиться по очереди всем. Посмотреть и порадоваться результатам общего труда.</a:t>
            </a:r>
          </a:p>
          <a:p>
            <a:pPr algn="l"/>
            <a:r>
              <a:rPr lang="ru-RU" sz="1400" b="1" dirty="0" smtClean="0">
                <a:solidFill>
                  <a:schemeClr val="tx1"/>
                </a:solidFill>
              </a:rPr>
              <a:t>4. Индивидуально упражняться в беге на скорость – 30 метров.</a:t>
            </a:r>
          </a:p>
          <a:p>
            <a:pPr algn="l"/>
            <a:r>
              <a:rPr lang="ru-RU" sz="1400" b="1" dirty="0" smtClean="0">
                <a:solidFill>
                  <a:schemeClr val="tx1"/>
                </a:solidFill>
              </a:rPr>
              <a:t>5. Подвижные игры  «Медведь и пчелы»,  «Море волнуется</a:t>
            </a:r>
            <a:endParaRPr lang="ru-RU" sz="1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400" dirty="0" smtClean="0"/>
              <a:t> </a:t>
            </a:r>
            <a:br>
              <a:rPr lang="ru-RU" sz="1400" dirty="0" smtClean="0"/>
            </a:br>
            <a:r>
              <a:rPr lang="ru-RU" sz="1400" b="1" dirty="0" smtClean="0"/>
              <a:t>  </a:t>
            </a:r>
            <a:r>
              <a:rPr lang="ru-RU" sz="1800" b="1" dirty="0" smtClean="0">
                <a:solidFill>
                  <a:srgbClr val="C00000"/>
                </a:solidFill>
              </a:rPr>
              <a:t>ПРОГУЛКА № 1</a:t>
            </a:r>
            <a:r>
              <a:rPr lang="ru-RU" sz="1400" b="1" dirty="0" smtClean="0"/>
              <a:t/>
            </a:r>
            <a:br>
              <a:rPr lang="ru-RU" sz="1400" b="1" dirty="0" smtClean="0"/>
            </a:br>
            <a:r>
              <a:rPr lang="ru-RU" sz="1400" b="1" dirty="0" smtClean="0"/>
              <a:t>1.Обратить внимание детей на деревья нашего участка. Какие они заметили изменения. Деревья еще зеленые, но уже появились желтые листочки. Это начало осени. Сказать, что эта пора называется «ранняя осень». Выбрать для  постоянного наблюдения одну березку, заметить, сколько на ней желтых листьев и предложить наблюдать, как она будет желтеть.</a:t>
            </a:r>
            <a:br>
              <a:rPr lang="ru-RU" sz="1400" b="1" dirty="0" smtClean="0"/>
            </a:br>
            <a:r>
              <a:rPr lang="ru-RU" sz="1400" b="1" dirty="0" smtClean="0"/>
              <a:t>2.ПРОЧИТАТЬ: «Не девица, а красавица.</a:t>
            </a:r>
            <a:br>
              <a:rPr lang="ru-RU" sz="1400" b="1" dirty="0" smtClean="0"/>
            </a:br>
            <a:r>
              <a:rPr lang="ru-RU" sz="1400" b="1" dirty="0" smtClean="0"/>
              <a:t>                               Залюбуешься, так всем нравится.</a:t>
            </a:r>
            <a:br>
              <a:rPr lang="ru-RU" sz="1400" b="1" dirty="0" smtClean="0"/>
            </a:br>
            <a:r>
              <a:rPr lang="ru-RU" sz="1400" b="1" dirty="0" smtClean="0"/>
              <a:t>                               Бело-черное на ней платьице</a:t>
            </a:r>
            <a:br>
              <a:rPr lang="ru-RU" sz="1400" b="1" dirty="0" smtClean="0"/>
            </a:br>
            <a:r>
              <a:rPr lang="ru-RU" sz="1400" b="1" dirty="0" smtClean="0"/>
              <a:t>                               О кудрях ее слава катится</a:t>
            </a:r>
            <a:br>
              <a:rPr lang="ru-RU" sz="1400" b="1" dirty="0" smtClean="0"/>
            </a:br>
            <a:r>
              <a:rPr lang="ru-RU" sz="1400" b="1" dirty="0" smtClean="0"/>
              <a:t>                               А сережек не сочтешь на ней</a:t>
            </a:r>
            <a:br>
              <a:rPr lang="ru-RU" sz="1400" b="1" dirty="0" smtClean="0"/>
            </a:br>
            <a:r>
              <a:rPr lang="ru-RU" sz="1400" b="1" dirty="0" smtClean="0"/>
              <a:t>                               Сердцу русскому нет ее милей».</a:t>
            </a:r>
            <a:br>
              <a:rPr lang="ru-RU" sz="1400" b="1" dirty="0" smtClean="0"/>
            </a:br>
            <a:r>
              <a:rPr lang="ru-RU" sz="1400" b="1" dirty="0" smtClean="0"/>
              <a:t>3.Сгрести все листья на участке, закопать их в ямку, Сказать, что, когда они сгниют – это будет удобрение для растений. Привлечь к труду всех детей.</a:t>
            </a:r>
            <a:br>
              <a:rPr lang="ru-RU" sz="1400" b="1" dirty="0" smtClean="0"/>
            </a:br>
            <a:r>
              <a:rPr lang="ru-RU" sz="1400" b="1" dirty="0" smtClean="0"/>
              <a:t> 4. Индивидуально упражняться в отбивании мяча об землю, ловить его двумя руками.</a:t>
            </a:r>
            <a:br>
              <a:rPr lang="ru-RU" sz="1400" b="1" dirty="0" smtClean="0"/>
            </a:br>
            <a:r>
              <a:rPr lang="ru-RU" sz="1400" b="1" dirty="0" smtClean="0"/>
              <a:t>5. Подвижные игры: «Гуси, гуси», «Мышеловка»</a:t>
            </a:r>
            <a:r>
              <a:rPr lang="ru-RU" sz="1400" dirty="0" smtClean="0"/>
              <a:t/>
            </a:r>
            <a:br>
              <a:rPr lang="ru-RU" sz="1400" dirty="0" smtClean="0"/>
            </a:br>
            <a:r>
              <a:rPr lang="ru-RU" sz="1400" dirty="0" smtClean="0"/>
              <a:t>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92500" lnSpcReduction="10000"/>
          </a:bodyPr>
          <a:lstStyle/>
          <a:p>
            <a:pPr algn="l"/>
            <a:r>
              <a:rPr lang="ru-RU" sz="1700" b="1" dirty="0" smtClean="0">
                <a:solidFill>
                  <a:srgbClr val="C00000"/>
                </a:solidFill>
              </a:rPr>
              <a:t> ПРОГУЛКА № 2    </a:t>
            </a:r>
            <a:r>
              <a:rPr lang="ru-RU" sz="1400" b="1" dirty="0" smtClean="0">
                <a:solidFill>
                  <a:schemeClr val="tx1"/>
                </a:solidFill>
              </a:rPr>
              <a:t>                                             </a:t>
            </a:r>
          </a:p>
          <a:p>
            <a:pPr algn="l"/>
            <a:r>
              <a:rPr lang="ru-RU" sz="1400" b="1" dirty="0" smtClean="0">
                <a:solidFill>
                  <a:schemeClr val="tx1"/>
                </a:solidFill>
              </a:rPr>
              <a:t>1.Поискать с детьми листочки разных оттенков, разобрать их по видам деревьев. Дидактическая игра: «С какого дерева лист?» Отметить, как по-разному окрасила осень листочки. Какие краски  присутствуют? И на деревьях уже много желтых, оранжевых, красных листьев.</a:t>
            </a:r>
          </a:p>
          <a:p>
            <a:pPr algn="l"/>
            <a:r>
              <a:rPr lang="ru-RU" sz="1400" b="1" dirty="0" smtClean="0">
                <a:solidFill>
                  <a:schemeClr val="tx1"/>
                </a:solidFill>
              </a:rPr>
              <a:t>2. ПРОЧИТАТЬ: «Лес, словно терем расписной</a:t>
            </a:r>
          </a:p>
          <a:p>
            <a:pPr algn="l"/>
            <a:r>
              <a:rPr lang="ru-RU" sz="1400" b="1" dirty="0" smtClean="0">
                <a:solidFill>
                  <a:schemeClr val="tx1"/>
                </a:solidFill>
              </a:rPr>
              <a:t>                                Лиловый, золотой, багряный</a:t>
            </a:r>
          </a:p>
          <a:p>
            <a:pPr algn="l"/>
            <a:r>
              <a:rPr lang="ru-RU" sz="1400" b="1" dirty="0" smtClean="0">
                <a:solidFill>
                  <a:schemeClr val="tx1"/>
                </a:solidFill>
              </a:rPr>
              <a:t>                                Веселой, пестрою стеной</a:t>
            </a:r>
          </a:p>
          <a:p>
            <a:pPr algn="l"/>
            <a:r>
              <a:rPr lang="ru-RU" sz="1400" b="1" dirty="0" smtClean="0">
                <a:solidFill>
                  <a:schemeClr val="tx1"/>
                </a:solidFill>
              </a:rPr>
              <a:t>                                Стоит над светлою поляной».  </a:t>
            </a:r>
          </a:p>
          <a:p>
            <a:pPr algn="l"/>
            <a:r>
              <a:rPr lang="ru-RU" sz="1400" b="1" dirty="0" smtClean="0">
                <a:solidFill>
                  <a:schemeClr val="tx1"/>
                </a:solidFill>
              </a:rPr>
              <a:t>3. Собрать с детьми семена однолеток, вспомнить названия: календула, настурция, васильки. Учить собирать аккуратно, не смешивать.</a:t>
            </a:r>
          </a:p>
          <a:p>
            <a:pPr algn="l"/>
            <a:r>
              <a:rPr lang="ru-RU" sz="1400" b="1" dirty="0" smtClean="0">
                <a:solidFill>
                  <a:schemeClr val="tx1"/>
                </a:solidFill>
              </a:rPr>
              <a:t>4. Индивидуально упражняться с детьми в отбивании мяча об стенку и ловить его двумя руками – расстояние 1.5 – 2 метра.</a:t>
            </a:r>
          </a:p>
          <a:p>
            <a:pPr algn="l"/>
            <a:r>
              <a:rPr lang="ru-RU" sz="1400" b="1" dirty="0" smtClean="0">
                <a:solidFill>
                  <a:schemeClr val="tx1"/>
                </a:solidFill>
              </a:rPr>
              <a:t>5.Подвижные игры: «Лохматый пес»,  « Кот и мыши»</a:t>
            </a:r>
          </a:p>
          <a:p>
            <a:endParaRPr lang="ru-RU"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ПРОГУЛКА  №34   </a:t>
            </a:r>
            <a:r>
              <a:rPr lang="ru-RU" sz="1400" b="1" dirty="0" smtClean="0"/>
              <a:t> </a:t>
            </a:r>
            <a:r>
              <a:rPr lang="en-US" sz="1400" b="1" dirty="0" smtClean="0"/>
              <a:t/>
            </a:r>
            <a:br>
              <a:rPr lang="en-US" sz="1400" b="1" dirty="0" smtClean="0"/>
            </a:br>
            <a:r>
              <a:rPr lang="ru-RU" sz="1400" b="1" dirty="0" smtClean="0"/>
              <a:t>                            </a:t>
            </a:r>
            <a:br>
              <a:rPr lang="ru-RU" sz="1400" b="1" dirty="0" smtClean="0"/>
            </a:br>
            <a:r>
              <a:rPr lang="ru-RU" sz="1400" b="1" dirty="0" smtClean="0"/>
              <a:t>1.Пройти по участку всего детского сада. Кто больше увидит и узнает разных птиц. Сказать, что с каждым днем осени им становится холоднее и голоднее. Почему?  Договориться, что как только выпадет снег и укроет всю землю, мы вновь будем выносить птичкам корм.</a:t>
            </a:r>
            <a:br>
              <a:rPr lang="ru-RU" sz="1400" b="1" dirty="0" smtClean="0"/>
            </a:br>
            <a:r>
              <a:rPr lang="ru-RU" sz="1400" b="1" dirty="0" smtClean="0"/>
              <a:t>2. Прочитать: «Птицы на юг улетают: гуси, грачи, журавли</a:t>
            </a:r>
            <a:br>
              <a:rPr lang="ru-RU" sz="1400" b="1" dirty="0" smtClean="0"/>
            </a:br>
            <a:r>
              <a:rPr lang="ru-RU" sz="1400" b="1" dirty="0" smtClean="0"/>
              <a:t>                          Вот уж последняя стая крыльями машет вдали…»</a:t>
            </a:r>
            <a:br>
              <a:rPr lang="ru-RU" sz="1400" b="1" dirty="0" smtClean="0"/>
            </a:br>
            <a:r>
              <a:rPr lang="ru-RU" sz="1400" b="1" dirty="0" smtClean="0"/>
              <a:t>3.Помочь малышам унести с участка сухие листья и траву, порадоваться за себя: мы – помощники!</a:t>
            </a:r>
            <a:br>
              <a:rPr lang="ru-RU" sz="1400" b="1" dirty="0" smtClean="0"/>
            </a:br>
            <a:r>
              <a:rPr lang="ru-RU" sz="1400" b="1" dirty="0" smtClean="0"/>
              <a:t>4. Индивидуально упражняться в умении влезать по вертикальной лестнице на высоту 5-6 ступенек ( на участке малышей). Учиться чередовать движения рук и ног.</a:t>
            </a:r>
            <a:br>
              <a:rPr lang="ru-RU" sz="1400" b="1" dirty="0" smtClean="0"/>
            </a:br>
            <a:r>
              <a:rPr lang="ru-RU" sz="1400" b="1" dirty="0" smtClean="0"/>
              <a:t>5. Подвижные игры:  «Гуси»,  «Хитрая лиса»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92500" lnSpcReduction="10000"/>
          </a:bodyPr>
          <a:lstStyle/>
          <a:p>
            <a:pPr algn="l"/>
            <a:r>
              <a:rPr lang="ru-RU" sz="1700" b="1" dirty="0" smtClean="0">
                <a:solidFill>
                  <a:srgbClr val="C00000"/>
                </a:solidFill>
              </a:rPr>
              <a:t>ПРОГУЛКА №35  </a:t>
            </a:r>
            <a:r>
              <a:rPr lang="ru-RU" sz="1400" b="1" dirty="0" smtClean="0">
                <a:solidFill>
                  <a:schemeClr val="tx1"/>
                </a:solidFill>
              </a:rPr>
              <a:t>                                  </a:t>
            </a:r>
          </a:p>
          <a:p>
            <a:pPr algn="l"/>
            <a:r>
              <a:rPr lang="ru-RU" sz="1400" b="1" dirty="0" smtClean="0">
                <a:solidFill>
                  <a:schemeClr val="tx1"/>
                </a:solidFill>
              </a:rPr>
              <a:t>1.Обойти территорию детского сада, поискать, чем же зимой могут кормиться птицы ( ягоды </a:t>
            </a:r>
            <a:r>
              <a:rPr lang="ru-RU" sz="1400" b="1" dirty="0" err="1" smtClean="0">
                <a:solidFill>
                  <a:schemeClr val="tx1"/>
                </a:solidFill>
              </a:rPr>
              <a:t>рябины,семена</a:t>
            </a:r>
            <a:r>
              <a:rPr lang="ru-RU" sz="1400" b="1" dirty="0" smtClean="0">
                <a:solidFill>
                  <a:schemeClr val="tx1"/>
                </a:solidFill>
              </a:rPr>
              <a:t> сирени, яблочки-дички, шишки елок). </a:t>
            </a:r>
            <a:r>
              <a:rPr lang="ru-RU" sz="1400" b="1" dirty="0" err="1" smtClean="0">
                <a:solidFill>
                  <a:schemeClr val="tx1"/>
                </a:solidFill>
              </a:rPr>
              <a:t>Вспомнить,почему</a:t>
            </a:r>
            <a:r>
              <a:rPr lang="ru-RU" sz="1400" b="1" dirty="0" smtClean="0">
                <a:solidFill>
                  <a:schemeClr val="tx1"/>
                </a:solidFill>
              </a:rPr>
              <a:t> многие лесные птицы к зиме прилетают поближе к людям?</a:t>
            </a:r>
          </a:p>
          <a:p>
            <a:pPr algn="l"/>
            <a:r>
              <a:rPr lang="ru-RU" sz="1400" b="1" dirty="0" smtClean="0">
                <a:solidFill>
                  <a:schemeClr val="tx1"/>
                </a:solidFill>
              </a:rPr>
              <a:t>2.Прочитать:  «Осень золото роняет,</a:t>
            </a:r>
          </a:p>
          <a:p>
            <a:pPr algn="l"/>
            <a:r>
              <a:rPr lang="ru-RU" sz="1400" b="1" dirty="0" smtClean="0">
                <a:solidFill>
                  <a:schemeClr val="tx1"/>
                </a:solidFill>
              </a:rPr>
              <a:t>                          Холод пташек угоняет…</a:t>
            </a:r>
          </a:p>
          <a:p>
            <a:pPr algn="l"/>
            <a:r>
              <a:rPr lang="ru-RU" sz="1400" b="1" dirty="0" smtClean="0">
                <a:solidFill>
                  <a:schemeClr val="tx1"/>
                </a:solidFill>
              </a:rPr>
              <a:t>                          До  свиданья лес и луг,</a:t>
            </a:r>
          </a:p>
          <a:p>
            <a:pPr algn="l"/>
            <a:r>
              <a:rPr lang="ru-RU" sz="1400" b="1" dirty="0" smtClean="0">
                <a:solidFill>
                  <a:schemeClr val="tx1"/>
                </a:solidFill>
              </a:rPr>
              <a:t>                          Мы летим на теплый юг!»</a:t>
            </a:r>
          </a:p>
          <a:p>
            <a:pPr algn="l"/>
            <a:r>
              <a:rPr lang="ru-RU" sz="1400" b="1" dirty="0" smtClean="0">
                <a:solidFill>
                  <a:schemeClr val="tx1"/>
                </a:solidFill>
              </a:rPr>
              <a:t>3.На участке собрать букеты из желтых листьев, а сухие сгрести в кучи и закопать на клумбах для удобрения. Учить копать лопаткой, помогая себе ногой..</a:t>
            </a:r>
          </a:p>
          <a:p>
            <a:pPr algn="l"/>
            <a:r>
              <a:rPr lang="ru-RU" sz="1400" b="1" dirty="0" smtClean="0">
                <a:solidFill>
                  <a:schemeClr val="tx1"/>
                </a:solidFill>
              </a:rPr>
              <a:t>4. Индивидуально упражняться в  ходьбе по ограниченной поверхности, удерживая равновесие.</a:t>
            </a:r>
          </a:p>
          <a:p>
            <a:pPr algn="l"/>
            <a:r>
              <a:rPr lang="ru-RU" sz="1400" b="1" dirty="0" smtClean="0">
                <a:solidFill>
                  <a:schemeClr val="tx1"/>
                </a:solidFill>
              </a:rPr>
              <a:t>5. Подвижные игры:  «Карусели»,  «</a:t>
            </a:r>
            <a:r>
              <a:rPr lang="ru-RU" sz="1400" b="1" dirty="0" err="1" smtClean="0">
                <a:solidFill>
                  <a:schemeClr val="tx1"/>
                </a:solidFill>
              </a:rPr>
              <a:t>Ловишки</a:t>
            </a:r>
            <a:r>
              <a:rPr lang="ru-RU" sz="1400" b="1" dirty="0" smtClean="0">
                <a:solidFill>
                  <a:schemeClr val="tx1"/>
                </a:solidFill>
              </a:rPr>
              <a:t>»</a:t>
            </a:r>
          </a:p>
          <a:p>
            <a:endParaRPr lang="ru-RU"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800" b="1" dirty="0" smtClean="0">
                <a:solidFill>
                  <a:srgbClr val="C00000"/>
                </a:solidFill>
              </a:rPr>
              <a:t> ПРОГУЛКА № 36   </a:t>
            </a:r>
            <a:r>
              <a:rPr lang="en-US" sz="1800" b="1" dirty="0" smtClean="0">
                <a:solidFill>
                  <a:srgbClr val="C00000"/>
                </a:solidFill>
              </a:rPr>
              <a:t/>
            </a:r>
            <a:br>
              <a:rPr lang="en-US" sz="1800" b="1" dirty="0" smtClean="0">
                <a:solidFill>
                  <a:srgbClr val="C00000"/>
                </a:solidFill>
              </a:rPr>
            </a:br>
            <a:r>
              <a:rPr lang="ru-RU" sz="1400" b="1" dirty="0" smtClean="0"/>
              <a:t>                           </a:t>
            </a:r>
            <a:br>
              <a:rPr lang="ru-RU" sz="1400" b="1" dirty="0" smtClean="0"/>
            </a:br>
            <a:r>
              <a:rPr lang="ru-RU" sz="1400" b="1" dirty="0" smtClean="0"/>
              <a:t>1. Сходить с детьми в Лагерный сад. Показать детям Поползней, понаблюдать, как они ползают по стволам деревьев. Покормить их. Они клюют прямо с руки, потому что их никто не обижает, поэтому они совсем не боятся людей.</a:t>
            </a:r>
            <a:br>
              <a:rPr lang="ru-RU" sz="1400" b="1" dirty="0" smtClean="0"/>
            </a:br>
            <a:r>
              <a:rPr lang="ru-RU" sz="1400" b="1" dirty="0" smtClean="0"/>
              <a:t>2.Разучить новую считалку:</a:t>
            </a:r>
            <a:br>
              <a:rPr lang="ru-RU" sz="1400" b="1" dirty="0" smtClean="0"/>
            </a:br>
            <a:r>
              <a:rPr lang="ru-RU" sz="1400" b="1" dirty="0" smtClean="0"/>
              <a:t>                   «На опушке, у развилки повстречались две дразнилки</a:t>
            </a:r>
            <a:br>
              <a:rPr lang="ru-RU" sz="1400" b="1" dirty="0" smtClean="0"/>
            </a:br>
            <a:r>
              <a:rPr lang="ru-RU" sz="1400" b="1" dirty="0" smtClean="0"/>
              <a:t>                   Повстречались, </a:t>
            </a:r>
            <a:r>
              <a:rPr lang="ru-RU" sz="1400" b="1" dirty="0" err="1" smtClean="0"/>
              <a:t>подразнились</a:t>
            </a:r>
            <a:r>
              <a:rPr lang="ru-RU" sz="1400" b="1" dirty="0" smtClean="0"/>
              <a:t>, не сдержались и сцепились.</a:t>
            </a:r>
            <a:br>
              <a:rPr lang="ru-RU" sz="1400" b="1" dirty="0" smtClean="0"/>
            </a:br>
            <a:r>
              <a:rPr lang="ru-RU" sz="1400" b="1" dirty="0" smtClean="0"/>
              <a:t>                  Тут к развилке на кобылке прискакали две </a:t>
            </a:r>
            <a:r>
              <a:rPr lang="ru-RU" sz="1400" b="1" dirty="0" err="1" smtClean="0"/>
              <a:t>Мирилки</a:t>
            </a:r>
            <a:r>
              <a:rPr lang="ru-RU" sz="1400" b="1" dirty="0" smtClean="0"/>
              <a:t/>
            </a:r>
            <a:br>
              <a:rPr lang="ru-RU" sz="1400" b="1" dirty="0" smtClean="0"/>
            </a:br>
            <a:r>
              <a:rPr lang="ru-RU" sz="1400" b="1" dirty="0" smtClean="0"/>
              <a:t>                   Прекратилась перепалка, а потом пришла Считалка:</a:t>
            </a:r>
            <a:br>
              <a:rPr lang="ru-RU" sz="1400" b="1" dirty="0" smtClean="0"/>
            </a:br>
            <a:r>
              <a:rPr lang="ru-RU" sz="1400" b="1" dirty="0" smtClean="0"/>
              <a:t>                   «Раз, два, три, четыре, пять – хорошо друзей считать».</a:t>
            </a:r>
            <a:br>
              <a:rPr lang="ru-RU" sz="1400" b="1" dirty="0" smtClean="0"/>
            </a:br>
            <a:r>
              <a:rPr lang="ru-RU" sz="1400" b="1" dirty="0" smtClean="0"/>
              <a:t>3.Подвижные игры: «Паук и мухи»,  «Мышеловка»</a:t>
            </a:r>
            <a:br>
              <a:rPr lang="ru-RU" sz="1400" b="1" dirty="0" smtClean="0"/>
            </a:br>
            <a:r>
              <a:rPr lang="ru-RU" sz="1400" b="1" dirty="0" smtClean="0"/>
              <a:t>  </a:t>
            </a:r>
            <a:br>
              <a:rPr lang="ru-RU" sz="1400" b="1" dirty="0" smtClean="0"/>
            </a:br>
            <a:endParaRPr lang="ru-RU" sz="1400" b="1"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37    </a:t>
            </a:r>
            <a:endParaRPr lang="en-US" sz="1600" b="1" dirty="0" smtClean="0">
              <a:solidFill>
                <a:srgbClr val="C00000"/>
              </a:solidFill>
            </a:endParaRPr>
          </a:p>
          <a:p>
            <a:pPr algn="l"/>
            <a:r>
              <a:rPr lang="ru-RU" sz="1600" b="1" dirty="0" smtClean="0">
                <a:solidFill>
                  <a:srgbClr val="C00000"/>
                </a:solidFill>
              </a:rPr>
              <a:t>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1.Сходить с детьми к овощному магазину, посмотреть какие овощи и фрукты там продают. Вспомнить где они  выросли. Закрепить понятие, что разные фрукты и овощи требуют разные условия для роста. Поэтому не все могут расти в нашем  северном краю, их привозят к нам из других мест.</a:t>
            </a:r>
          </a:p>
          <a:p>
            <a:pPr algn="l"/>
            <a:r>
              <a:rPr lang="ru-RU" sz="1400" b="1" dirty="0" smtClean="0">
                <a:solidFill>
                  <a:schemeClr val="tx1"/>
                </a:solidFill>
              </a:rPr>
              <a:t>2. По дороге вспомнить  название всех прилегающих к детскому саду улиц.</a:t>
            </a:r>
          </a:p>
          <a:p>
            <a:pPr algn="l"/>
            <a:r>
              <a:rPr lang="ru-RU" sz="1400" b="1" dirty="0" smtClean="0">
                <a:solidFill>
                  <a:schemeClr val="tx1"/>
                </a:solidFill>
              </a:rPr>
              <a:t>По приходу в детский сад найти их на плане микрорайона.</a:t>
            </a:r>
          </a:p>
          <a:p>
            <a:pPr algn="l"/>
            <a:r>
              <a:rPr lang="ru-RU" sz="1400" b="1" dirty="0" smtClean="0">
                <a:solidFill>
                  <a:schemeClr val="tx1"/>
                </a:solidFill>
              </a:rPr>
              <a:t>3. На участке подвижные игры по выбору детей. Нужно не только выбрать игру, но и суметь рассказать правила выбранной игры.</a:t>
            </a:r>
          </a:p>
          <a:p>
            <a:endParaRPr lang="ru-RU"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600" dirty="0" smtClean="0">
                <a:solidFill>
                  <a:srgbClr val="C00000"/>
                </a:solidFill>
              </a:rPr>
              <a:t/>
            </a:r>
            <a:br>
              <a:rPr lang="ru-RU" sz="1600" dirty="0" smtClean="0">
                <a:solidFill>
                  <a:srgbClr val="C00000"/>
                </a:solidFill>
              </a:rPr>
            </a:br>
            <a:r>
              <a:rPr lang="ru-RU" sz="1600" b="1" dirty="0" smtClean="0">
                <a:solidFill>
                  <a:srgbClr val="C00000"/>
                </a:solidFill>
              </a:rPr>
              <a:t>ПРОГУЛКА № 38     </a:t>
            </a:r>
            <a:r>
              <a:rPr lang="ru-RU" sz="1400" b="1" dirty="0" smtClean="0"/>
              <a:t>  </a:t>
            </a:r>
            <a:r>
              <a:rPr lang="en-US" sz="1400" b="1" dirty="0" smtClean="0"/>
              <a:t/>
            </a:r>
            <a:br>
              <a:rPr lang="en-US" sz="1400" b="1" dirty="0" smtClean="0"/>
            </a:br>
            <a:r>
              <a:rPr lang="ru-RU" sz="1400" b="1" dirty="0" smtClean="0"/>
              <a:t>                             </a:t>
            </a:r>
            <a:r>
              <a:rPr lang="en-US" sz="1400" b="1" dirty="0" smtClean="0"/>
              <a:t/>
            </a:r>
            <a:br>
              <a:rPr lang="en-US" sz="1400" b="1" dirty="0" smtClean="0"/>
            </a:br>
            <a:r>
              <a:rPr lang="ru-RU" sz="1400" b="1" dirty="0" smtClean="0"/>
              <a:t> 1.Обратить внимание на прохожих на улице. Одеваться стали потеплее (куртки, шапочки, ботинки), так как на улице стало прохладно.</a:t>
            </a:r>
            <a:br>
              <a:rPr lang="ru-RU" sz="1400" b="1" dirty="0" smtClean="0"/>
            </a:br>
            <a:r>
              <a:rPr lang="ru-RU" sz="1400" b="1" dirty="0" smtClean="0"/>
              <a:t>2. Вспомнить: «Осенью семь погод на дворе – сеет, веет, крутит, мутит, рвет, сверху льет, снизу метет»</a:t>
            </a:r>
            <a:br>
              <a:rPr lang="ru-RU" sz="1400" b="1" dirty="0" smtClean="0"/>
            </a:br>
            <a:r>
              <a:rPr lang="ru-RU" sz="1400" b="1" dirty="0" smtClean="0"/>
              <a:t>3.Сгрести сухую траву и листья на участке. Учить детей работать граблями, сгребать в кучу.</a:t>
            </a:r>
            <a:br>
              <a:rPr lang="ru-RU" sz="1400" b="1" dirty="0" smtClean="0"/>
            </a:br>
            <a:r>
              <a:rPr lang="ru-RU" sz="1400" b="1" dirty="0" smtClean="0"/>
              <a:t>4. Индивидуально:  прыгать через кучи с разбега, отталкиваться, помогая себе руками. Поупражняться с каждым ребенком.</a:t>
            </a:r>
            <a:br>
              <a:rPr lang="ru-RU" sz="1400" b="1" dirty="0" smtClean="0"/>
            </a:br>
            <a:r>
              <a:rPr lang="ru-RU" sz="1400" b="1" dirty="0" smtClean="0"/>
              <a:t>5. Подвижные игры:  «У медведя во бору»,  «Пузырь»</a:t>
            </a:r>
            <a:br>
              <a:rPr lang="ru-RU" sz="1400" b="1" dirty="0" smtClean="0"/>
            </a:br>
            <a:endParaRPr lang="ru-RU" sz="1400" b="1" dirty="0"/>
          </a:p>
        </p:txBody>
      </p:sp>
      <p:pic>
        <p:nvPicPr>
          <p:cNvPr id="3" name="Picture 2" descr="http://im7-tub-ru.yandex.net/i?id=551401117-54-72&amp;n=21"/>
          <p:cNvPicPr>
            <a:picLocks noChangeAspect="1" noChangeArrowheads="1"/>
          </p:cNvPicPr>
          <p:nvPr/>
        </p:nvPicPr>
        <p:blipFill>
          <a:blip r:embed="rId2"/>
          <a:srcRect/>
          <a:stretch>
            <a:fillRect/>
          </a:stretch>
        </p:blipFill>
        <p:spPr bwMode="auto">
          <a:xfrm rot="21197380">
            <a:off x="2428860" y="3500438"/>
            <a:ext cx="4143404" cy="3006564"/>
          </a:xfrm>
          <a:prstGeom prst="roundRect">
            <a:avLst>
              <a:gd name="adj" fmla="val 8594"/>
            </a:avLst>
          </a:prstGeom>
          <a:solidFill>
            <a:srgbClr val="FFFFFF">
              <a:shade val="85000"/>
            </a:srgbClr>
          </a:solidFill>
          <a:ln>
            <a:noFill/>
          </a:ln>
          <a:effectLst>
            <a:glow rad="228600">
              <a:schemeClr val="accent6">
                <a:satMod val="175000"/>
                <a:alpha val="40000"/>
              </a:schemeClr>
            </a:glow>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800" b="1" dirty="0" smtClean="0">
                <a:solidFill>
                  <a:srgbClr val="C00000"/>
                </a:solidFill>
              </a:rPr>
              <a:t> ПРОГУЛКА № 3   </a:t>
            </a:r>
            <a:r>
              <a:rPr lang="ru-RU" sz="1400" b="1" dirty="0" smtClean="0"/>
              <a:t>                                        </a:t>
            </a:r>
            <a:br>
              <a:rPr lang="ru-RU" sz="1400" b="1" dirty="0" smtClean="0"/>
            </a:br>
            <a:r>
              <a:rPr lang="ru-RU" sz="1400" b="1" dirty="0" smtClean="0"/>
              <a:t>1.Вновь обратить внимание на деревья, на нашу березку, на липу, на куст сирени. Отметить, что уже большая часть листвы пожелтела, покраснела, окрасилась в оранжевый цвет. Сказать, что такую пору осени называют </a:t>
            </a:r>
            <a:br>
              <a:rPr lang="ru-RU" sz="1400" b="1" dirty="0" smtClean="0"/>
            </a:br>
            <a:r>
              <a:rPr lang="ru-RU" sz="1400" b="1" dirty="0" smtClean="0"/>
              <a:t> «ЗОЛОТАЯ ОСЕНЬ»</a:t>
            </a:r>
            <a:br>
              <a:rPr lang="ru-RU" sz="1400" b="1" dirty="0" smtClean="0"/>
            </a:br>
            <a:r>
              <a:rPr lang="ru-RU" sz="1400" b="1" dirty="0" smtClean="0"/>
              <a:t>2. ПРОЧИТАТЬ:      « Стало вдруг светлее вдвое,</a:t>
            </a:r>
            <a:br>
              <a:rPr lang="ru-RU" sz="1400" b="1" dirty="0" smtClean="0"/>
            </a:br>
            <a:r>
              <a:rPr lang="ru-RU" sz="1400" b="1" dirty="0" smtClean="0"/>
              <a:t>                                 Двор, как в солнечных лучах- </a:t>
            </a:r>
            <a:br>
              <a:rPr lang="ru-RU" sz="1400" b="1" dirty="0" smtClean="0"/>
            </a:br>
            <a:r>
              <a:rPr lang="ru-RU" sz="1400" b="1" dirty="0" smtClean="0"/>
              <a:t>                                 Это платье золотое </a:t>
            </a:r>
            <a:br>
              <a:rPr lang="ru-RU" sz="1400" b="1" dirty="0" smtClean="0"/>
            </a:br>
            <a:r>
              <a:rPr lang="ru-RU" sz="1400" b="1" dirty="0" smtClean="0"/>
              <a:t>                                 У березы на плечах…»</a:t>
            </a:r>
            <a:br>
              <a:rPr lang="ru-RU" sz="1400" b="1" dirty="0" smtClean="0"/>
            </a:br>
            <a:r>
              <a:rPr lang="ru-RU" sz="1400" b="1" dirty="0" smtClean="0"/>
              <a:t>3. Убирать вместе с детьми сухие кустики однолеток, вспомнить, как они                           красиво цвели летом. Унести все в мусорный контейнер.</a:t>
            </a:r>
            <a:br>
              <a:rPr lang="ru-RU" sz="1400" b="1" dirty="0" smtClean="0"/>
            </a:br>
            <a:r>
              <a:rPr lang="ru-RU" sz="1400" b="1" dirty="0" smtClean="0"/>
              <a:t>4. Индивидуально упражняться в подбрасывании мячей вверх и ловле их двумя руками и одной рукой.</a:t>
            </a:r>
            <a:br>
              <a:rPr lang="ru-RU" sz="1400" b="1" dirty="0" smtClean="0"/>
            </a:br>
            <a:r>
              <a:rPr lang="ru-RU" sz="1400" b="1" dirty="0" smtClean="0"/>
              <a:t>5.Подвижные игры: «Медведь и пчелы»,   «Паук и мухи»</a:t>
            </a:r>
            <a:br>
              <a:rPr lang="ru-RU" sz="1400" b="1" dirty="0" smtClean="0"/>
            </a:br>
            <a:r>
              <a:rPr lang="ru-RU" sz="1400" b="1" dirty="0" smtClean="0"/>
              <a:t>   </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85000" lnSpcReduction="20000"/>
          </a:bodyPr>
          <a:lstStyle/>
          <a:p>
            <a:pPr algn="l"/>
            <a:r>
              <a:rPr lang="ru-RU" sz="1900" b="1" dirty="0" smtClean="0">
                <a:solidFill>
                  <a:srgbClr val="C00000"/>
                </a:solidFill>
              </a:rPr>
              <a:t>  ПРОГУЛКА № 4   </a:t>
            </a:r>
            <a:r>
              <a:rPr lang="ru-RU" sz="1400" b="1" dirty="0" smtClean="0">
                <a:solidFill>
                  <a:schemeClr val="tx1"/>
                </a:solidFill>
              </a:rPr>
              <a:t>                             </a:t>
            </a:r>
          </a:p>
          <a:p>
            <a:pPr algn="l"/>
            <a:r>
              <a:rPr lang="ru-RU" sz="1400" b="1" dirty="0" smtClean="0">
                <a:solidFill>
                  <a:schemeClr val="tx1"/>
                </a:solidFill>
              </a:rPr>
              <a:t>1.Походить с детьми по ковру желтых листьев, </a:t>
            </a:r>
            <a:r>
              <a:rPr lang="ru-RU" sz="1400" b="1" dirty="0" err="1" smtClean="0">
                <a:solidFill>
                  <a:schemeClr val="tx1"/>
                </a:solidFill>
              </a:rPr>
              <a:t>пошуршать</a:t>
            </a:r>
            <a:r>
              <a:rPr lang="ru-RU" sz="1400" b="1" dirty="0" smtClean="0">
                <a:solidFill>
                  <a:schemeClr val="tx1"/>
                </a:solidFill>
              </a:rPr>
              <a:t>, собрать их горстями, подбрасывать и радоваться: «Листопад! Листопад! Листья желтые летят…». Рассмотреть листочки, найти кленовые.</a:t>
            </a:r>
          </a:p>
          <a:p>
            <a:pPr algn="l"/>
            <a:r>
              <a:rPr lang="ru-RU" sz="1400" b="1" dirty="0" smtClean="0">
                <a:solidFill>
                  <a:schemeClr val="tx1"/>
                </a:solidFill>
              </a:rPr>
              <a:t>2.ПРОЧИТАТЬ: «Ходит осень, бродит осень.</a:t>
            </a:r>
          </a:p>
          <a:p>
            <a:pPr algn="l"/>
            <a:r>
              <a:rPr lang="ru-RU" sz="1400" b="1" dirty="0" smtClean="0">
                <a:solidFill>
                  <a:schemeClr val="tx1"/>
                </a:solidFill>
              </a:rPr>
              <a:t>                          Ветер с клена листья сбросил.</a:t>
            </a:r>
          </a:p>
          <a:p>
            <a:pPr algn="l"/>
            <a:r>
              <a:rPr lang="ru-RU" sz="1400" b="1" dirty="0" smtClean="0">
                <a:solidFill>
                  <a:schemeClr val="tx1"/>
                </a:solidFill>
              </a:rPr>
              <a:t>                          Под ногами коврик новый,</a:t>
            </a:r>
          </a:p>
          <a:p>
            <a:pPr algn="l"/>
            <a:r>
              <a:rPr lang="ru-RU" sz="1400" b="1" dirty="0" smtClean="0">
                <a:solidFill>
                  <a:schemeClr val="tx1"/>
                </a:solidFill>
              </a:rPr>
              <a:t>                          Желто-розовый – кленовый»</a:t>
            </a:r>
          </a:p>
          <a:p>
            <a:pPr algn="l"/>
            <a:r>
              <a:rPr lang="ru-RU" sz="1400" b="1" dirty="0" smtClean="0">
                <a:solidFill>
                  <a:schemeClr val="tx1"/>
                </a:solidFill>
              </a:rPr>
              <a:t>3.Собрать листочки, делать из них веночки и пояса, нанизывая их на веревочки, подбирать листья по оттенкам или по видам.</a:t>
            </a:r>
          </a:p>
          <a:p>
            <a:pPr algn="l"/>
            <a:r>
              <a:rPr lang="ru-RU" sz="1400" b="1" dirty="0" smtClean="0">
                <a:solidFill>
                  <a:schemeClr val="tx1"/>
                </a:solidFill>
              </a:rPr>
              <a:t>4. Индивидуально упражняться в перебрасывании мячей через веревку(1.5м)</a:t>
            </a:r>
          </a:p>
          <a:p>
            <a:pPr algn="l"/>
            <a:r>
              <a:rPr lang="ru-RU" sz="1400" b="1" dirty="0" smtClean="0">
                <a:solidFill>
                  <a:schemeClr val="tx1"/>
                </a:solidFill>
              </a:rPr>
              <a:t>двумя руками и одной  попеременно.</a:t>
            </a:r>
          </a:p>
          <a:p>
            <a:pPr algn="l"/>
            <a:r>
              <a:rPr lang="ru-RU" sz="1400" b="1" dirty="0" smtClean="0">
                <a:solidFill>
                  <a:schemeClr val="tx1"/>
                </a:solidFill>
              </a:rPr>
              <a:t>5.Подвижные игры: «Мыши водят хоровод» - Кот спит. Мыши водят хоровод. «На печурке дремлет кот, мыши водят хоровод.</a:t>
            </a:r>
          </a:p>
          <a:p>
            <a:pPr algn="l"/>
            <a:r>
              <a:rPr lang="ru-RU" sz="1400" b="1" dirty="0" smtClean="0">
                <a:solidFill>
                  <a:schemeClr val="tx1"/>
                </a:solidFill>
              </a:rPr>
              <a:t>                  Тише, мыши, не шумите, кота Ваську не будите.</a:t>
            </a:r>
          </a:p>
          <a:p>
            <a:pPr algn="l"/>
            <a:r>
              <a:rPr lang="ru-RU" sz="1400" b="1" dirty="0" smtClean="0">
                <a:solidFill>
                  <a:schemeClr val="tx1"/>
                </a:solidFill>
              </a:rPr>
              <a:t>                  Вот проснется Васька- кот – разобьет ваш хоровод»</a:t>
            </a:r>
          </a:p>
          <a:p>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800" b="1" dirty="0" smtClean="0">
                <a:solidFill>
                  <a:srgbClr val="C00000"/>
                </a:solidFill>
              </a:rPr>
              <a:t>ПРОГУЛКА № 5         </a:t>
            </a:r>
            <a:r>
              <a:rPr lang="ru-RU" sz="1400" b="1" dirty="0" smtClean="0"/>
              <a:t>      </a:t>
            </a:r>
            <a:br>
              <a:rPr lang="ru-RU" sz="1400" b="1" dirty="0" smtClean="0"/>
            </a:br>
            <a:r>
              <a:rPr lang="ru-RU" sz="1400" b="1" dirty="0" smtClean="0"/>
              <a:t>                   </a:t>
            </a:r>
            <a:br>
              <a:rPr lang="ru-RU" sz="1400" b="1" dirty="0" smtClean="0"/>
            </a:br>
            <a:r>
              <a:rPr lang="ru-RU" sz="1400" b="1" dirty="0" smtClean="0"/>
              <a:t>1.Вновь обратить внимание детей на деревья. Вспомнить их название:</a:t>
            </a:r>
            <a:br>
              <a:rPr lang="ru-RU" sz="1400" b="1" dirty="0" smtClean="0"/>
            </a:br>
            <a:r>
              <a:rPr lang="ru-RU" sz="1400" b="1" dirty="0" smtClean="0"/>
              <a:t>липа, клен, тополь, ива, береза, яблоня, рябина. Рассмотреть листья и гроздья рябины – их отличие от других.</a:t>
            </a:r>
            <a:br>
              <a:rPr lang="ru-RU" sz="1400" b="1" dirty="0" smtClean="0"/>
            </a:br>
            <a:r>
              <a:rPr lang="ru-RU" sz="1400" b="1" dirty="0" smtClean="0"/>
              <a:t>2. ПРОЧИТАТЬ: «Осень. Обсыпается весь наш бедный сад,</a:t>
            </a:r>
            <a:br>
              <a:rPr lang="ru-RU" sz="1400" b="1" dirty="0" smtClean="0"/>
            </a:br>
            <a:r>
              <a:rPr lang="ru-RU" sz="1400" b="1" dirty="0" smtClean="0"/>
              <a:t>                                Листья пожелтелые по ветру летят;</a:t>
            </a:r>
            <a:br>
              <a:rPr lang="ru-RU" sz="1400" b="1" dirty="0" smtClean="0"/>
            </a:br>
            <a:r>
              <a:rPr lang="ru-RU" sz="1400" b="1" dirty="0" smtClean="0"/>
              <a:t>                                Лишь вдали красуются, там, на дне долин,</a:t>
            </a:r>
            <a:br>
              <a:rPr lang="ru-RU" sz="1400" b="1" dirty="0" smtClean="0"/>
            </a:br>
            <a:r>
              <a:rPr lang="ru-RU" sz="1400" b="1" dirty="0" smtClean="0"/>
              <a:t>                                Кисти ярко-красные вянущих рябин».</a:t>
            </a:r>
            <a:br>
              <a:rPr lang="ru-RU" sz="1400" b="1" dirty="0" smtClean="0"/>
            </a:br>
            <a:r>
              <a:rPr lang="ru-RU" sz="1400" b="1" dirty="0" smtClean="0"/>
              <a:t>3. Продолжать перекапывать грядки под зиму. Привлекать к труду тех, кто не проявляет инициативы. Напомнить о значимости  общественного труда.</a:t>
            </a:r>
            <a:br>
              <a:rPr lang="ru-RU" sz="1400" b="1" dirty="0" smtClean="0"/>
            </a:br>
            <a:r>
              <a:rPr lang="ru-RU" sz="1400" b="1" dirty="0" smtClean="0"/>
              <a:t>4. Индивидуально: метание мячей в вертикальную цель обеими руками. Привлечь всех детей по очереди.</a:t>
            </a:r>
            <a:br>
              <a:rPr lang="ru-RU" sz="1400" b="1" dirty="0" smtClean="0"/>
            </a:br>
            <a:r>
              <a:rPr lang="ru-RU" sz="1400" b="1" dirty="0" smtClean="0"/>
              <a:t>5. Подвижные игры: « Море волнуется»,   « Гуси, гуси»</a:t>
            </a:r>
            <a:br>
              <a:rPr lang="ru-RU" sz="1400" b="1" dirty="0" smtClean="0"/>
            </a:br>
            <a:endParaRPr lang="ru-RU" sz="1400" b="1"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92500" lnSpcReduction="20000"/>
          </a:bodyPr>
          <a:lstStyle/>
          <a:p>
            <a:pPr algn="l"/>
            <a:r>
              <a:rPr lang="ru-RU" sz="1700" b="1" dirty="0" smtClean="0">
                <a:solidFill>
                  <a:srgbClr val="C00000"/>
                </a:solidFill>
              </a:rPr>
              <a:t>ПРОГУЛКА № 6      </a:t>
            </a:r>
            <a:r>
              <a:rPr lang="ru-RU" sz="1400" b="1" dirty="0" smtClean="0">
                <a:solidFill>
                  <a:schemeClr val="tx1"/>
                </a:solidFill>
              </a:rPr>
              <a:t>                            </a:t>
            </a:r>
          </a:p>
          <a:p>
            <a:pPr algn="l"/>
            <a:r>
              <a:rPr lang="ru-RU" sz="1400" b="1" dirty="0" smtClean="0">
                <a:solidFill>
                  <a:schemeClr val="tx1"/>
                </a:solidFill>
              </a:rPr>
              <a:t>1.Обойти с детьми территорию детского сада, осмотреть кусты, деревья,  собрать красивый букет из листьев. Остановиться около ёлочек. Отметить, что они тоже готовятся к зиме. Вспомнить, что весной верхушки у них были светло зеленые, а теперь стали темными, значит – готовы зимовать</a:t>
            </a:r>
          </a:p>
          <a:p>
            <a:pPr algn="l"/>
            <a:r>
              <a:rPr lang="ru-RU" sz="1400" b="1" dirty="0" smtClean="0">
                <a:solidFill>
                  <a:schemeClr val="tx1"/>
                </a:solidFill>
              </a:rPr>
              <a:t>2. Загадать загадку:  «Зимой и летом одним цветом».</a:t>
            </a:r>
          </a:p>
          <a:p>
            <a:pPr algn="l"/>
            <a:r>
              <a:rPr lang="ru-RU" sz="1400" b="1" dirty="0" smtClean="0">
                <a:solidFill>
                  <a:schemeClr val="tx1"/>
                </a:solidFill>
              </a:rPr>
              <a:t>    ПРОЧИТАТЬ: «Осень. По утрам морозы. В рощах желтый листопад.</a:t>
            </a:r>
          </a:p>
          <a:p>
            <a:pPr algn="l"/>
            <a:r>
              <a:rPr lang="ru-RU" sz="1400" b="1" dirty="0" smtClean="0">
                <a:solidFill>
                  <a:schemeClr val="tx1"/>
                </a:solidFill>
              </a:rPr>
              <a:t>                                Листья около березы золотым ковром лежат.</a:t>
            </a:r>
          </a:p>
          <a:p>
            <a:pPr algn="l"/>
            <a:r>
              <a:rPr lang="ru-RU" sz="1400" b="1" dirty="0" smtClean="0">
                <a:solidFill>
                  <a:schemeClr val="tx1"/>
                </a:solidFill>
              </a:rPr>
              <a:t>                                В лужах лед прозрачно-синий. На листочках белый иней»   </a:t>
            </a:r>
          </a:p>
          <a:p>
            <a:pPr algn="l"/>
            <a:r>
              <a:rPr lang="ru-RU" sz="1400" b="1" dirty="0" smtClean="0">
                <a:solidFill>
                  <a:schemeClr val="tx1"/>
                </a:solidFill>
              </a:rPr>
              <a:t>3. Сгрести опавшие листья, закопать их в грядки, как удобрение. Трудиться всем вместе.</a:t>
            </a:r>
          </a:p>
          <a:p>
            <a:pPr algn="l"/>
            <a:r>
              <a:rPr lang="ru-RU" sz="1400" b="1" dirty="0" smtClean="0">
                <a:solidFill>
                  <a:schemeClr val="tx1"/>
                </a:solidFill>
              </a:rPr>
              <a:t>4. Индивидуально упражняться  в прокатывании мячей между двумя ограничителями «в ворота»  с расстояния 2 – 2.5 метра.</a:t>
            </a:r>
          </a:p>
          <a:p>
            <a:pPr algn="l"/>
            <a:r>
              <a:rPr lang="ru-RU" sz="1400" b="1" dirty="0" smtClean="0">
                <a:solidFill>
                  <a:schemeClr val="tx1"/>
                </a:solidFill>
              </a:rPr>
              <a:t>5. Подвижные игры: «Стоп»,   «Хитрая лиса»</a:t>
            </a:r>
          </a:p>
          <a:p>
            <a:pPr algn="l"/>
            <a:r>
              <a:rPr lang="ru-RU" sz="1400" b="1" dirty="0" smtClean="0">
                <a:solidFill>
                  <a:schemeClr val="tx1"/>
                </a:solidFill>
              </a:rPr>
              <a:t>     </a:t>
            </a:r>
          </a:p>
          <a:p>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400" b="1" dirty="0" smtClean="0"/>
              <a:t> </a:t>
            </a:r>
            <a:r>
              <a:rPr lang="ru-RU" sz="1600" b="1" dirty="0" smtClean="0">
                <a:solidFill>
                  <a:srgbClr val="C00000"/>
                </a:solidFill>
              </a:rPr>
              <a:t> ПРОГУЛКА №7      </a:t>
            </a:r>
            <a:r>
              <a:rPr lang="ru-RU" sz="1400" b="1" dirty="0" smtClean="0"/>
              <a:t>                     </a:t>
            </a:r>
            <a:br>
              <a:rPr lang="ru-RU" sz="1400" b="1" dirty="0" smtClean="0"/>
            </a:br>
            <a:r>
              <a:rPr lang="ru-RU" sz="1400" b="1" dirty="0" smtClean="0"/>
              <a:t>1.Осмотреть с детьми куст сирени. Чем отличается куст от дерева?  (у дерева один ствол, а у куста много веток отходит сразу от корня). Собрать листья сирени разных оттенков.  Закрепить понятие «багряный» - показать.</a:t>
            </a:r>
            <a:br>
              <a:rPr lang="ru-RU" sz="1400" b="1" dirty="0" smtClean="0"/>
            </a:br>
            <a:r>
              <a:rPr lang="ru-RU" sz="1400" b="1" dirty="0" smtClean="0"/>
              <a:t>2. ПРОЧИТАТЬ: «Осень – славная пора!</a:t>
            </a:r>
            <a:br>
              <a:rPr lang="ru-RU" sz="1400" b="1" dirty="0" smtClean="0"/>
            </a:br>
            <a:r>
              <a:rPr lang="ru-RU" sz="1400" b="1" dirty="0" smtClean="0"/>
              <a:t>                                Любит осень детвора».</a:t>
            </a:r>
            <a:br>
              <a:rPr lang="ru-RU" sz="1400" b="1" dirty="0" smtClean="0"/>
            </a:br>
            <a:r>
              <a:rPr lang="ru-RU" sz="1400" b="1" dirty="0" smtClean="0"/>
              <a:t>3. Продолжать сбор семян однолеток, закрепить названия цветов: бархатцы, календула, настурция. </a:t>
            </a:r>
            <a:br>
              <a:rPr lang="ru-RU" sz="1400" b="1" dirty="0" smtClean="0"/>
            </a:br>
            <a:r>
              <a:rPr lang="ru-RU" sz="1400" b="1" dirty="0" smtClean="0"/>
              <a:t>4.Упражняться в перебрасывании мячей друг другу на расстоянии 2 – 2.5 метра, ловить его двумя руками – мах руками снизу.</a:t>
            </a:r>
            <a:br>
              <a:rPr lang="ru-RU" sz="1400" b="1" dirty="0" smtClean="0"/>
            </a:br>
            <a:r>
              <a:rPr lang="ru-RU" sz="1400" b="1" dirty="0" smtClean="0"/>
              <a:t>5. Подвижные игры: «</a:t>
            </a:r>
            <a:r>
              <a:rPr lang="ru-RU" sz="1400" b="1" dirty="0" err="1" smtClean="0"/>
              <a:t>Совушка</a:t>
            </a:r>
            <a:r>
              <a:rPr lang="ru-RU" sz="1400" b="1" dirty="0" smtClean="0"/>
              <a:t> – сова»,  «У медведя во бору..»</a:t>
            </a:r>
            <a:br>
              <a:rPr lang="ru-RU" sz="1400" b="1" dirty="0" smtClean="0"/>
            </a:br>
            <a:r>
              <a:rPr lang="ru-RU" sz="1400" b="1" dirty="0" smtClean="0"/>
              <a:t>                                             </a:t>
            </a:r>
            <a:r>
              <a:rPr lang="ru-RU" sz="1400" dirty="0" smtClean="0"/>
              <a:t/>
            </a:r>
            <a:br>
              <a:rPr lang="ru-RU" sz="1400" dirty="0" smtClean="0"/>
            </a:br>
            <a:endParaRPr lang="ru-RU" sz="1400" dirty="0"/>
          </a:p>
        </p:txBody>
      </p:sp>
      <p:pic>
        <p:nvPicPr>
          <p:cNvPr id="3" name="Рисунок 2" descr="http://im0-tub-ru.yandex.net/i?id=280580999-17-72&amp;n=21"/>
          <p:cNvPicPr/>
          <p:nvPr/>
        </p:nvPicPr>
        <p:blipFill>
          <a:blip r:embed="rId2"/>
          <a:srcRect/>
          <a:stretch>
            <a:fillRect/>
          </a:stretch>
        </p:blipFill>
        <p:spPr bwMode="auto">
          <a:xfrm rot="20807503">
            <a:off x="2050643" y="3271166"/>
            <a:ext cx="5073179" cy="2953224"/>
          </a:xfrm>
          <a:prstGeom prst="rect">
            <a:avLst/>
          </a:prstGeom>
          <a:noFill/>
          <a:ln w="9525">
            <a:noFill/>
            <a:miter lim="800000"/>
            <a:headEnd/>
            <a:tailEnd/>
          </a:ln>
          <a:effectLst>
            <a:glow rad="139700">
              <a:schemeClr val="accent6">
                <a:satMod val="175000"/>
                <a:alpha val="40000"/>
              </a:schemeClr>
            </a:glow>
          </a:effectLst>
          <a:scene3d>
            <a:camera prst="orthographicFront"/>
            <a:lightRig rig="threePt" dir="t"/>
          </a:scene3d>
          <a:sp3d>
            <a:bevelT w="101600" prst="riblet"/>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62500" lnSpcReduction="20000"/>
          </a:bodyPr>
          <a:lstStyle/>
          <a:p>
            <a:pPr algn="l"/>
            <a:r>
              <a:rPr lang="ru-RU" sz="2600" b="1" dirty="0" smtClean="0">
                <a:solidFill>
                  <a:srgbClr val="C00000"/>
                </a:solidFill>
              </a:rPr>
              <a:t>  ПРОГУЛКА №8        </a:t>
            </a:r>
            <a:r>
              <a:rPr lang="ru-RU" sz="1700" b="1" dirty="0" smtClean="0">
                <a:solidFill>
                  <a:schemeClr val="tx1"/>
                </a:solidFill>
              </a:rPr>
              <a:t>                        </a:t>
            </a:r>
          </a:p>
          <a:p>
            <a:pPr algn="l"/>
            <a:r>
              <a:rPr lang="ru-RU" sz="1700" b="1" dirty="0" smtClean="0">
                <a:solidFill>
                  <a:schemeClr val="tx1"/>
                </a:solidFill>
              </a:rPr>
              <a:t>1.И вновь обратить внимание на деревья. На них почти не осталось листьев.</a:t>
            </a:r>
          </a:p>
          <a:p>
            <a:pPr algn="l"/>
            <a:r>
              <a:rPr lang="ru-RU" sz="1700" b="1" dirty="0" smtClean="0">
                <a:solidFill>
                  <a:schemeClr val="tx1"/>
                </a:solidFill>
              </a:rPr>
              <a:t>Стволы стали очень заметны, но унылые, серые, грустные. Сказать детям, что эту пору осени называют поздней. По утрам уже заморозки.</a:t>
            </a:r>
          </a:p>
          <a:p>
            <a:pPr algn="l"/>
            <a:r>
              <a:rPr lang="ru-RU" sz="1700" b="1" dirty="0" smtClean="0">
                <a:solidFill>
                  <a:schemeClr val="tx1"/>
                </a:solidFill>
              </a:rPr>
              <a:t>2.ПРОЧИТАТЬ:   «Уж небо осенью дышало,</a:t>
            </a:r>
          </a:p>
          <a:p>
            <a:pPr algn="l"/>
            <a:r>
              <a:rPr lang="ru-RU" sz="1700" b="1" dirty="0" smtClean="0">
                <a:solidFill>
                  <a:schemeClr val="tx1"/>
                </a:solidFill>
              </a:rPr>
              <a:t>                                 Уж реже солнышко блистало</a:t>
            </a:r>
          </a:p>
          <a:p>
            <a:pPr algn="l"/>
            <a:r>
              <a:rPr lang="ru-RU" sz="1700" b="1" dirty="0" smtClean="0">
                <a:solidFill>
                  <a:schemeClr val="tx1"/>
                </a:solidFill>
              </a:rPr>
              <a:t>                                 Короче становился день.</a:t>
            </a:r>
          </a:p>
          <a:p>
            <a:pPr algn="l"/>
            <a:r>
              <a:rPr lang="ru-RU" sz="1700" b="1" dirty="0" smtClean="0">
                <a:solidFill>
                  <a:schemeClr val="tx1"/>
                </a:solidFill>
              </a:rPr>
              <a:t>                                 Лесов таинственная тень</a:t>
            </a:r>
          </a:p>
          <a:p>
            <a:pPr algn="l"/>
            <a:r>
              <a:rPr lang="ru-RU" sz="1700" b="1" dirty="0" smtClean="0">
                <a:solidFill>
                  <a:schemeClr val="tx1"/>
                </a:solidFill>
              </a:rPr>
              <a:t>                                 С печальным шумом обнажалась…»</a:t>
            </a:r>
          </a:p>
          <a:p>
            <a:pPr algn="l"/>
            <a:r>
              <a:rPr lang="ru-RU" sz="1700" b="1" dirty="0" smtClean="0">
                <a:solidFill>
                  <a:schemeClr val="tx1"/>
                </a:solidFill>
              </a:rPr>
              <a:t>3. Выкопать с детьми клубни георгинов, Сказать детям, что, если их оставить зимовать в земле, они замерзнут. Убрать их в овощехранилище.</a:t>
            </a:r>
          </a:p>
          <a:p>
            <a:pPr algn="l"/>
            <a:r>
              <a:rPr lang="ru-RU" sz="1700" b="1" dirty="0" smtClean="0">
                <a:solidFill>
                  <a:schemeClr val="tx1"/>
                </a:solidFill>
              </a:rPr>
              <a:t>4. Индивидуально: метать мячи в движущуюся цель. Разделить детей парами и по очереди попадать друг в друга (подготовка к подвижной игре «Охотники и зайцы).</a:t>
            </a:r>
          </a:p>
          <a:p>
            <a:pPr algn="l"/>
            <a:r>
              <a:rPr lang="ru-RU" sz="1700" b="1" dirty="0" smtClean="0">
                <a:solidFill>
                  <a:schemeClr val="tx1"/>
                </a:solidFill>
              </a:rPr>
              <a:t>5.Подвижные игры:   «Хитрая лиса»,  « Лохматый пес»</a:t>
            </a:r>
          </a:p>
          <a:p>
            <a:pPr algn="l"/>
            <a:r>
              <a:rPr lang="ru-RU" sz="1700" b="1" dirty="0" smtClean="0">
                <a:solidFill>
                  <a:schemeClr val="tx1"/>
                </a:solidFill>
              </a:rPr>
              <a:t>                                            </a:t>
            </a:r>
          </a:p>
          <a:p>
            <a:r>
              <a:rPr lang="ru-RU" sz="1400" dirty="0" smtClean="0"/>
              <a:t>                                                                                </a:t>
            </a:r>
          </a:p>
          <a:p>
            <a:endParaRPr lang="ru-RU" sz="1400" dirty="0"/>
          </a:p>
        </p:txBody>
      </p:sp>
      <p:pic>
        <p:nvPicPr>
          <p:cNvPr id="4" name="Рисунок 3" descr="http://im6-tub-ru.yandex.net/i?id=418669678-40-72&amp;n=21"/>
          <p:cNvPicPr/>
          <p:nvPr/>
        </p:nvPicPr>
        <p:blipFill>
          <a:blip r:embed="rId2"/>
          <a:srcRect/>
          <a:stretch>
            <a:fillRect/>
          </a:stretch>
        </p:blipFill>
        <p:spPr bwMode="auto">
          <a:xfrm>
            <a:off x="2285984" y="642918"/>
            <a:ext cx="4286280" cy="2643206"/>
          </a:xfrm>
          <a:prstGeom prst="rect">
            <a:avLst/>
          </a:prstGeom>
          <a:noFill/>
          <a:ln w="9525">
            <a:noFill/>
            <a:miter lim="800000"/>
            <a:headEnd/>
            <a:tailEnd/>
          </a:ln>
          <a:effectLst>
            <a:glow rad="228600">
              <a:schemeClr val="accent6">
                <a:satMod val="175000"/>
                <a:alpha val="40000"/>
              </a:schemeClr>
            </a:glo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400" b="1" dirty="0" smtClean="0">
                <a:solidFill>
                  <a:srgbClr val="C00000"/>
                </a:solidFill>
              </a:rPr>
              <a:t> ПРОГУЛКА № 9    </a:t>
            </a:r>
            <a:r>
              <a:rPr lang="ru-RU" sz="1400" b="1" dirty="0" smtClean="0"/>
              <a:t>          </a:t>
            </a:r>
            <a:br>
              <a:rPr lang="ru-RU" sz="1400" b="1" dirty="0" smtClean="0"/>
            </a:br>
            <a:r>
              <a:rPr lang="ru-RU" sz="1400" b="1" dirty="0" smtClean="0"/>
              <a:t>                                                                                      </a:t>
            </a:r>
            <a:br>
              <a:rPr lang="ru-RU" sz="1400" b="1" dirty="0" smtClean="0"/>
            </a:br>
            <a:r>
              <a:rPr lang="ru-RU" sz="1400" b="1" dirty="0" smtClean="0"/>
              <a:t>                                                                                  </a:t>
            </a:r>
            <a:br>
              <a:rPr lang="ru-RU" sz="1400" b="1" dirty="0" smtClean="0"/>
            </a:br>
            <a:r>
              <a:rPr lang="ru-RU" sz="1400" b="1" dirty="0" smtClean="0"/>
              <a:t>1.Осмотреть с детьми стволы разных деревьев. Отметить их характерные особенности: структуру, окраску. Дидактическая игра « Беги, куда скажу»- дети должны по слову воспитателя найти дерево и подбежать к нему.</a:t>
            </a:r>
            <a:br>
              <a:rPr lang="ru-RU" sz="1400" b="1" dirty="0" smtClean="0"/>
            </a:br>
            <a:r>
              <a:rPr lang="ru-RU" sz="1400" b="1" dirty="0" smtClean="0"/>
              <a:t>2.ПРОЧИТАТЬ:  «Если на деревьях листья облетели,</a:t>
            </a:r>
            <a:br>
              <a:rPr lang="ru-RU" sz="1400" b="1" dirty="0" smtClean="0"/>
            </a:br>
            <a:r>
              <a:rPr lang="ru-RU" sz="1400" b="1" dirty="0" smtClean="0"/>
              <a:t>                                Если в край далекий птицы улетели, </a:t>
            </a:r>
            <a:br>
              <a:rPr lang="ru-RU" sz="1400" b="1" dirty="0" smtClean="0"/>
            </a:br>
            <a:r>
              <a:rPr lang="ru-RU" sz="1400" b="1" dirty="0" smtClean="0"/>
              <a:t>                                Если небо хмурое, если дождик льется,</a:t>
            </a:r>
            <a:br>
              <a:rPr lang="ru-RU" sz="1400" b="1" dirty="0" smtClean="0"/>
            </a:br>
            <a:r>
              <a:rPr lang="ru-RU" sz="1400" b="1" dirty="0" smtClean="0"/>
              <a:t>                                Это время года осенью зовется».</a:t>
            </a:r>
            <a:br>
              <a:rPr lang="ru-RU" sz="1400" b="1" dirty="0" smtClean="0"/>
            </a:br>
            <a:r>
              <a:rPr lang="ru-RU" sz="1400" b="1" dirty="0" smtClean="0"/>
              <a:t>3. Сгрести и убрать с участка все листья. Трудиться всем вместе, А потом порадоваться чистоте на участке.</a:t>
            </a:r>
            <a:br>
              <a:rPr lang="ru-RU" sz="1400" b="1" dirty="0" smtClean="0"/>
            </a:br>
            <a:r>
              <a:rPr lang="ru-RU" sz="1400" b="1" dirty="0" smtClean="0"/>
              <a:t>4. Индивидуально: Отбивать мяч об стену и ловить его двумя руками. Метка может быть на разном уровне.</a:t>
            </a:r>
            <a:br>
              <a:rPr lang="ru-RU" sz="1400" b="1" dirty="0" smtClean="0"/>
            </a:br>
            <a:r>
              <a:rPr lang="ru-RU" sz="1400" b="1" dirty="0" smtClean="0"/>
              <a:t>5. Разучить с детьми новую подвижную игру «Волк и коза», играть в знакомую игру  «Паук и мухи»</a:t>
            </a:r>
            <a:r>
              <a:rPr lang="ru-RU" sz="1400" dirty="0" smtClean="0"/>
              <a:t/>
            </a:r>
            <a:br>
              <a:rPr lang="ru-RU" sz="1400" dirty="0" smtClean="0"/>
            </a:br>
            <a:r>
              <a:rPr lang="ru-RU" sz="1400" dirty="0" smtClean="0"/>
              <a:t>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fontScale="77500" lnSpcReduction="20000"/>
          </a:bodyPr>
          <a:lstStyle/>
          <a:p>
            <a:pPr algn="l"/>
            <a:r>
              <a:rPr lang="ru-RU" sz="2100" b="1" dirty="0" smtClean="0">
                <a:solidFill>
                  <a:srgbClr val="C00000"/>
                </a:solidFill>
              </a:rPr>
              <a:t> ПРОГУЛКА № 10    </a:t>
            </a:r>
            <a:r>
              <a:rPr lang="ru-RU" sz="1400" b="1" dirty="0" smtClean="0">
                <a:solidFill>
                  <a:schemeClr val="tx1"/>
                </a:solidFill>
              </a:rPr>
              <a:t>                    </a:t>
            </a:r>
          </a:p>
          <a:p>
            <a:pPr algn="l"/>
            <a:r>
              <a:rPr lang="ru-RU" sz="1400" b="1" dirty="0" smtClean="0">
                <a:solidFill>
                  <a:schemeClr val="tx1"/>
                </a:solidFill>
              </a:rPr>
              <a:t>                                                                               </a:t>
            </a:r>
          </a:p>
          <a:p>
            <a:pPr algn="l"/>
            <a:r>
              <a:rPr lang="ru-RU" sz="1400" b="1" dirty="0" smtClean="0">
                <a:solidFill>
                  <a:schemeClr val="tx1"/>
                </a:solidFill>
              </a:rPr>
              <a:t>1. Обойти с детьми  вокруг детского сада, осмотреть все деревья и кусты. На каких еще остались листья?   Закрепить  знания о том, чем  кусты отличаются от деревьев. Вспомнить, что ели, сосенны, пихты, кедры – называют хвойными, т.к. у них вместо листочков – хвоинки (иголочки).</a:t>
            </a:r>
          </a:p>
          <a:p>
            <a:pPr algn="l"/>
            <a:r>
              <a:rPr lang="ru-RU" sz="1400" b="1" dirty="0" smtClean="0">
                <a:solidFill>
                  <a:schemeClr val="tx1"/>
                </a:solidFill>
              </a:rPr>
              <a:t>Хвойные деревья круглый год остаются зелеными.</a:t>
            </a:r>
          </a:p>
          <a:p>
            <a:pPr algn="l"/>
            <a:r>
              <a:rPr lang="ru-RU" sz="1400" b="1" dirty="0" smtClean="0">
                <a:solidFill>
                  <a:schemeClr val="tx1"/>
                </a:solidFill>
              </a:rPr>
              <a:t>2.ПРОЧИТАТЬ: «Все быстрее облетают клены,</a:t>
            </a:r>
          </a:p>
          <a:p>
            <a:pPr algn="l"/>
            <a:r>
              <a:rPr lang="ru-RU" sz="1400" b="1" dirty="0" smtClean="0">
                <a:solidFill>
                  <a:schemeClr val="tx1"/>
                </a:solidFill>
              </a:rPr>
              <a:t>                               Все темнее низкий свод небес</a:t>
            </a:r>
          </a:p>
          <a:p>
            <a:pPr algn="l"/>
            <a:r>
              <a:rPr lang="ru-RU" sz="1400" b="1" dirty="0" smtClean="0">
                <a:solidFill>
                  <a:schemeClr val="tx1"/>
                </a:solidFill>
              </a:rPr>
              <a:t>                               Все виднее, как пустеют кроны,</a:t>
            </a:r>
          </a:p>
          <a:p>
            <a:pPr algn="l"/>
            <a:r>
              <a:rPr lang="ru-RU" sz="1400" b="1" dirty="0" smtClean="0">
                <a:solidFill>
                  <a:schemeClr val="tx1"/>
                </a:solidFill>
              </a:rPr>
              <a:t>                               Все слышнее, как темнеет лес,</a:t>
            </a:r>
          </a:p>
          <a:p>
            <a:pPr algn="l"/>
            <a:r>
              <a:rPr lang="ru-RU" sz="1400" b="1" dirty="0" smtClean="0">
                <a:solidFill>
                  <a:schemeClr val="tx1"/>
                </a:solidFill>
              </a:rPr>
              <a:t>                               И все чаще прячется во мгле, </a:t>
            </a:r>
          </a:p>
          <a:p>
            <a:pPr algn="l"/>
            <a:r>
              <a:rPr lang="ru-RU" sz="1400" b="1" dirty="0" smtClean="0">
                <a:solidFill>
                  <a:schemeClr val="tx1"/>
                </a:solidFill>
              </a:rPr>
              <a:t>                               Солнце, охладевшее к зиме…»</a:t>
            </a:r>
          </a:p>
          <a:p>
            <a:pPr algn="l"/>
            <a:r>
              <a:rPr lang="ru-RU" sz="1400" b="1" dirty="0" smtClean="0">
                <a:solidFill>
                  <a:schemeClr val="tx1"/>
                </a:solidFill>
              </a:rPr>
              <a:t>3.Собрать остатки растений с клумб, унести в мусорный контейнер.</a:t>
            </a:r>
          </a:p>
          <a:p>
            <a:pPr algn="l"/>
            <a:r>
              <a:rPr lang="ru-RU" sz="1400" b="1" dirty="0" smtClean="0">
                <a:solidFill>
                  <a:schemeClr val="tx1"/>
                </a:solidFill>
              </a:rPr>
              <a:t>Привлечь к работе тех, кто не проявляет инициативы в труде, заинтересовать их важностью это работы.</a:t>
            </a:r>
          </a:p>
          <a:p>
            <a:pPr algn="l"/>
            <a:r>
              <a:rPr lang="ru-RU" sz="1400" b="1" dirty="0" smtClean="0">
                <a:solidFill>
                  <a:schemeClr val="tx1"/>
                </a:solidFill>
              </a:rPr>
              <a:t>4. Индивидуально упражняться в перебрасывании мяча через натянутую веревку (1.5 метра)</a:t>
            </a:r>
          </a:p>
          <a:p>
            <a:pPr algn="l"/>
            <a:r>
              <a:rPr lang="ru-RU" sz="1400" b="1" dirty="0" smtClean="0">
                <a:solidFill>
                  <a:schemeClr val="tx1"/>
                </a:solidFill>
              </a:rPr>
              <a:t>5. Подвижные игры: «Волк и коза»,  «Охотники зайцы»</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a:bodyPr>
          <a:lstStyle/>
          <a:p>
            <a:pPr algn="l"/>
            <a:r>
              <a:rPr lang="ru-RU" sz="1400" b="1" dirty="0" smtClean="0"/>
              <a:t>  </a:t>
            </a:r>
            <a:r>
              <a:rPr lang="ru-RU" sz="1600" b="1" dirty="0" smtClean="0">
                <a:solidFill>
                  <a:srgbClr val="C00000"/>
                </a:solidFill>
              </a:rPr>
              <a:t>ПРОГУЛКА № 11  </a:t>
            </a:r>
            <a:r>
              <a:rPr lang="ru-RU" sz="1400" b="1" dirty="0" smtClean="0"/>
              <a:t> </a:t>
            </a:r>
            <a:r>
              <a:rPr lang="en-US" sz="1400" b="1" dirty="0" smtClean="0"/>
              <a:t/>
            </a:r>
            <a:br>
              <a:rPr lang="en-US" sz="1400" b="1" dirty="0" smtClean="0"/>
            </a:br>
            <a:r>
              <a:rPr lang="ru-RU" sz="1400" b="1" dirty="0" smtClean="0"/>
              <a:t>                           </a:t>
            </a:r>
            <a:br>
              <a:rPr lang="ru-RU" sz="1400" b="1" dirty="0" smtClean="0"/>
            </a:br>
            <a:r>
              <a:rPr lang="ru-RU" sz="1400" b="1" dirty="0" smtClean="0"/>
              <a:t>1.На  огороде собрать корнеплоды: свеклу и морковку. Свеклу унести на кухню, а морковку взять с собой в группу, помыть и угоститься . Порадоваться результатам своего труда.</a:t>
            </a:r>
            <a:br>
              <a:rPr lang="ru-RU" sz="1400" b="1" dirty="0" smtClean="0"/>
            </a:br>
            <a:r>
              <a:rPr lang="ru-RU" sz="1400" b="1" dirty="0" smtClean="0"/>
              <a:t>2. Вспомнить загадки про овощи: «Сидит девица в темнице, а коса на улице», «Сидит бабка на грядке – вся в заплатках», «Без окон, без дверей, - полна горница людей» и другие.</a:t>
            </a:r>
            <a:br>
              <a:rPr lang="ru-RU" sz="1400" b="1" dirty="0" smtClean="0"/>
            </a:br>
            <a:r>
              <a:rPr lang="ru-RU" sz="1400" b="1" dirty="0" smtClean="0"/>
              <a:t>3.Начать перекапывать грядки под зиму, закопать в нее опавшие листья, как удобрение. Учить: правильно копать лопатой, уступать очередность другим.</a:t>
            </a:r>
            <a:br>
              <a:rPr lang="ru-RU" sz="1400" b="1" dirty="0" smtClean="0"/>
            </a:br>
            <a:r>
              <a:rPr lang="ru-RU" sz="1400" b="1" dirty="0" smtClean="0"/>
              <a:t>4. Индивидуально  бросать мячи в горизонтальную цель правой и левой рукой.</a:t>
            </a:r>
            <a:br>
              <a:rPr lang="ru-RU" sz="1400" b="1" dirty="0" smtClean="0"/>
            </a:br>
            <a:r>
              <a:rPr lang="ru-RU" sz="1400" b="1" dirty="0" smtClean="0"/>
              <a:t>5. Подвижные игры: «Море волнуется»,  «Хитрая лиса»</a:t>
            </a:r>
            <a:r>
              <a:rPr lang="ru-RU" sz="1400" dirty="0" smtClean="0"/>
              <a:t/>
            </a:r>
            <a:br>
              <a:rPr lang="ru-RU" sz="1400" dirty="0" smtClean="0"/>
            </a:br>
            <a:r>
              <a:rPr lang="ru-RU" sz="1400" dirty="0" smtClean="0"/>
              <a:t>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600" b="1" dirty="0" smtClean="0">
                <a:solidFill>
                  <a:srgbClr val="C00000"/>
                </a:solidFill>
              </a:rPr>
              <a:t> ПРОГУЛКА № 12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1.Пройти по территории детского сада, осмотреть цветники. Как красиво цветут георгины, бархатцы, настурции, календула и другие цветы. Вспомнить, как мы их высаживали, поливали. Порадоваться своему труду.</a:t>
            </a:r>
          </a:p>
          <a:p>
            <a:pPr algn="l"/>
            <a:r>
              <a:rPr lang="ru-RU" sz="1400" b="1" dirty="0" smtClean="0">
                <a:solidFill>
                  <a:schemeClr val="tx1"/>
                </a:solidFill>
              </a:rPr>
              <a:t>2.ПРОЧИТАТЬ: «Осень на опушке краски разводила,</a:t>
            </a:r>
          </a:p>
          <a:p>
            <a:pPr algn="l"/>
            <a:r>
              <a:rPr lang="ru-RU" sz="1400" b="1" dirty="0" smtClean="0">
                <a:solidFill>
                  <a:schemeClr val="tx1"/>
                </a:solidFill>
              </a:rPr>
              <a:t>                               По листве тихонько кистью проводила…»</a:t>
            </a:r>
          </a:p>
          <a:p>
            <a:pPr algn="l"/>
            <a:r>
              <a:rPr lang="ru-RU" sz="1400" b="1" dirty="0" smtClean="0">
                <a:solidFill>
                  <a:schemeClr val="tx1"/>
                </a:solidFill>
              </a:rPr>
              <a:t>3. Собрать семена цветов, разложить их в пакетики, подписать.</a:t>
            </a:r>
          </a:p>
          <a:p>
            <a:pPr algn="l"/>
            <a:r>
              <a:rPr lang="ru-RU" sz="1400" b="1" dirty="0" smtClean="0">
                <a:solidFill>
                  <a:schemeClr val="tx1"/>
                </a:solidFill>
              </a:rPr>
              <a:t>4. Индивидуально упражняться в прыжках с места «Кто дальше» </a:t>
            </a:r>
          </a:p>
          <a:p>
            <a:pPr algn="l"/>
            <a:r>
              <a:rPr lang="ru-RU" sz="1400" b="1" dirty="0" smtClean="0">
                <a:solidFill>
                  <a:schemeClr val="tx1"/>
                </a:solidFill>
              </a:rPr>
              <a:t>5. Подвижные игры  « </a:t>
            </a:r>
            <a:r>
              <a:rPr lang="ru-RU" sz="1400" b="1" dirty="0" err="1" smtClean="0">
                <a:solidFill>
                  <a:schemeClr val="tx1"/>
                </a:solidFill>
              </a:rPr>
              <a:t>совушка-сова</a:t>
            </a:r>
            <a:r>
              <a:rPr lang="ru-RU" sz="1400" b="1" dirty="0" smtClean="0">
                <a:solidFill>
                  <a:schemeClr val="tx1"/>
                </a:solidFill>
              </a:rPr>
              <a:t>», «Стоп».</a:t>
            </a:r>
          </a:p>
          <a:p>
            <a:pPr algn="l"/>
            <a:r>
              <a:rPr lang="ru-RU" sz="1400" b="1" dirty="0" smtClean="0">
                <a:solidFill>
                  <a:schemeClr val="tx1"/>
                </a:solidFill>
              </a:rPr>
              <a:t>  </a:t>
            </a:r>
          </a:p>
          <a:p>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57150">
            <a:solidFill>
              <a:srgbClr val="FFC000"/>
            </a:solidFill>
          </a:ln>
        </p:spPr>
        <p:txBody>
          <a:bodyPr>
            <a:normAutofit fontScale="90000"/>
          </a:bodyPr>
          <a:lstStyle/>
          <a:p>
            <a:pPr algn="l"/>
            <a:r>
              <a:rPr lang="ru-RU" sz="1800" b="1" dirty="0" smtClean="0">
                <a:solidFill>
                  <a:srgbClr val="C00000"/>
                </a:solidFill>
              </a:rPr>
              <a:t>  ПРОГУЛКА № 13     </a:t>
            </a:r>
            <a:r>
              <a:rPr lang="ru-RU" sz="1200" b="1" dirty="0" smtClean="0"/>
              <a:t>                       </a:t>
            </a:r>
            <a:br>
              <a:rPr lang="ru-RU" sz="1200" b="1" dirty="0" smtClean="0"/>
            </a:br>
            <a:r>
              <a:rPr lang="ru-RU" sz="1200" b="1" dirty="0" smtClean="0"/>
              <a:t>1.Сходить с детьми в Лагерный сад, осмотреть цветники – как красиво цветет </a:t>
            </a:r>
            <a:r>
              <a:rPr lang="ru-RU" sz="1200" b="1" dirty="0" err="1" smtClean="0"/>
              <a:t>сальвия</a:t>
            </a:r>
            <a:r>
              <a:rPr lang="ru-RU" sz="1200" b="1" dirty="0" smtClean="0"/>
              <a:t>.  В траве поискать подорожник, пустырник, вспомнить, что это лекарственные травы,  что они лечат? Провести дидактическую игру «С какого дерева лист?» - особенно стараться научиться различать хвойные деревья – елка, сосна, пихта, кедр.</a:t>
            </a:r>
            <a:br>
              <a:rPr lang="ru-RU" sz="1200" b="1" dirty="0" smtClean="0"/>
            </a:br>
            <a:r>
              <a:rPr lang="ru-RU" sz="1200" b="1" dirty="0" smtClean="0"/>
              <a:t>2.ЗАГАДКИ: «Зимой и летом одним цветом»</a:t>
            </a:r>
            <a:br>
              <a:rPr lang="ru-RU" sz="1200" b="1" dirty="0" smtClean="0"/>
            </a:br>
            <a:r>
              <a:rPr lang="ru-RU" sz="1200" b="1" dirty="0" smtClean="0"/>
              <a:t>                       «Сидит – зеленеет, падает – желтеет, лежит – чернеет»        </a:t>
            </a:r>
            <a:br>
              <a:rPr lang="ru-RU" sz="1200" b="1" dirty="0" smtClean="0"/>
            </a:br>
            <a:r>
              <a:rPr lang="ru-RU" sz="1200" b="1" dirty="0" smtClean="0"/>
              <a:t>Прочитать:                                                                                                   (листья)</a:t>
            </a:r>
            <a:br>
              <a:rPr lang="ru-RU" sz="1200" b="1" dirty="0" smtClean="0"/>
            </a:br>
            <a:r>
              <a:rPr lang="ru-RU" sz="1200" b="1" dirty="0" smtClean="0"/>
              <a:t>«Закружился надо мной дождь из листьев озорной, </a:t>
            </a:r>
            <a:br>
              <a:rPr lang="ru-RU" sz="1200" b="1" dirty="0" smtClean="0"/>
            </a:br>
            <a:r>
              <a:rPr lang="ru-RU" sz="1200" b="1" dirty="0" smtClean="0"/>
              <a:t>До чего же он хорош. Где такой еще найдешь – без конца и без начала?</a:t>
            </a:r>
            <a:br>
              <a:rPr lang="ru-RU" sz="1200" b="1" dirty="0" smtClean="0"/>
            </a:br>
            <a:r>
              <a:rPr lang="ru-RU" sz="1200" b="1" dirty="0" smtClean="0"/>
              <a:t>Танцевать под ним я стала. Мы плясали, как друзья – </a:t>
            </a:r>
            <a:br>
              <a:rPr lang="ru-RU" sz="1200" b="1" dirty="0" smtClean="0"/>
            </a:br>
            <a:r>
              <a:rPr lang="ru-RU" sz="1200" b="1" dirty="0" smtClean="0"/>
              <a:t>Дождь из листиков и я!»                        </a:t>
            </a:r>
            <a:br>
              <a:rPr lang="ru-RU" sz="1200" b="1" dirty="0" smtClean="0"/>
            </a:br>
            <a:r>
              <a:rPr lang="ru-RU" sz="1200" b="1" dirty="0" smtClean="0"/>
              <a:t>3.Собрать с детьми под деревьями шишки – еловые и сосновые, рассмотреть, чем они отличаются. Взять их с собой для различных поделок.</a:t>
            </a:r>
            <a:br>
              <a:rPr lang="ru-RU" sz="1200" b="1" dirty="0" smtClean="0"/>
            </a:br>
            <a:r>
              <a:rPr lang="ru-RU" sz="1200" b="1" dirty="0" smtClean="0"/>
              <a:t> </a:t>
            </a:r>
            <a:br>
              <a:rPr lang="ru-RU" sz="1200" b="1" dirty="0" smtClean="0"/>
            </a:br>
            <a:r>
              <a:rPr lang="ru-RU" sz="1200" b="1" dirty="0" smtClean="0"/>
              <a:t>4. Индивидуально метать шишки в горизонтальную цель левой и правой рукой и на дальность.</a:t>
            </a:r>
            <a:br>
              <a:rPr lang="ru-RU" sz="1200" b="1" dirty="0" smtClean="0"/>
            </a:br>
            <a:r>
              <a:rPr lang="ru-RU" sz="1200" b="1" dirty="0" smtClean="0"/>
              <a:t>5. Подвижные игры:   «Прятки»,  «</a:t>
            </a:r>
            <a:r>
              <a:rPr lang="ru-RU" sz="1200" b="1" dirty="0" err="1" smtClean="0"/>
              <a:t>Ловишки</a:t>
            </a:r>
            <a:r>
              <a:rPr lang="ru-RU" sz="1200" b="1" dirty="0" smtClean="0"/>
              <a:t>», « Не оставайся на полу»</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57150">
            <a:solidFill>
              <a:srgbClr val="FFC000"/>
            </a:solidFill>
          </a:ln>
        </p:spPr>
        <p:txBody>
          <a:bodyPr>
            <a:normAutofit/>
          </a:bodyPr>
          <a:lstStyle/>
          <a:p>
            <a:pPr algn="l"/>
            <a:r>
              <a:rPr lang="ru-RU" sz="1400" b="1" dirty="0" smtClean="0">
                <a:solidFill>
                  <a:schemeClr val="tx1"/>
                </a:solidFill>
              </a:rPr>
              <a:t>  </a:t>
            </a:r>
            <a:r>
              <a:rPr lang="ru-RU" sz="1600" b="1" dirty="0" smtClean="0">
                <a:solidFill>
                  <a:srgbClr val="C00000"/>
                </a:solidFill>
              </a:rPr>
              <a:t>ПРОГУЛКА № 14    </a:t>
            </a:r>
            <a:r>
              <a:rPr lang="ru-RU" sz="1400" b="1" dirty="0" smtClean="0">
                <a:solidFill>
                  <a:schemeClr val="tx1"/>
                </a:solidFill>
              </a:rPr>
              <a:t>                        </a:t>
            </a:r>
          </a:p>
          <a:p>
            <a:pPr algn="l"/>
            <a:r>
              <a:rPr lang="ru-RU" sz="1400" b="1" dirty="0" smtClean="0">
                <a:solidFill>
                  <a:schemeClr val="tx1"/>
                </a:solidFill>
              </a:rPr>
              <a:t>1.На огороде сорвать кабачки, рассмотреть, вспомнить какими они были маленькими  летом, и какими стали теперь. Это результат нашего труда. Ведь мы их поливали, удаляли сорняки.</a:t>
            </a:r>
          </a:p>
          <a:p>
            <a:pPr algn="l"/>
            <a:r>
              <a:rPr lang="ru-RU" sz="1400" b="1" dirty="0" smtClean="0">
                <a:solidFill>
                  <a:schemeClr val="tx1"/>
                </a:solidFill>
              </a:rPr>
              <a:t>2. Загадать загадку: «Без окон, без дверей – полна горница людей». Выяснить, почему это может быть не только огурец, но и кабачок, тыква.</a:t>
            </a:r>
          </a:p>
          <a:p>
            <a:pPr algn="l"/>
            <a:r>
              <a:rPr lang="ru-RU" sz="1400" b="1" dirty="0" smtClean="0">
                <a:solidFill>
                  <a:schemeClr val="tx1"/>
                </a:solidFill>
              </a:rPr>
              <a:t>3. Отнести кабачки на кухню, попросить поваров пожарить их к обеду или ужину. Убирать с грядок ботву, унести  в мусорный контейнер.</a:t>
            </a:r>
          </a:p>
          <a:p>
            <a:pPr algn="l"/>
            <a:r>
              <a:rPr lang="ru-RU" sz="1400" b="1" dirty="0" smtClean="0">
                <a:solidFill>
                  <a:schemeClr val="tx1"/>
                </a:solidFill>
              </a:rPr>
              <a:t>4. Индивидуально отбивать мяч об стенку и ловить его двумя руками после удара об пол.</a:t>
            </a:r>
          </a:p>
          <a:p>
            <a:pPr algn="l"/>
            <a:r>
              <a:rPr lang="ru-RU" sz="1400" b="1" dirty="0" smtClean="0">
                <a:solidFill>
                  <a:schemeClr val="tx1"/>
                </a:solidFill>
              </a:rPr>
              <a:t>5. Подвижные игры:  «Гуси»,  « </a:t>
            </a:r>
            <a:r>
              <a:rPr lang="ru-RU" sz="1400" b="1" dirty="0" err="1" smtClean="0">
                <a:solidFill>
                  <a:schemeClr val="tx1"/>
                </a:solidFill>
              </a:rPr>
              <a:t>Совушка</a:t>
            </a:r>
            <a:r>
              <a:rPr lang="ru-RU" sz="1400" b="1" dirty="0" smtClean="0">
                <a:solidFill>
                  <a:schemeClr val="tx1"/>
                </a:solidFill>
              </a:rPr>
              <a:t> – сова»</a:t>
            </a:r>
          </a:p>
          <a:p>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65</Words>
  <Application>Microsoft Office PowerPoint</Application>
  <PresentationFormat>Экран (4:3)</PresentationFormat>
  <Paragraphs>192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КАРТОТЕКА</vt:lpstr>
      <vt:lpstr>    ПРОГУЛКА № 1 1.Обратить внимание детей на деревья нашего участка. Какие они заметили изменения. Деревья еще зеленые, но уже появились желтые листочки. Это начало осени. Сказать, что эта пора называется «ранняя осень». Выбрать для  постоянного наблюдения одну березку, заметить, сколько на ней желтых листьев и предложить наблюдать, как она будет желтеть. 2.ПРОЧИТАТЬ: «Не девица, а красавица.                                Залюбуешься, так всем нравится.                                Бело-черное на ней платьице                                О кудрях ее слава катится                                А сережек не сочтешь на ней                                Сердцу русскому нет ее милей». 3.Сгрести все листья на участке, закопать их в ямку, Сказать, что, когда они сгниют – это будет удобрение для растений. Привлечь к труду всех детей.  4. Индивидуально упражняться в отбивании мяча об землю, ловить его двумя руками. 5. Подвижные игры: «Гуси, гуси», «Мышеловка»                               </vt:lpstr>
      <vt:lpstr> ПРОГУЛКА № 3                                            1.Вновь обратить внимание на деревья, на нашу березку, на липу, на куст сирени. Отметить, что уже большая часть листвы пожелтела, покраснела, окрасилась в оранжевый цвет. Сказать, что такую пору осени называют   «ЗОЛОТАЯ ОСЕНЬ» 2. ПРОЧИТАТЬ:      « Стало вдруг светлее вдвое,                                  Двор, как в солнечных лучах-                                   Это платье золотое                                   У березы на плечах…» 3. Убирать вместе с детьми сухие кустики однолеток, вспомнить, как они                           красиво цвели летом. Унести все в мусорный контейнер. 4. Индивидуально упражняться в подбрасывании мячей вверх и ловле их двумя руками и одной рукой. 5.Подвижные игры: «Медведь и пчелы»,   «Паук и мухи»     </vt:lpstr>
      <vt:lpstr>ПРОГУЛКА № 5                                    1.Вновь обратить внимание детей на деревья. Вспомнить их название: липа, клен, тополь, ива, береза, яблоня, рябина. Рассмотреть листья и гроздья рябины – их отличие от других. 2. ПРОЧИТАТЬ: «Осень. Обсыпается весь наш бедный сад,                                 Листья пожелтелые по ветру летят;                                 Лишь вдали красуются, там, на дне долин,                                 Кисти ярко-красные вянущих рябин». 3. Продолжать перекапывать грядки под зиму. Привлекать к труду тех, кто не проявляет инициативы. Напомнить о значимости  общественного труда. 4. Индивидуально: метание мячей в вертикальную цель обеими руками. Привлечь всех детей по очереди. 5. Подвижные игры: « Море волнуется»,   « Гуси, гуси» </vt:lpstr>
      <vt:lpstr>  ПРОГУЛКА №7                            1.Осмотреть с детьми куст сирени. Чем отличается куст от дерева?  (у дерева один ствол, а у куста много веток отходит сразу от корня). Собрать листья сирени разных оттенков.  Закрепить понятие «багряный» - показать. 2. ПРОЧИТАТЬ: «Осень – славная пора!                                 Любит осень детвора». 3. Продолжать сбор семян однолеток, закрепить названия цветов: бархатцы, календула, настурция.  4.Упражняться в перебрасывании мячей друг другу на расстоянии 2 – 2.5 метра, ловить его двумя руками – мах руками снизу. 5. Подвижные игры: «Совушка – сова»,  «У медведя во бору..»                                               </vt:lpstr>
      <vt:lpstr>Слайд 6</vt:lpstr>
      <vt:lpstr> ПРОГУЛКА № 9                                                                                                                                                                                         1.Осмотреть с детьми стволы разных деревьев. Отметить их характерные особенности: структуру, окраску. Дидактическая игра « Беги, куда скажу»- дети должны по слову воспитателя найти дерево и подбежать к нему. 2.ПРОЧИТАТЬ:  «Если на деревьях листья облетели,                                 Если в край далекий птицы улетели,                                  Если небо хмурое, если дождик льется,                                 Это время года осенью зовется». 3. Сгрести и убрать с участка все листья. Трудиться всем вместе, А потом порадоваться чистоте на участке. 4. Индивидуально: Отбивать мяч об стену и ловить его двумя руками. Метка может быть на разном уровне. 5. Разучить с детьми новую подвижную игру «Волк и коза», играть в знакомую игру  «Паук и мухи»          </vt:lpstr>
      <vt:lpstr>  ПРОГУЛКА № 11                                1.На  огороде собрать корнеплоды: свеклу и морковку. Свеклу унести на кухню, а морковку взять с собой в группу, помыть и угоститься . Порадоваться результатам своего труда. 2. Вспомнить загадки про овощи: «Сидит девица в темнице, а коса на улице», «Сидит бабка на грядке – вся в заплатках», «Без окон, без дверей, - полна горница людей» и другие. 3.Начать перекапывать грядки под зиму, закопать в нее опавшие листья, как удобрение. Учить: правильно копать лопатой, уступать очередность другим. 4. Индивидуально  бросать мячи в горизонтальную цель правой и левой рукой. 5. Подвижные игры: «Море волнуется»,  «Хитрая лиса»   </vt:lpstr>
      <vt:lpstr>  ПРОГУЛКА № 13                             1.Сходить с детьми в Лагерный сад, осмотреть цветники – как красиво цветет сальвия.  В траве поискать подорожник, пустырник, вспомнить, что это лекарственные травы,  что они лечат? Провести дидактическую игру «С какого дерева лист?» - особенно стараться научиться различать хвойные деревья – елка, сосна, пихта, кедр. 2.ЗАГАДКИ: «Зимой и летом одним цветом»                        «Сидит – зеленеет, падает – желтеет, лежит – чернеет»         Прочитать:                                                                                                   (листья) «Закружился надо мной дождь из листьев озорной,  До чего же он хорош. Где такой еще найдешь – без конца и без начала? Танцевать под ним я стала. Мы плясали, как друзья –  Дождь из листиков и я!»                         3.Собрать с детьми под деревьями шишки – еловые и сосновые, рассмотреть, чем они отличаются. Взять их с собой для различных поделок.   4. Индивидуально метать шишки в горизонтальную цель левой и правой рукой и на дальность. 5. Подвижные игры:   «Прятки»,  «Ловишки», « Не оставайся на полу» </vt:lpstr>
      <vt:lpstr>  ПРОГУЛКА  №  15                              1.На грядках  по ботве попытаться определить, где морковка, где свекла, а где лук. Выдернуть, - угадали?  Вспомнить загадки про овощи. 2. ЗАГАДКИ: «Сидит дед, в сто шуб одет,                            Кто его раздевает, тот слезы проливает»                         «Красная девица сидит в темнице,                           а коса – на улице»                          «Сидит бабка на грядке вся в заплатках»                          «Вылез из пеленки, вымазан в зеленке». 3.Собрать с детьми зеленый горошек, в группе помыть его и кушать. Не забыть отметить, что это мы его вырастили . 4. Индивидуально упражняться в перебрасывании мячей друг другу, ловить их двумя руками, постепенно увеличивать расстояние. 5. Подвижные игры  «Паук и мухи»,   «Мышеловка»    </vt:lpstr>
      <vt:lpstr>  ПРОГУЛКА №  17                     1.Обратить внимание на облака, их форму, цвет. Почему мы говорим иногда: «На небе облака», а иногда: «На небе тучи»? Пофантазировать, на что похожи облака, вспомнить песенку из мультфильма «Облака, белокрылые лошадки!  Облака, что вы мчитесь без оглядки…» 2.ЗАГАДАТЬ загадку: «Ног нет, а бегут, крыльев нет, а летят, парусов нет, а плывут?»- постараться запомнить ее. 3.Пострич в присутствии детей кустики сирени, убрать все обломанные веточки. Собрать семена настурции и бархатцев. 4. Индивидуально спрыгивать с высоты, приземляясь на носочки. 5. Подвижные игры «Хитрая лиса»,   «Медведь и пчелы» </vt:lpstr>
      <vt:lpstr>ПРОГУЛКА № 19                                1. Отметить, что солнце еще часто появляется на небе, но греет уже не так сильно, как летом. Представить, каким карандашом можно нарисовать летнее, осеннее, весеннее и зимнее солнце: красным, оранжевым и желтым – почему именно так – попросить детей объяснить это. 2. ПРОЧИТАТЬ: «Стали дни короче.  Солнце светит мало                                 Вот пришли морозы, и зима настала». 3. Обкопать молодые кустики сирени. Готовить их к зиме. 4. Индивидуально упражняться в спрыгивании с высоты, приземляясь, на носочки. 5. Подвижные игры: «Море волнуется»,  «Лохматый пес» </vt:lpstr>
      <vt:lpstr>  ПРОГУЛКА  №  21                             1.Отметить состояние погоды. Учить детей замечать все факторы: осадки, температуру, состояние неба, ветер – его силу и направление.   2 ПРОЧИТАТЬ и постараться запомнить: «У осени семь погод на дворе – сеет, веет, крутит, мутит, рвет, сверху льет, снизу метет.»  3. Собрать на участке букеты осенних листьев, плести из них венки и пояса,   Учиться соединять листья, подбирая разные оттенки. 4. Индивидуально бегать с детьми на скорость, парами – на выбывание. Победителю приз – самый красивый венок. 5. Подвижные игры:  «Хитрая лиса»,  « Кот и мыши». </vt:lpstr>
      <vt:lpstr> ПРОГУЛКА № 22                              1Наблюдать дождь. Какой он? - мелкий, крупный, сильный, слабый, холодный, теплый. Спросить детей: Что означает – «Льет, как из ведра»? 2. Заучить загадку: «Шел долговяз – в землю увяз». Вспомнить заклички про дождик:  «Дождик, дождик, хватит лить,                   Наших детушек мочить» 3. Помочь с детьми малышам на участке убрать с клумб сухие стебли цветов, закрепить с малышами названия : «календула», «бархатцы». 4. Индивидуально кидать с детьми в лужи камешки с расстояния 2-2.5 метра левой и правой рукой. 5. Подвижные игры: «Стоп», «Мышеловка» </vt:lpstr>
      <vt:lpstr> ПРОГУЛКА  № 24                                                                                                1. Предложить детям посмотреть на верхушки деревьев и ответить есть ли ветер?  Какой он?  Как дети об этом догадались?    Как еще можно догадаться, что ветер есть  и его силу. 2. Прочитать: «Дует, дует ветер. Дует, задувает. Желтые листочки с дерева                           Срывает. И  летят листочки прямо на дорожку.                           Падают листочки прямо нам под ножки…» 3. Собрать семена цветов на клумбах. Разложить их по пакетикам. 4. Индивидуально прыгать на двух ногах с продвижением вперед. 5. Подвижные игры:  «Море волнуется»,  « У медведя во бору» </vt:lpstr>
      <vt:lpstr>ПРОГУЛКА № 26                              1.Обратить внимание на птиц. Они собираются в стаи, скоро улетят на юг, в теплые края, где нет снега, много корма. Они выбирают себе вожака, кто будет лететь первый, определять дорогу. 2. Прочитать:  «Осень золото роняет,                                Холод пташек угоняет…                             До свиданья лес и луг,                             Мы летим на теплый юг!» 3. Собрать листики от разных деревьев разной окраски для аппликации «Осенний ковер», трудиться всем. 4. Индивидуально подтягиваться  на турнике. 5. Подвижные игры : «Не оставайся на полу»,  «Море волнуется» </vt:lpstr>
      <vt:lpstr> ПРОГУЛКА  № 28                         1.Наблюдать за воробьями. Обратить внимание на то, что воробьи никогда не шагают, а передвигаются прыжками сразу на двух ногах. Воробьи и воробьихи  по-разному окрашены. Они очень осторожны, но не боязливы. 2. Заучить загадку: «Маленький парнишка в сером армячишке                                     По двору шныряет, крохи собирает» 3. Покормить птиц.  Вспомнить: «Чик-чирик! На дорожку прыг.                                                            Клюй, не робей! Кто это?                                                                                                      ВОРОБЕЙ» 4. Индивидуально перепрыгивать ручеек 35-40 см. на 2х ногах 5. Подвижные игры:  «Воробушки и автомобиль»,  « Волк и коза»      </vt:lpstr>
      <vt:lpstr>ПРОГУЛКА  № 30                             1.Отметить, что уже вновь появились синички, понаблюдать за ними на кормушке-столе, отметить особенности окраски, поведения. Послушать, как  свистят синички, словно переговариваясь между собой. 2. Прочитать: «Слышал я, будто стащила синица                             В небе кусочек синего ситца,.                            Сшила синица из ситца косынку.                            Синими стали головка и спинка». 3. Собрать на участке весь мусор, полюбоваться, как стало чисто. Привлечь к работе всех детей. 4. Индивидуально упражняться в умении бегать парами, прислушиваться друг к другу, придерживаться примерно одного темпа. 5. Подвижные игры:  «Гуси, гуси…»,  « Волк и коза»  </vt:lpstr>
      <vt:lpstr>ПРОГУЛКА №32                              1.Отметить, что исчезли многие птицы (они слетаются в стаи и собираются в теплые края). Вспомнить нашу  Трясогузку, которая все лето гуляла по нашему участку, - она тоже улетела. 2. Прочитать: «Ласточки пропали, а вчера зарей                            Все грачи летали,                             Да как тень мелькали вон за той горой». 3. Убирать сухие листья и другой осенний мусор с участка. Привлечь к работе всех детей, учить работать граблями и сгребать все по порядку. 4. Индивидуально метать камешки в горизонтальную цель(лунку) правой и левой рукой. 5. Подвижные игры:  «Лохматый пес»,  «Мышеловка». </vt:lpstr>
      <vt:lpstr>ПРОГУЛКА  №34                                  1.Пройти по участку всего детского сада. Кто больше увидит и узнает разных птиц. Сказать, что с каждым днем осени им становится холоднее и голоднее. Почему?  Договориться, что как только выпадет снег и укроет всю землю, мы вновь будем выносить птичкам корм. 2. Прочитать: «Птицы на юг улетают: гуси, грачи, журавли                           Вот уж последняя стая крыльями машет вдали…» 3.Помочь малышам унести с участка сухие листья и траву, порадоваться за себя: мы – помощники! 4. Индивидуально упражняться в умении влезать по вертикальной лестнице на высоту 5-6 ступенек ( на участке малышей). Учиться чередовать движения рук и ног. 5. Подвижные игры:  «Гуси»,  «Хитрая лиса» </vt:lpstr>
      <vt:lpstr> ПРОГУЛКА № 36                                1. Сходить с детьми в Лагерный сад. Показать детям Поползней, понаблюдать, как они ползают по стволам деревьев. Покормить их. Они клюют прямо с руки, потому что их никто не обижает, поэтому они совсем не боятся людей. 2.Разучить новую считалку:                    «На опушке, у развилки повстречались две дразнилки                    Повстречались, подразнились, не сдержались и сцепились.                   Тут к развилке на кобылке прискакали две Мирилки                    Прекратилась перепалка, а потом пришла Считалка:                    «Раз, два, три, четыре, пять – хорошо друзей считать». 3.Подвижные игры: «Паук и мухи»,  «Мышеловка»    </vt:lpstr>
      <vt:lpstr> ПРОГУЛКА № 38                                       1.Обратить внимание на прохожих на улице. Одеваться стали потеплее (куртки, шапочки, ботинки), так как на улице стало прохладно. 2. Вспомнить: «Осенью семь погод на дворе – сеет, веет, крутит, мутит, рвет, сверху льет, снизу метет» 3.Сгрести сухую траву и листья на участке. Учить детей работать граблями, сгребать в кучу. 4. Индивидуально:  прыгать через кучи с разбега, отталкиваться, помогая себе руками. Поупражняться с каждым ребенком. 5. Подвижные игры:  «У медведя во бору»,  «Пузырь»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Анжелла</dc:creator>
  <cp:lastModifiedBy>Анжелла</cp:lastModifiedBy>
  <cp:revision>14</cp:revision>
  <dcterms:created xsi:type="dcterms:W3CDTF">2013-04-14T05:54:10Z</dcterms:created>
  <dcterms:modified xsi:type="dcterms:W3CDTF">2013-06-06T02:37:26Z</dcterms:modified>
</cp:coreProperties>
</file>