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258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59" r:id="rId14"/>
    <p:sldId id="26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FC5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C7125-C274-4DAC-8779-7AEB5591EBB1}" type="datetimeFigureOut">
              <a:rPr lang="ru-RU" smtClean="0"/>
              <a:t>29.11.2009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CDD92-73B0-495F-BACD-732E9604BC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CDD92-73B0-495F-BACD-732E9604BC34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882D-36F3-4503-A450-1DA97FDB5E7B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09DF-48E6-4F14-A87E-598487E20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882D-36F3-4503-A450-1DA97FDB5E7B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09DF-48E6-4F14-A87E-598487E20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882D-36F3-4503-A450-1DA97FDB5E7B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09DF-48E6-4F14-A87E-598487E20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882D-36F3-4503-A450-1DA97FDB5E7B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09DF-48E6-4F14-A87E-598487E20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882D-36F3-4503-A450-1DA97FDB5E7B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09DF-48E6-4F14-A87E-598487E20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882D-36F3-4503-A450-1DA97FDB5E7B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09DF-48E6-4F14-A87E-598487E20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882D-36F3-4503-A450-1DA97FDB5E7B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09DF-48E6-4F14-A87E-598487E20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882D-36F3-4503-A450-1DA97FDB5E7B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09DF-48E6-4F14-A87E-598487E20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882D-36F3-4503-A450-1DA97FDB5E7B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09DF-48E6-4F14-A87E-598487E20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882D-36F3-4503-A450-1DA97FDB5E7B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09DF-48E6-4F14-A87E-598487E20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882D-36F3-4503-A450-1DA97FDB5E7B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09DF-48E6-4F14-A87E-598487E20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6882D-36F3-4503-A450-1DA97FDB5E7B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D09DF-48E6-4F14-A87E-598487E20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galery.mygorod.ru/galery/data/norm/23/1125931529.jpg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1000108"/>
            <a:ext cx="7111241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Старинные </a:t>
            </a:r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меры</a:t>
            </a:r>
          </a:p>
          <a:p>
            <a:pPr algn="ctr"/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длины, </a:t>
            </a:r>
            <a:endParaRPr lang="ru-RU" sz="72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массы</a:t>
            </a:r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, </a:t>
            </a:r>
            <a:endParaRPr lang="ru-RU" sz="72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объёма</a:t>
            </a:r>
            <a:endParaRPr lang="ru-RU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500042"/>
            <a:ext cx="4429156" cy="248604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24FC5D"/>
                </a:solidFill>
              </a:rPr>
              <a:t>Косая сажен  </a:t>
            </a:r>
            <a:r>
              <a:rPr lang="ru-RU" sz="2800" dirty="0" smtClean="0">
                <a:solidFill>
                  <a:schemeClr val="tx2"/>
                </a:solidFill>
              </a:rPr>
              <a:t>самая длинная: расстояние от носка левой ноги до конца среднего пальца поднятой вверх правой руки.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86314" y="3714752"/>
            <a:ext cx="3643314" cy="250282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Используется в словосочетании: 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"у него косая сажень в плечах " (в значении - богатырь, великан).</a:t>
            </a:r>
            <a:br>
              <a:rPr lang="ru-RU" sz="2800" dirty="0" smtClean="0">
                <a:solidFill>
                  <a:schemeClr val="tx2"/>
                </a:solidFill>
              </a:rPr>
            </a:b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21511" name="Picture 7" descr="C:\Documents and Settings\11\Рабочий стол\5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3286148" cy="4643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500042"/>
            <a:ext cx="5135580" cy="2581256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24FC5D"/>
                </a:solidFill>
              </a:rPr>
              <a:t>ЛОКОТЬ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равнялся длине руки от пальцев до локтя (по другим данным - "расстояние по прямой от локтевого сгиба до конца вытянутого среднего пальца руки"). 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857620" y="3500438"/>
            <a:ext cx="5072098" cy="2786082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tx2"/>
                </a:solidFill>
              </a:rPr>
              <a:t>Величина этой древнейшей меры длины, по разным источникам, составляла от 38 до 47 см. С 16-го века постепенно вытесняется аршином и в 19 веке почти не употребляется. 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2813922" cy="48442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714356"/>
            <a:ext cx="5256000" cy="1188000"/>
          </a:xfrm>
        </p:spPr>
        <p:txBody>
          <a:bodyPr anchor="ctr">
            <a:noAutofit/>
          </a:bodyPr>
          <a:lstStyle/>
          <a:p>
            <a:pPr algn="ctr"/>
            <a:r>
              <a:rPr lang="ru-RU" sz="3200" dirty="0" smtClean="0">
                <a:solidFill>
                  <a:srgbClr val="24FC5D"/>
                </a:solidFill>
              </a:rPr>
              <a:t>ЛАДОНЬ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= 1/6 локтя 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(локоть </a:t>
            </a:r>
            <a:r>
              <a:rPr lang="ru-RU" sz="2800" dirty="0" err="1" smtClean="0">
                <a:solidFill>
                  <a:schemeClr val="tx2"/>
                </a:solidFill>
              </a:rPr>
              <a:t>шестиладонный</a:t>
            </a:r>
            <a:r>
              <a:rPr lang="ru-RU" sz="2800" dirty="0" smtClean="0">
                <a:solidFill>
                  <a:schemeClr val="tx2"/>
                </a:solidFill>
              </a:rPr>
              <a:t>)  </a:t>
            </a:r>
            <a:br>
              <a:rPr lang="ru-RU" sz="2800" dirty="0" smtClean="0">
                <a:solidFill>
                  <a:schemeClr val="tx2"/>
                </a:solidFill>
              </a:rPr>
            </a:b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2000240"/>
            <a:ext cx="5114778" cy="3857652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algn="just"/>
            <a:r>
              <a:rPr lang="ru-RU" sz="3200" dirty="0" smtClean="0">
                <a:solidFill>
                  <a:srgbClr val="24FC5D"/>
                </a:solidFill>
              </a:rPr>
              <a:t>ВЕРШОК</a:t>
            </a:r>
            <a:r>
              <a:rPr lang="ru-RU" dirty="0" smtClean="0">
                <a:solidFill>
                  <a:srgbClr val="24FC5D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- 4 ногтя (по ширине 1,1 см) = 1/16 аршина, 1/4 четверти. В современном исчислении - 4,44см. Наименование "Вершок" происходит от слова "верх". В литературе XVII в. встречаются и доли вершка - </a:t>
            </a:r>
            <a:r>
              <a:rPr lang="ru-RU" sz="2800" dirty="0" err="1" smtClean="0">
                <a:solidFill>
                  <a:schemeClr val="tx2"/>
                </a:solidFill>
              </a:rPr>
              <a:t>полвершки</a:t>
            </a:r>
            <a:r>
              <a:rPr lang="ru-RU" sz="2800" dirty="0" smtClean="0">
                <a:solidFill>
                  <a:schemeClr val="tx2"/>
                </a:solidFill>
              </a:rPr>
              <a:t> и </a:t>
            </a:r>
            <a:r>
              <a:rPr lang="ru-RU" sz="2800" dirty="0" err="1" smtClean="0">
                <a:solidFill>
                  <a:schemeClr val="tx2"/>
                </a:solidFill>
              </a:rPr>
              <a:t>четвертьвершки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Копия SWScan00008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85860"/>
            <a:ext cx="2495550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85918" y="214290"/>
            <a:ext cx="55384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Меры жидкостей</a:t>
            </a:r>
          </a:p>
          <a:p>
            <a:pPr algn="ctr"/>
            <a:r>
              <a:rPr lang="ru-RU" sz="4400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(винные меры)</a:t>
            </a:r>
            <a:r>
              <a:rPr kumimoji="0" lang="ru-RU" sz="5400" i="0" u="none" strike="noStrike" kern="1200" cap="none" spc="50" normalizeH="0" baseline="0" noProof="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lang="ru-RU" sz="5400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928802"/>
            <a:ext cx="42588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4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4FC5D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бочка (40 ведер)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24FC5D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2500306"/>
            <a:ext cx="1673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4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4FC5D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ведро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24FC5D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3143248"/>
            <a:ext cx="26693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4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4FC5D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полведра 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24FC5D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3786190"/>
            <a:ext cx="80740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4FC5D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котёл (от полведра до 20 вёдер)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24FC5D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28860" y="4429132"/>
            <a:ext cx="40481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4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4FC5D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четверть ведра 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24FC5D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8794" y="5072074"/>
            <a:ext cx="50937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4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4FC5D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осьмуха (1/8 ведра)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24FC5D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00232" y="5786454"/>
            <a:ext cx="52949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4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4FC5D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кружка (1/16 ведра) 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24FC5D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000496" y="285728"/>
            <a:ext cx="4817602" cy="628654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b="1" dirty="0" smtClean="0">
                <a:solidFill>
                  <a:srgbClr val="24FC5D"/>
                </a:solidFill>
              </a:rPr>
              <a:t>	</a:t>
            </a:r>
            <a:r>
              <a:rPr lang="ru-RU" sz="3600" b="1" dirty="0" smtClean="0">
                <a:solidFill>
                  <a:srgbClr val="24FC5D"/>
                </a:solidFill>
              </a:rPr>
              <a:t>Бочка</a:t>
            </a:r>
            <a:r>
              <a:rPr lang="ru-RU" sz="3600" dirty="0" smtClean="0">
                <a:solidFill>
                  <a:schemeClr val="tx2"/>
                </a:solidFill>
              </a:rPr>
              <a:t>, как мера жидкостей применялась в основном в процессе торговли с иностранцами, которым запрещалось вести розничную торговлю вином на малые меры. Равнялась 40 ведрам (492 л) </a:t>
            </a:r>
            <a:br>
              <a:rPr lang="ru-RU" sz="3600" dirty="0" smtClean="0">
                <a:solidFill>
                  <a:schemeClr val="tx2"/>
                </a:solidFill>
              </a:rPr>
            </a:b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SWScan00009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3368522" cy="42148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8001056" cy="3187278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tx2"/>
                </a:solidFill>
              </a:rPr>
              <a:t>	Материал для изготовления бочки выбирали в зависимости от её назначения:  </a:t>
            </a:r>
            <a:r>
              <a:rPr lang="ru-RU" sz="3200" dirty="0" smtClean="0">
                <a:solidFill>
                  <a:srgbClr val="24FC5D"/>
                </a:solidFill>
              </a:rPr>
              <a:t>дуб</a:t>
            </a:r>
            <a:r>
              <a:rPr lang="ru-RU" sz="3200" dirty="0" smtClean="0">
                <a:solidFill>
                  <a:schemeClr val="tx2"/>
                </a:solidFill>
              </a:rPr>
              <a:t> - для пива и растительных масел,</a:t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rgbClr val="24FC5D"/>
                </a:solidFill>
              </a:rPr>
              <a:t>ель</a:t>
            </a:r>
            <a:r>
              <a:rPr lang="ru-RU" sz="3200" dirty="0" smtClean="0">
                <a:solidFill>
                  <a:schemeClr val="tx2"/>
                </a:solidFill>
              </a:rPr>
              <a:t> - под воду, </a:t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rgbClr val="24FC5D"/>
                </a:solidFill>
              </a:rPr>
              <a:t>липа</a:t>
            </a:r>
            <a:r>
              <a:rPr lang="ru-RU" sz="3200" dirty="0" smtClean="0">
                <a:solidFill>
                  <a:schemeClr val="tx2"/>
                </a:solidFill>
              </a:rPr>
              <a:t> - для молока и мёда 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214686"/>
            <a:ext cx="8215370" cy="310384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	Чаще всего в крестьянском быту использовались небольшие бочки и бочонки от 5-и до 120-и литров. Большие бочки вмещали до сорока вёдер (сороковки)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Бочки использовали так же и для стирки (отбивки) белья.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500042"/>
            <a:ext cx="4500562" cy="2340000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rgbClr val="24FC5D"/>
                </a:solidFill>
              </a:rPr>
              <a:t>В</a:t>
            </a:r>
            <a:r>
              <a:rPr lang="ru-RU" sz="3200" dirty="0" smtClean="0">
                <a:solidFill>
                  <a:srgbClr val="24FC5D"/>
                </a:solidFill>
              </a:rPr>
              <a:t>ЕДРО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tx2"/>
                </a:solidFill>
              </a:rPr>
              <a:t>– </a:t>
            </a:r>
            <a:r>
              <a:rPr lang="ru-RU" sz="3000" dirty="0" err="1" smtClean="0">
                <a:solidFill>
                  <a:schemeClr val="tx2"/>
                </a:solidFill>
              </a:rPr>
              <a:t>дометрическая</a:t>
            </a:r>
            <a:r>
              <a:rPr lang="ru-RU" sz="3000" dirty="0" smtClean="0">
                <a:solidFill>
                  <a:schemeClr val="tx2"/>
                </a:solidFill>
              </a:rPr>
              <a:t> мера  </a:t>
            </a:r>
            <a:r>
              <a:rPr lang="ru-RU" sz="3000" dirty="0" smtClean="0">
                <a:solidFill>
                  <a:schemeClr val="tx2"/>
                </a:solidFill>
              </a:rPr>
              <a:t>объема жидкостей, </a:t>
            </a:r>
            <a:r>
              <a:rPr lang="ru-RU" sz="3000" dirty="0" smtClean="0">
                <a:solidFill>
                  <a:schemeClr val="tx2"/>
                </a:solidFill>
              </a:rPr>
              <a:t>равная </a:t>
            </a:r>
            <a:r>
              <a:rPr lang="ru-RU" sz="3000" dirty="0" smtClean="0">
                <a:solidFill>
                  <a:schemeClr val="tx2"/>
                </a:solidFill>
              </a:rPr>
              <a:t>12 </a:t>
            </a:r>
            <a:r>
              <a:rPr lang="ru-RU" sz="3000" dirty="0" smtClean="0">
                <a:solidFill>
                  <a:schemeClr val="tx2"/>
                </a:solidFill>
              </a:rPr>
              <a:t>литрам, полведра </a:t>
            </a:r>
            <a:r>
              <a:rPr lang="ru-RU" sz="3000" dirty="0" smtClean="0">
                <a:solidFill>
                  <a:schemeClr val="tx2"/>
                </a:solidFill>
              </a:rPr>
              <a:t>= </a:t>
            </a:r>
            <a:r>
              <a:rPr lang="ru-RU" sz="3000" dirty="0" smtClean="0">
                <a:solidFill>
                  <a:schemeClr val="tx2"/>
                </a:solidFill>
              </a:rPr>
              <a:t>6 </a:t>
            </a:r>
            <a:r>
              <a:rPr lang="ru-RU" sz="3000" dirty="0" smtClean="0">
                <a:solidFill>
                  <a:schemeClr val="tx2"/>
                </a:solidFill>
              </a:rPr>
              <a:t>литров</a:t>
            </a:r>
            <a:endParaRPr lang="ru-RU" sz="3000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5720" y="4286232"/>
            <a:ext cx="7072362" cy="257176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Четверть </a:t>
            </a:r>
            <a:r>
              <a:rPr lang="ru-RU" sz="3200" b="1" dirty="0" smtClean="0">
                <a:solidFill>
                  <a:schemeClr val="tx2"/>
                </a:solidFill>
              </a:rPr>
              <a:t>или четвёртая часть ведра    равна </a:t>
            </a:r>
            <a:r>
              <a:rPr lang="ru-RU" sz="3200" b="1" dirty="0" smtClean="0">
                <a:solidFill>
                  <a:srgbClr val="24FC5D"/>
                </a:solidFill>
              </a:rPr>
              <a:t>3 литрам </a:t>
            </a:r>
            <a:r>
              <a:rPr lang="ru-RU" sz="3200" b="1" dirty="0" smtClean="0">
                <a:solidFill>
                  <a:schemeClr val="tx2"/>
                </a:solidFill>
              </a:rPr>
              <a:t>(раньше это была узкогорлая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24FC5D"/>
                </a:solidFill>
              </a:rPr>
              <a:t>стеклянная бутылка</a:t>
            </a:r>
            <a:r>
              <a:rPr lang="ru-RU" sz="3200" b="1" dirty="0" smtClean="0">
                <a:solidFill>
                  <a:schemeClr val="tx2"/>
                </a:solidFill>
              </a:rPr>
              <a:t>)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4357694"/>
            <a:ext cx="643006" cy="159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im0-tub.yandex.net/i?id=101979827&amp;tov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3571900" cy="36948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1071546"/>
            <a:ext cx="4714908" cy="2268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24FC5D"/>
                </a:solidFill>
              </a:rPr>
              <a:t>Кружка </a:t>
            </a:r>
            <a:r>
              <a:rPr lang="ru-RU" sz="3000" dirty="0" smtClean="0">
                <a:solidFill>
                  <a:schemeClr val="tx2"/>
                </a:solidFill>
              </a:rPr>
              <a:t>(</a:t>
            </a:r>
            <a:r>
              <a:rPr lang="ru-RU" sz="3000" dirty="0" smtClean="0">
                <a:solidFill>
                  <a:schemeClr val="tx2"/>
                </a:solidFill>
              </a:rPr>
              <a:t>слово означает </a:t>
            </a:r>
            <a:r>
              <a:rPr lang="ru-RU" sz="3000" dirty="0" smtClean="0">
                <a:solidFill>
                  <a:schemeClr val="tx2"/>
                </a:solidFill>
              </a:rPr>
              <a:t>– «для </a:t>
            </a:r>
            <a:r>
              <a:rPr lang="ru-RU" sz="3000" dirty="0" smtClean="0">
                <a:solidFill>
                  <a:schemeClr val="tx2"/>
                </a:solidFill>
              </a:rPr>
              <a:t>пития по </a:t>
            </a:r>
            <a:r>
              <a:rPr lang="ru-RU" sz="3000" dirty="0" smtClean="0">
                <a:solidFill>
                  <a:schemeClr val="tx2"/>
                </a:solidFill>
              </a:rPr>
              <a:t>кругу»)</a:t>
            </a:r>
            <a:br>
              <a:rPr lang="ru-RU" sz="3000" dirty="0" smtClean="0">
                <a:solidFill>
                  <a:schemeClr val="tx2"/>
                </a:solidFill>
              </a:rPr>
            </a:br>
            <a:r>
              <a:rPr lang="ru-RU" sz="3000" dirty="0" smtClean="0">
                <a:solidFill>
                  <a:schemeClr val="tx2"/>
                </a:solidFill>
              </a:rPr>
              <a:t> </a:t>
            </a:r>
            <a:r>
              <a:rPr lang="ru-RU" sz="3000" dirty="0" smtClean="0">
                <a:solidFill>
                  <a:schemeClr val="tx2"/>
                </a:solidFill>
              </a:rPr>
              <a:t>= </a:t>
            </a:r>
            <a:r>
              <a:rPr lang="ru-RU" sz="3000" dirty="0" smtClean="0">
                <a:solidFill>
                  <a:schemeClr val="tx2"/>
                </a:solidFill>
              </a:rPr>
              <a:t> </a:t>
            </a:r>
            <a:r>
              <a:rPr lang="ru-RU" sz="3000" dirty="0" smtClean="0">
                <a:solidFill>
                  <a:schemeClr val="tx2"/>
                </a:solidFill>
              </a:rPr>
              <a:t>10 </a:t>
            </a:r>
            <a:r>
              <a:rPr lang="ru-RU" sz="3000" dirty="0" smtClean="0">
                <a:solidFill>
                  <a:schemeClr val="tx2"/>
                </a:solidFill>
              </a:rPr>
              <a:t>чаркам = 1,23 л. 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7158" y="4000504"/>
            <a:ext cx="8460940" cy="2500330"/>
          </a:xfrm>
        </p:spPr>
        <p:txBody>
          <a:bodyPr>
            <a:normAutofit/>
          </a:bodyPr>
          <a:lstStyle/>
          <a:p>
            <a:pPr algn="just"/>
            <a:r>
              <a:rPr lang="ru-RU" sz="3000" dirty="0" smtClean="0">
                <a:solidFill>
                  <a:schemeClr val="tx2"/>
                </a:solidFill>
              </a:rPr>
              <a:t>Современный граненый стакан раньше назывался </a:t>
            </a:r>
            <a:r>
              <a:rPr lang="ru-RU" sz="3000" dirty="0" smtClean="0">
                <a:solidFill>
                  <a:schemeClr val="tx2"/>
                </a:solidFill>
              </a:rPr>
              <a:t>«</a:t>
            </a:r>
            <a:r>
              <a:rPr lang="ru-RU" sz="3000" dirty="0" err="1" smtClean="0">
                <a:solidFill>
                  <a:schemeClr val="tx2"/>
                </a:solidFill>
              </a:rPr>
              <a:t>досканом</a:t>
            </a:r>
            <a:r>
              <a:rPr lang="ru-RU" sz="3000" dirty="0" smtClean="0">
                <a:solidFill>
                  <a:schemeClr val="tx2"/>
                </a:solidFill>
              </a:rPr>
              <a:t>»</a:t>
            </a:r>
            <a:r>
              <a:rPr lang="ru-RU" sz="3000" dirty="0" smtClean="0">
                <a:solidFill>
                  <a:schemeClr val="tx2"/>
                </a:solidFill>
              </a:rPr>
              <a:t> («строганные доски»), </a:t>
            </a:r>
            <a:r>
              <a:rPr lang="ru-RU" sz="3000" dirty="0" smtClean="0">
                <a:solidFill>
                  <a:schemeClr val="tx2"/>
                </a:solidFill>
              </a:rPr>
              <a:t>состоящим из обвязанных верёвкой ладов-дощечек, вокруг деревянного донца. </a:t>
            </a:r>
            <a:endParaRPr lang="ru-RU" sz="3000" dirty="0">
              <a:solidFill>
                <a:schemeClr val="tx2"/>
              </a:solidFill>
            </a:endParaRPr>
          </a:p>
        </p:txBody>
      </p:sp>
      <p:pic>
        <p:nvPicPr>
          <p:cNvPr id="29698" name="Picture 2" descr="http://im2-tub.yandex.net/i?id=33253049&amp;tov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643338" cy="3512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071546"/>
            <a:ext cx="71438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tx2"/>
                </a:solidFill>
              </a:rPr>
              <a:t>На </a:t>
            </a:r>
            <a:r>
              <a:rPr lang="ru-RU" sz="3200" dirty="0" smtClean="0">
                <a:solidFill>
                  <a:schemeClr val="tx2"/>
                </a:solidFill>
              </a:rPr>
              <a:t>Руси использовались в торговле следующие меры веса(старорусские): </a:t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/>
              <a:t> 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285728"/>
            <a:ext cx="3541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Меры веса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1857364"/>
            <a:ext cx="5930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 </a:t>
            </a:r>
            <a:r>
              <a:rPr lang="ru-RU" sz="4400" b="1" cap="none" spc="50" dirty="0" smtClean="0">
                <a:ln w="11430"/>
                <a:solidFill>
                  <a:srgbClr val="24FC5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берковец =  10 пудов </a:t>
            </a:r>
            <a:endParaRPr lang="ru-RU" sz="4400" b="1" cap="none" spc="50" dirty="0">
              <a:ln w="11430"/>
              <a:solidFill>
                <a:srgbClr val="24FC5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2714620"/>
            <a:ext cx="63734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24FC5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пуд =40 фунтов =16,38кг </a:t>
            </a:r>
            <a:endParaRPr lang="ru-RU" sz="4400" b="1" cap="none" spc="50" dirty="0">
              <a:ln w="11430"/>
              <a:solidFill>
                <a:srgbClr val="24FC5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571876"/>
            <a:ext cx="932400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b="1" cap="none" spc="50" dirty="0" smtClean="0">
                <a:ln w="11430"/>
                <a:solidFill>
                  <a:srgbClr val="24FC5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фунт (гривна</a:t>
            </a:r>
            <a:r>
              <a:rPr lang="ru-RU" sz="4200" b="1" cap="none" spc="50" dirty="0" smtClean="0">
                <a:ln w="11430"/>
                <a:solidFill>
                  <a:srgbClr val="24FC5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)= 96 </a:t>
            </a:r>
            <a:r>
              <a:rPr lang="ru-RU" sz="4200" b="1" cap="none" spc="50" dirty="0" err="1" smtClean="0">
                <a:ln w="11430"/>
                <a:solidFill>
                  <a:srgbClr val="24FC5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золотников=</a:t>
            </a:r>
            <a:r>
              <a:rPr lang="ru-RU" sz="4200" b="1" cap="none" spc="50" dirty="0" smtClean="0">
                <a:ln w="11430"/>
                <a:solidFill>
                  <a:srgbClr val="24FC5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0,41кг </a:t>
            </a:r>
            <a:endParaRPr lang="ru-RU" sz="4200" b="1" cap="none" spc="50" dirty="0">
              <a:ln w="11430"/>
              <a:solidFill>
                <a:srgbClr val="24FC5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4357694"/>
            <a:ext cx="72273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24FC5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лот </a:t>
            </a:r>
            <a:r>
              <a:rPr lang="ru-RU" sz="4400" b="1" cap="none" spc="50" dirty="0" smtClean="0">
                <a:ln w="11430"/>
                <a:solidFill>
                  <a:srgbClr val="24FC5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3 золотника = 12,797 </a:t>
            </a:r>
            <a:r>
              <a:rPr lang="ru-RU" sz="4400" b="1" cap="none" spc="50" dirty="0" smtClean="0">
                <a:ln w="11430"/>
                <a:solidFill>
                  <a:srgbClr val="24FC5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 </a:t>
            </a:r>
            <a:endParaRPr lang="ru-RU" sz="4400" b="1" cap="none" spc="50" dirty="0">
              <a:ln w="11430"/>
              <a:solidFill>
                <a:srgbClr val="24FC5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5072074"/>
            <a:ext cx="46817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24FC5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золотник =  4,27 г </a:t>
            </a:r>
            <a:endParaRPr lang="ru-RU" sz="4400" b="1" cap="none" spc="50" dirty="0">
              <a:ln w="11430"/>
              <a:solidFill>
                <a:srgbClr val="24FC5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5715016"/>
            <a:ext cx="3918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cap="none" spc="50" dirty="0" smtClean="0">
                <a:ln w="11430"/>
                <a:solidFill>
                  <a:srgbClr val="24FC5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доля =  0,044 г</a:t>
            </a:r>
            <a:endParaRPr lang="ru-RU" sz="4400" b="1" cap="none" spc="50" dirty="0">
              <a:ln w="11430"/>
              <a:solidFill>
                <a:srgbClr val="24FC5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0"/>
            <a:ext cx="4857784" cy="2771796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24FC5D"/>
                </a:solidFill>
              </a:rPr>
              <a:t>ГРИВНА </a:t>
            </a:r>
            <a:r>
              <a:rPr lang="ru-RU" sz="2800" dirty="0" smtClean="0"/>
              <a:t> </a:t>
            </a:r>
            <a:r>
              <a:rPr lang="ru-RU" sz="2800" b="0" dirty="0" smtClean="0">
                <a:solidFill>
                  <a:schemeClr val="tx2"/>
                </a:solidFill>
              </a:rPr>
              <a:t>(</a:t>
            </a:r>
            <a:r>
              <a:rPr lang="ru-RU" sz="2800" b="0" dirty="0" smtClean="0">
                <a:solidFill>
                  <a:schemeClr val="tx2"/>
                </a:solidFill>
              </a:rPr>
              <a:t>позднейший фунт) оставалась неизменной. Слово "гривна" употребляли для обозначения как весовой, так и денежной единицы.</a:t>
            </a:r>
            <a:endParaRPr lang="ru-RU" sz="2800" b="0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7158" y="3000372"/>
            <a:ext cx="8643998" cy="192024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rgbClr val="24FC5D"/>
                </a:solidFill>
                <a:latin typeface="+mj-lt"/>
              </a:rPr>
              <a:t>БЕРКОВЕЦ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- эта большая мера веса, употреблялась в оптовой торговле преимущественно для взвешивания воска, меда и т.д.</a:t>
            </a:r>
            <a:endParaRPr lang="ru-RU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9" name="Рисунок 8" descr="i[8]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389" r="12389"/>
          <a:stretch>
            <a:fillRect/>
          </a:stretch>
        </p:blipFill>
        <p:spPr>
          <a:xfrm>
            <a:off x="500034" y="428604"/>
            <a:ext cx="3238522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85720" y="4429132"/>
            <a:ext cx="84296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24FC5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ЗОЛОТНИК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равнялся 1/96 фунта, в современном исчислении 4,26 г. Про него говорили: "мал золотник да дорог". Это слово, первоначально обозначало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«золотая монета».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07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071934" y="357166"/>
            <a:ext cx="4857784" cy="59293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9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 древности, мерой длины и веса всегда был человек: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сколько он протянет руку, сколько сможет поднять на плечи и т. д.</a:t>
            </a:r>
            <a:endParaRPr kumimoji="0" lang="ru-RU" sz="19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skazka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3542026" cy="5815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00042"/>
            <a:ext cx="8643966" cy="22320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24FC5D"/>
                </a:solidFill>
              </a:rPr>
              <a:t/>
            </a:r>
            <a:br>
              <a:rPr lang="ru-RU" sz="2800" dirty="0" smtClean="0">
                <a:solidFill>
                  <a:srgbClr val="24FC5D"/>
                </a:solidFill>
              </a:rPr>
            </a:br>
            <a:r>
              <a:rPr lang="ru-RU" sz="2700" dirty="0" smtClean="0">
                <a:solidFill>
                  <a:srgbClr val="24FC5D"/>
                </a:solidFill>
              </a:rPr>
              <a:t>ФУНТ</a:t>
            </a:r>
            <a:r>
              <a:rPr lang="ru-RU" sz="2700" dirty="0" smtClean="0"/>
              <a:t>  </a:t>
            </a:r>
            <a:r>
              <a:rPr lang="ru-RU" sz="2700" dirty="0" smtClean="0">
                <a:solidFill>
                  <a:schemeClr val="tx2"/>
                </a:solidFill>
              </a:rPr>
              <a:t>(</a:t>
            </a:r>
            <a:r>
              <a:rPr lang="ru-RU" sz="2700" dirty="0" smtClean="0">
                <a:solidFill>
                  <a:schemeClr val="tx2"/>
                </a:solidFill>
              </a:rPr>
              <a:t>от латинского слова '</a:t>
            </a:r>
            <a:r>
              <a:rPr lang="ru-RU" sz="2700" dirty="0" err="1" smtClean="0">
                <a:solidFill>
                  <a:schemeClr val="tx2"/>
                </a:solidFill>
              </a:rPr>
              <a:t>pondus</a:t>
            </a:r>
            <a:r>
              <a:rPr lang="ru-RU" sz="2700" dirty="0" smtClean="0">
                <a:solidFill>
                  <a:schemeClr val="tx2"/>
                </a:solidFill>
              </a:rPr>
              <a:t>' - вес, гиря) равнялся 32 лотам, 96 золотникам, 1/40 пуда, в современном исчислении 409,50 г. Используется в сочетаниях: </a:t>
            </a:r>
            <a:r>
              <a:rPr lang="ru-RU" sz="2700" dirty="0" smtClean="0">
                <a:solidFill>
                  <a:schemeClr val="tx2"/>
                </a:solidFill>
              </a:rPr>
              <a:t>«не </a:t>
            </a:r>
            <a:r>
              <a:rPr lang="ru-RU" sz="2700" dirty="0" smtClean="0">
                <a:solidFill>
                  <a:schemeClr val="tx2"/>
                </a:solidFill>
              </a:rPr>
              <a:t>фунт </a:t>
            </a:r>
            <a:r>
              <a:rPr lang="ru-RU" sz="2700" dirty="0" smtClean="0">
                <a:solidFill>
                  <a:schemeClr val="tx2"/>
                </a:solidFill>
              </a:rPr>
              <a:t>изюма», </a:t>
            </a:r>
            <a:r>
              <a:rPr lang="ru-RU" sz="2700" dirty="0" smtClean="0">
                <a:solidFill>
                  <a:schemeClr val="tx2"/>
                </a:solidFill>
              </a:rPr>
              <a:t>«</a:t>
            </a:r>
            <a:r>
              <a:rPr lang="ru-RU" sz="2700" dirty="0" smtClean="0">
                <a:solidFill>
                  <a:schemeClr val="tx2"/>
                </a:solidFill>
              </a:rPr>
              <a:t>узнать </a:t>
            </a:r>
            <a:r>
              <a:rPr lang="ru-RU" sz="2700" dirty="0" smtClean="0">
                <a:solidFill>
                  <a:schemeClr val="tx2"/>
                </a:solidFill>
              </a:rPr>
              <a:t>почём </a:t>
            </a:r>
            <a:r>
              <a:rPr lang="ru-RU" sz="2700" dirty="0" smtClean="0">
                <a:solidFill>
                  <a:schemeClr val="tx2"/>
                </a:solidFill>
              </a:rPr>
              <a:t>фунт лиха</a:t>
            </a:r>
            <a:r>
              <a:rPr lang="ru-RU" sz="2700" dirty="0" smtClean="0">
                <a:solidFill>
                  <a:schemeClr val="tx2"/>
                </a:solidFill>
              </a:rPr>
              <a:t>»</a:t>
            </a:r>
            <a:r>
              <a:rPr lang="ru-RU" sz="2700" dirty="0" smtClean="0">
                <a:solidFill>
                  <a:schemeClr val="tx2"/>
                </a:solidFill>
              </a:rPr>
              <a:t>.</a:t>
            </a:r>
            <a:r>
              <a:rPr lang="ru-RU" sz="2700" dirty="0" smtClean="0">
                <a:solidFill>
                  <a:schemeClr val="tx2"/>
                </a:solidFill>
              </a:rPr>
              <a:t/>
            </a:r>
            <a:br>
              <a:rPr lang="ru-RU" sz="2700" dirty="0" smtClean="0">
                <a:solidFill>
                  <a:schemeClr val="tx2"/>
                </a:solidFill>
              </a:rPr>
            </a:br>
            <a:endParaRPr lang="ru-RU" sz="27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000372"/>
            <a:ext cx="8572560" cy="1389334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rgbClr val="24FC5D"/>
                </a:solidFill>
                <a:latin typeface="+mj-lt"/>
              </a:rPr>
              <a:t>ЛОТ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– старорусская единица измерения массы, равная трём золотникам или 12,797 граммам.</a:t>
            </a:r>
          </a:p>
          <a:p>
            <a:pPr algn="just"/>
            <a:endParaRPr lang="ru-RU" sz="24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572008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24FC5D"/>
                </a:solidFill>
                <a:latin typeface="+mj-lt"/>
              </a:rPr>
              <a:t>ДОЛЯ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– самая мелкая старорусская единица измерения массы, равная 1/96 золотника или 0,044 граммам.</a:t>
            </a:r>
            <a:endParaRPr lang="ru-RU" sz="28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57920" cy="6357958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solidFill>
                  <a:srgbClr val="24FC5D"/>
                </a:solidFill>
              </a:rPr>
              <a:t>Пуд </a:t>
            </a:r>
            <a:r>
              <a:rPr lang="ru-RU" sz="3600" dirty="0" smtClean="0">
                <a:solidFill>
                  <a:schemeClr val="tx2"/>
                </a:solidFill>
              </a:rPr>
              <a:t>- (от латинского </a:t>
            </a:r>
            <a:r>
              <a:rPr lang="ru-RU" sz="3600" dirty="0" err="1" smtClean="0">
                <a:solidFill>
                  <a:schemeClr val="tx2"/>
                </a:solidFill>
              </a:rPr>
              <a:t>pondus</a:t>
            </a:r>
            <a:r>
              <a:rPr lang="ru-RU" sz="3600" dirty="0" smtClean="0">
                <a:solidFill>
                  <a:schemeClr val="tx2"/>
                </a:solidFill>
              </a:rPr>
              <a:t> - вес, тяжесть) это не только мера веса, но и </a:t>
            </a:r>
            <a:r>
              <a:rPr lang="ru-RU" sz="3600" dirty="0" err="1" smtClean="0">
                <a:solidFill>
                  <a:schemeClr val="tx2"/>
                </a:solidFill>
              </a:rPr>
              <a:t>весоизмерительное</a:t>
            </a:r>
            <a:r>
              <a:rPr lang="ru-RU" sz="3600" dirty="0" smtClean="0">
                <a:solidFill>
                  <a:schemeClr val="tx2"/>
                </a:solidFill>
              </a:rPr>
              <a:t> устройство. При взвешивании металлов пуд являлся как единицей измерения, так и счётной единицей. Даже когда результаты взвешиваний являлись десяткам и сотням пудов, их не переводили в берковцы.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072494" cy="6357982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>
                <a:solidFill>
                  <a:schemeClr val="tx2"/>
                </a:solidFill>
              </a:rPr>
              <a:t>	К </a:t>
            </a:r>
            <a:r>
              <a:rPr lang="ru-RU" sz="3600" dirty="0" smtClean="0">
                <a:solidFill>
                  <a:schemeClr val="tx2"/>
                </a:solidFill>
              </a:rPr>
              <a:t>XVIII веку насчитывалось до 400 различных по величине единиц мер, употребляемых в разных странах. Разнообразие мер затрудняло торговые операции. Поэтому каждое государство стремилось установить единообразные меры для своей страны.</a:t>
            </a:r>
            <a:br>
              <a:rPr lang="ru-RU" sz="3600" dirty="0" smtClean="0">
                <a:solidFill>
                  <a:schemeClr val="tx2"/>
                </a:solidFill>
              </a:rPr>
            </a:br>
            <a:endParaRPr lang="ru-RU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429684" cy="600081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>
                <a:solidFill>
                  <a:schemeClr val="tx2"/>
                </a:solidFill>
              </a:rPr>
              <a:t>	В </a:t>
            </a:r>
            <a:r>
              <a:rPr lang="ru-RU" sz="3600" dirty="0" smtClean="0">
                <a:solidFill>
                  <a:schemeClr val="tx2"/>
                </a:solidFill>
              </a:rPr>
              <a:t>России, ещё в XVI и XVII </a:t>
            </a:r>
            <a:r>
              <a:rPr lang="ru-RU" sz="3600" dirty="0" err="1" smtClean="0">
                <a:solidFill>
                  <a:schemeClr val="tx2"/>
                </a:solidFill>
              </a:rPr>
              <a:t>вв</a:t>
            </a:r>
            <a:r>
              <a:rPr lang="ru-RU" sz="3600" dirty="0" smtClean="0">
                <a:solidFill>
                  <a:schemeClr val="tx2"/>
                </a:solidFill>
              </a:rPr>
              <a:t> были определены единые для всей страны системы мер. В XVIII в. в связи с экономическим развитием и необходимостью строгого учёта при внешней торговлей, в России встал вопрос точности измерений, создании эталонов, на основе которых можно было бы организовать поверочное дело ("метрологию"). </a:t>
            </a:r>
            <a:br>
              <a:rPr lang="ru-RU" sz="3600" dirty="0" smtClean="0">
                <a:solidFill>
                  <a:schemeClr val="tx2"/>
                </a:solidFill>
              </a:rPr>
            </a:br>
            <a:endParaRPr lang="ru-RU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42976" y="533400"/>
            <a:ext cx="7329292" cy="51816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	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Система древнерусских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мер длины включала в себя следующие основные меры: 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3500438"/>
            <a:ext cx="2173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верста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3500438"/>
            <a:ext cx="2420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сажень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3500438"/>
            <a:ext cx="2222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аршин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4714884"/>
            <a:ext cx="2271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локоть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72264" y="4714884"/>
            <a:ext cx="1670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пядь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4714884"/>
            <a:ext cx="2529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вершок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9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40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42852"/>
            <a:ext cx="3429000" cy="305754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АРШИН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 - старинная русская мера длины, равная, в современном исчислении 0,7112м.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278857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300" dirty="0" smtClean="0"/>
              <a:t>Аршином, так же, называли мерную линейку, на которую, обычно, наносили деления в вершках. </a:t>
            </a:r>
          </a:p>
          <a:p>
            <a:pPr algn="ctr"/>
            <a:endParaRPr lang="ru-RU" dirty="0"/>
          </a:p>
        </p:txBody>
      </p:sp>
      <p:pic>
        <p:nvPicPr>
          <p:cNvPr id="5" name="Рисунок 4" descr="Аршин (71,12 см) - Старинные русские меры длины, веса, объёма. Для измерения применялись так же меньшие величины: локоть, пядь (четверть аршина), вершок (длина = 4,445 сантиметра); и крупные: сажень, верста (1066,8 метров)"/>
          <p:cNvPicPr>
            <a:picLocks noGrp="1"/>
          </p:cNvPicPr>
          <p:nvPr>
            <p:ph type="pic" idx="1"/>
          </p:nvPr>
        </p:nvPicPr>
        <p:blipFill>
          <a:blip r:embed="rId2"/>
          <a:srcRect l="8049" r="8049"/>
          <a:stretch>
            <a:fillRect/>
          </a:stretch>
        </p:blipFill>
        <p:spPr bwMode="auto">
          <a:xfrm>
            <a:off x="357158" y="571480"/>
            <a:ext cx="4714908" cy="5286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285728"/>
            <a:ext cx="3429000" cy="4071966"/>
          </a:xfrm>
        </p:spPr>
        <p:txBody>
          <a:bodyPr>
            <a:noAutofit/>
          </a:bodyPr>
          <a:lstStyle/>
          <a:p>
            <a:pPr algn="ctr"/>
            <a:r>
              <a:rPr lang="ru-RU" sz="3200" u="sng" dirty="0" smtClean="0"/>
              <a:t>Аршин являлся базовой величиной для других крупных мер определения длины, расстояний</a:t>
            </a:r>
            <a:r>
              <a:rPr lang="ru-RU" sz="3200" dirty="0" smtClean="0"/>
              <a:t> (сажень, верста).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1472" y="4357694"/>
            <a:ext cx="8246626" cy="214314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	Корень </a:t>
            </a:r>
            <a:r>
              <a:rPr lang="ru-RU" sz="2800" dirty="0" smtClean="0">
                <a:solidFill>
                  <a:srgbClr val="FF0000"/>
                </a:solidFill>
              </a:rPr>
              <a:t>"АР" </a:t>
            </a:r>
            <a:r>
              <a:rPr lang="ru-RU" sz="2800" dirty="0" smtClean="0"/>
              <a:t>в слове  </a:t>
            </a:r>
            <a:r>
              <a:rPr lang="ru-RU" sz="2800" dirty="0" smtClean="0">
                <a:solidFill>
                  <a:srgbClr val="FF0000"/>
                </a:solidFill>
              </a:rPr>
              <a:t>ар</a:t>
            </a:r>
            <a:r>
              <a:rPr lang="ru-RU" sz="2800" dirty="0" smtClean="0"/>
              <a:t>шин - в древнерусском языке означает </a:t>
            </a:r>
            <a:r>
              <a:rPr lang="ru-RU" sz="2800" dirty="0" smtClean="0">
                <a:solidFill>
                  <a:srgbClr val="FF0000"/>
                </a:solidFill>
              </a:rPr>
              <a:t>"ЗЕМЛЯ"</a:t>
            </a:r>
            <a:r>
              <a:rPr lang="ru-RU" sz="2800" dirty="0" smtClean="0"/>
              <a:t>, </a:t>
            </a:r>
            <a:r>
              <a:rPr lang="ru-RU" sz="2800" dirty="0" smtClean="0">
                <a:solidFill>
                  <a:srgbClr val="FF0000"/>
                </a:solidFill>
              </a:rPr>
              <a:t>"поверхность земли"</a:t>
            </a:r>
            <a:r>
              <a:rPr lang="ru-RU" sz="2800" dirty="0" smtClean="0"/>
              <a:t>, и указывает на то, что эта мера могла применяться при определении длины пройденного пешком пути. Было и другое название этой меры</a:t>
            </a:r>
            <a:endParaRPr lang="ru-RU" sz="2800" dirty="0"/>
          </a:p>
        </p:txBody>
      </p:sp>
      <p:pic>
        <p:nvPicPr>
          <p:cNvPr id="1026" name="Picture 2" descr="Картинка 52 из 94377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12631" b="12631"/>
          <a:stretch>
            <a:fillRect/>
          </a:stretch>
        </p:blipFill>
        <p:spPr bwMode="auto">
          <a:xfrm>
            <a:off x="571472" y="285728"/>
            <a:ext cx="3786214" cy="3786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6143636" y="6027003"/>
            <a:ext cx="1375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ШАГ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6323" b="6323"/>
          <a:stretch>
            <a:fillRect/>
          </a:stretch>
        </p:blipFill>
        <p:spPr bwMode="auto">
          <a:xfrm>
            <a:off x="357158" y="1785926"/>
            <a:ext cx="4107714" cy="450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142976" y="1714488"/>
            <a:ext cx="1000132" cy="857256"/>
          </a:xfrm>
          <a:prstGeom prst="rect">
            <a:avLst/>
          </a:prstGeom>
          <a:solidFill>
            <a:srgbClr val="24FC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вершок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3508706">
            <a:off x="2232765" y="3018746"/>
            <a:ext cx="2265308" cy="975602"/>
          </a:xfrm>
          <a:prstGeom prst="rect">
            <a:avLst/>
          </a:prstGeom>
          <a:solidFill>
            <a:srgbClr val="24FC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малая пядь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908845">
            <a:off x="3061912" y="5357099"/>
            <a:ext cx="1179391" cy="504623"/>
          </a:xfrm>
          <a:prstGeom prst="rect">
            <a:avLst/>
          </a:prstGeom>
          <a:solidFill>
            <a:srgbClr val="24FC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дюйм</a:t>
            </a:r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142976" y="3000372"/>
            <a:ext cx="928694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1678761" y="3321843"/>
            <a:ext cx="1857388" cy="107157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964645" y="4822041"/>
            <a:ext cx="428628" cy="35719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357290" y="142852"/>
            <a:ext cx="69243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rgbClr val="24FC5D"/>
                </a:solidFill>
                <a:effectLst/>
              </a:rPr>
              <a:t>ПЯДЬ (ПЯДНИЦА) </a:t>
            </a:r>
          </a:p>
          <a:p>
            <a:pPr algn="ctr"/>
            <a:r>
              <a:rPr lang="ru-RU" sz="3600" b="1" cap="none" spc="0" dirty="0" smtClean="0">
                <a:ln/>
                <a:solidFill>
                  <a:srgbClr val="24FC5D"/>
                </a:solidFill>
                <a:effectLst/>
              </a:rPr>
              <a:t>ДРЕВНЯЯ РУССКАЯ МЕРА ДЛИНЫ </a:t>
            </a:r>
            <a:endParaRPr lang="ru-RU" sz="3600" b="1" cap="none" spc="0" dirty="0">
              <a:ln/>
              <a:solidFill>
                <a:srgbClr val="24FC5D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14942" y="1785926"/>
            <a:ext cx="30332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МАЛАЯ ПЯДЬ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43438" y="2428868"/>
            <a:ext cx="414340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4FC5D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Говорили «ПЯДЬ»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4FC5D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 17 века, что обозначало</a:t>
            </a:r>
          </a:p>
          <a:p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4FC5D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ч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4FC5D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етверть аршина. 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24FC5D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00562" y="4071942"/>
            <a:ext cx="478631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2800" dirty="0" smtClean="0">
                <a:solidFill>
                  <a:schemeClr val="accent4"/>
                </a:solidFill>
              </a:rPr>
              <a:t> </a:t>
            </a:r>
            <a:r>
              <a:rPr lang="ru-RU" sz="2800" dirty="0" smtClean="0">
                <a:solidFill>
                  <a:schemeClr val="accent4"/>
                </a:solidFill>
              </a:rPr>
              <a:t>Расстояние </a:t>
            </a:r>
            <a:r>
              <a:rPr lang="ru-RU" sz="2800" dirty="0" smtClean="0">
                <a:solidFill>
                  <a:schemeClr val="accent4"/>
                </a:solidFill>
              </a:rPr>
              <a:t>между </a:t>
            </a:r>
            <a:r>
              <a:rPr lang="ru-RU" sz="2800" dirty="0" smtClean="0">
                <a:solidFill>
                  <a:schemeClr val="accent4"/>
                </a:solidFill>
              </a:rPr>
              <a:t>концами</a:t>
            </a:r>
          </a:p>
          <a:p>
            <a:pPr algn="just"/>
            <a:r>
              <a:rPr lang="ru-RU" sz="2800" dirty="0" smtClean="0">
                <a:solidFill>
                  <a:schemeClr val="accent4"/>
                </a:solidFill>
              </a:rPr>
              <a:t>расставленных большого и</a:t>
            </a:r>
          </a:p>
          <a:p>
            <a:pPr algn="just"/>
            <a:r>
              <a:rPr lang="ru-RU" sz="2800" dirty="0" smtClean="0">
                <a:solidFill>
                  <a:schemeClr val="accent4"/>
                </a:solidFill>
              </a:rPr>
              <a:t>указательного </a:t>
            </a:r>
            <a:r>
              <a:rPr lang="ru-RU" sz="2800" dirty="0" smtClean="0">
                <a:solidFill>
                  <a:schemeClr val="accent4"/>
                </a:solidFill>
              </a:rPr>
              <a:t>(или среднего)</a:t>
            </a:r>
          </a:p>
          <a:p>
            <a:pPr algn="just"/>
            <a:r>
              <a:rPr lang="ru-RU" sz="2800" dirty="0" smtClean="0">
                <a:solidFill>
                  <a:schemeClr val="accent4"/>
                </a:solidFill>
              </a:rPr>
              <a:t> пальцев </a:t>
            </a:r>
            <a:r>
              <a:rPr lang="ru-RU" sz="2800" dirty="0" smtClean="0">
                <a:solidFill>
                  <a:schemeClr val="accent4"/>
                </a:solidFill>
              </a:rPr>
              <a:t>= 17,78 </a:t>
            </a:r>
            <a:r>
              <a:rPr lang="ru-RU" sz="2800" dirty="0" err="1" smtClean="0">
                <a:solidFill>
                  <a:schemeClr val="accent4"/>
                </a:solidFill>
              </a:rPr>
              <a:t>cм</a:t>
            </a:r>
            <a:r>
              <a:rPr lang="ru-RU" sz="1200" dirty="0" smtClean="0">
                <a:solidFill>
                  <a:schemeClr val="accent4"/>
                </a:solidFill>
              </a:rPr>
              <a:t>.</a:t>
            </a:r>
            <a:endParaRPr lang="ru-RU" sz="1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24FC5D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500042"/>
            <a:ext cx="3714776" cy="264320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>
                <a:solidFill>
                  <a:schemeClr val="accent4"/>
                </a:solidFill>
              </a:rPr>
              <a:t>БОЛЬШАЯ ПЯДЬ - расстояние между концами большого пальца и мизинца </a:t>
            </a:r>
            <a:br>
              <a:rPr lang="ru-RU" sz="3200" dirty="0" smtClean="0">
                <a:solidFill>
                  <a:schemeClr val="accent4"/>
                </a:solidFill>
              </a:rPr>
            </a:br>
            <a:r>
              <a:rPr lang="ru-RU" sz="3200" dirty="0" smtClean="0">
                <a:solidFill>
                  <a:schemeClr val="accent4"/>
                </a:solidFill>
              </a:rPr>
              <a:t>(22-23 см.).</a:t>
            </a:r>
            <a:endParaRPr lang="ru-RU" sz="3200" dirty="0">
              <a:solidFill>
                <a:schemeClr val="accent4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72066" y="3214686"/>
            <a:ext cx="4071934" cy="31432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24FC5D"/>
                </a:solidFill>
              </a:rPr>
              <a:t>П Я Д Ь С КУВЫРКОМ </a:t>
            </a:r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</a:rPr>
              <a:t>("пядень с кувырком", по Далю – пядь с </a:t>
            </a:r>
            <a:r>
              <a:rPr lang="ru-RU" sz="2800" dirty="0" err="1" smtClean="0">
                <a:solidFill>
                  <a:schemeClr val="tx2">
                    <a:lumMod val="25000"/>
                  </a:schemeClr>
                </a:solidFill>
              </a:rPr>
              <a:t>кув</a:t>
            </a:r>
            <a:r>
              <a:rPr lang="ru-RU" sz="2800" u="sng" dirty="0" err="1" smtClean="0">
                <a:solidFill>
                  <a:schemeClr val="tx2">
                    <a:lumMod val="25000"/>
                  </a:schemeClr>
                </a:solidFill>
              </a:rPr>
              <a:t>ы</a:t>
            </a:r>
            <a:r>
              <a:rPr lang="ru-RU" sz="2800" dirty="0" err="1" smtClean="0">
                <a:solidFill>
                  <a:schemeClr val="tx2">
                    <a:lumMod val="25000"/>
                  </a:schemeClr>
                </a:solidFill>
              </a:rPr>
              <a:t>ркой</a:t>
            </a:r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</a:rPr>
              <a:t>)  пядь с прибавкой двух суставов указательного палица = 27-31 см</a:t>
            </a:r>
            <a:endParaRPr lang="ru-RU" sz="28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933" b="16933"/>
          <a:stretch>
            <a:fillRect/>
          </a:stretch>
        </p:blipFill>
        <p:spPr bwMode="auto">
          <a:xfrm>
            <a:off x="663682" y="1041002"/>
            <a:ext cx="4051194" cy="42453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2643174" y="1000108"/>
            <a:ext cx="227680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4FC5D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БОЛЬШАЯ ПЯДЬ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24FC5D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686482" cy="3429024"/>
          </a:xfrm>
        </p:spPr>
        <p:txBody>
          <a:bodyPr/>
          <a:lstStyle/>
          <a:p>
            <a:pPr algn="just"/>
            <a:r>
              <a:rPr lang="ru-RU" sz="4000" dirty="0" smtClean="0">
                <a:solidFill>
                  <a:srgbClr val="24FC5D"/>
                </a:solidFill>
              </a:rPr>
              <a:t>ВЕРСТА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/>
              <a:t>- </a:t>
            </a:r>
            <a:r>
              <a:rPr lang="ru-RU" sz="3200" dirty="0" smtClean="0">
                <a:solidFill>
                  <a:schemeClr val="tx2"/>
                </a:solidFill>
              </a:rPr>
              <a:t>старорусская путевая мера (её раннее название - ''поприще''). Этим словом, первоначально называли расстояние, пройденное от одного поворота плуга до другого во время пахоты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357694"/>
            <a:ext cx="7611996" cy="1714512"/>
          </a:xfrm>
        </p:spPr>
        <p:txBody>
          <a:bodyPr>
            <a:normAutofit/>
          </a:bodyPr>
          <a:lstStyle/>
          <a:p>
            <a:pPr algn="just"/>
            <a:r>
              <a:rPr lang="ru-RU" sz="4100" dirty="0" smtClean="0">
                <a:solidFill>
                  <a:srgbClr val="24FC5D"/>
                </a:solidFill>
              </a:rPr>
              <a:t>МЕЖЕВАЯ ВЕРСТА </a:t>
            </a:r>
            <a:r>
              <a:rPr lang="ru-RU" sz="4100" dirty="0" smtClean="0"/>
              <a:t>- </a:t>
            </a:r>
            <a:r>
              <a:rPr lang="ru-RU" dirty="0" smtClean="0">
                <a:solidFill>
                  <a:schemeClr val="tx2"/>
                </a:solidFill>
              </a:rPr>
              <a:t>старорусская единица измерения, равная двум верстам.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428604"/>
            <a:ext cx="4246098" cy="2857520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rgbClr val="24FC5D"/>
                </a:solidFill>
              </a:rPr>
              <a:t>САЖЕНЬ</a:t>
            </a:r>
            <a:r>
              <a:rPr lang="ru-RU" sz="2400" dirty="0" smtClean="0"/>
              <a:t> - </a:t>
            </a:r>
            <a:r>
              <a:rPr lang="ru-RU" sz="2400" dirty="0" smtClean="0">
                <a:solidFill>
                  <a:schemeClr val="tx2"/>
                </a:solidFill>
              </a:rPr>
              <a:t>одна из наиболее распространенных на Руси мер длины.    Различных по назначению   (и, соответственно, величине). Саженей было больше десяти.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14876" y="3786190"/>
            <a:ext cx="4214842" cy="2777496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rgbClr val="24FC5D"/>
                </a:solidFill>
              </a:rPr>
              <a:t>      </a:t>
            </a:r>
            <a:r>
              <a:rPr lang="ru-RU" sz="3200" b="1" dirty="0" smtClean="0">
                <a:solidFill>
                  <a:srgbClr val="24FC5D"/>
                </a:solidFill>
              </a:rPr>
              <a:t>Маховая сажень</a:t>
            </a:r>
          </a:p>
          <a:p>
            <a:pPr algn="just"/>
            <a:r>
              <a:rPr lang="ru-RU" sz="2800" dirty="0" smtClean="0">
                <a:solidFill>
                  <a:schemeClr val="tx2"/>
                </a:solidFill>
              </a:rPr>
              <a:t>расстояние между концами пальцев широко расставленных рук взрослого мужчины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381" r="2381"/>
          <a:stretch>
            <a:fillRect/>
          </a:stretch>
        </p:blipFill>
        <p:spPr bwMode="auto">
          <a:xfrm>
            <a:off x="571472" y="1714488"/>
            <a:ext cx="3857652" cy="450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1643042" y="500042"/>
            <a:ext cx="20002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24FC5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Маховая сажень</a:t>
            </a:r>
            <a:endParaRPr lang="ru-RU" sz="3600" b="1" cap="none" spc="50" dirty="0">
              <a:ln w="11430"/>
              <a:solidFill>
                <a:srgbClr val="24FC5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654</Words>
  <Application>Microsoft Office PowerPoint</Application>
  <PresentationFormat>Экран (4:3)</PresentationFormat>
  <Paragraphs>83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АРШИН - старинная русская мера длины, равная, в современном исчислении 0,7112м.</vt:lpstr>
      <vt:lpstr>Аршин являлся базовой величиной для других крупных мер определения длины, расстояний (сажень, верста). </vt:lpstr>
      <vt:lpstr>Слайд 6</vt:lpstr>
      <vt:lpstr>                    БОЛЬШАЯ ПЯДЬ - расстояние между концами большого пальца и мизинца  (22-23 см.).</vt:lpstr>
      <vt:lpstr>ВЕРСТА - старорусская путевая мера (её раннее название - ''поприще''). Этим словом, первоначально называли расстояние, пройденное от одного поворота плуга до другого во время пахоты.</vt:lpstr>
      <vt:lpstr>САЖЕНЬ - одна из наиболее распространенных на Руси мер длины.    Различных по назначению   (и, соответственно, величине). Саженей было больше десяти.</vt:lpstr>
      <vt:lpstr>Косая сажен  самая длинная: расстояние от носка левой ноги до конца среднего пальца поднятой вверх правой руки.</vt:lpstr>
      <vt:lpstr>ЛОКОТЬ равнялся длине руки от пальцев до локтя (по другим данным - "расстояние по прямой от локтевого сгиба до конца вытянутого среднего пальца руки"). </vt:lpstr>
      <vt:lpstr>ЛАДОНЬ = 1/6 локтя  (локоть шестиладонный)   </vt:lpstr>
      <vt:lpstr>Слайд 13</vt:lpstr>
      <vt:lpstr> Бочка, как мера жидкостей применялась в основном в процессе торговли с иностранцами, которым запрещалось вести розничную торговлю вином на малые меры. Равнялась 40 ведрам (492 л)  </vt:lpstr>
      <vt:lpstr> Материал для изготовления бочки выбирали в зависимости от её назначения:  дуб - для пива и растительных масел, ель - под воду,  липа - для молока и мёда </vt:lpstr>
      <vt:lpstr>ВЕДРО – дометрическая мера  объема жидкостей, равная 12 литрам, полведра = 6 литров</vt:lpstr>
      <vt:lpstr>Кружка (слово означает – «для пития по кругу»)  =  10 чаркам = 1,23 л.  </vt:lpstr>
      <vt:lpstr> На Руси использовались в торговле следующие меры веса(старорусские):   </vt:lpstr>
      <vt:lpstr>ГРИВНА  (позднейший фунт) оставалась неизменной. Слово "гривна" употребляли для обозначения как весовой, так и денежной единицы.</vt:lpstr>
      <vt:lpstr> ФУНТ  (от латинского слова 'pondus' - вес, гиря) равнялся 32 лотам, 96 золотникам, 1/40 пуда, в современном исчислении 409,50 г. Используется в сочетаниях: «не фунт изюма», «узнать почём фунт лиха». </vt:lpstr>
      <vt:lpstr>Пуд - (от латинского pondus - вес, тяжесть) это не только мера веса, но и весоизмерительное устройство. При взвешивании металлов пуд являлся как единицей измерения, так и счётной единицей. Даже когда результаты взвешиваний являлись десяткам и сотням пудов, их не переводили в берковцы.</vt:lpstr>
      <vt:lpstr> К XVIII веку насчитывалось до 400 различных по величине единиц мер, употребляемых в разных странах. Разнообразие мер затрудняло торговые операции. Поэтому каждое государство стремилось установить единообразные меры для своей страны. </vt:lpstr>
      <vt:lpstr> В России, ещё в XVI и XVII вв были определены единые для всей страны системы мер. В XVIII в. в связи с экономическим развитием и необходимостью строгого учёта при внешней торговлей, в России встал вопрос точности измерений, создании эталонов, на основе которых можно было бы организовать поверочное дело ("метрологию").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21</cp:revision>
  <dcterms:created xsi:type="dcterms:W3CDTF">2009-11-24T18:43:41Z</dcterms:created>
  <dcterms:modified xsi:type="dcterms:W3CDTF">2009-11-29T16:26:33Z</dcterms:modified>
</cp:coreProperties>
</file>