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5" r:id="rId3"/>
    <p:sldId id="316" r:id="rId4"/>
    <p:sldId id="317" r:id="rId5"/>
    <p:sldId id="318" r:id="rId6"/>
    <p:sldId id="319" r:id="rId7"/>
    <p:sldId id="320" r:id="rId8"/>
    <p:sldId id="321" r:id="rId9"/>
    <p:sldId id="322" r:id="rId10"/>
    <p:sldId id="323" r:id="rId11"/>
    <p:sldId id="324" r:id="rId12"/>
    <p:sldId id="325" r:id="rId13"/>
    <p:sldId id="326" r:id="rId14"/>
    <p:sldId id="327" r:id="rId15"/>
    <p:sldId id="328" r:id="rId16"/>
    <p:sldId id="329" r:id="rId17"/>
    <p:sldId id="330" r:id="rId18"/>
    <p:sldId id="331" r:id="rId19"/>
    <p:sldId id="332" r:id="rId20"/>
    <p:sldId id="257" r:id="rId21"/>
    <p:sldId id="259" r:id="rId22"/>
    <p:sldId id="258" r:id="rId23"/>
    <p:sldId id="260" r:id="rId24"/>
    <p:sldId id="261" r:id="rId25"/>
    <p:sldId id="262" r:id="rId26"/>
    <p:sldId id="263" r:id="rId27"/>
    <p:sldId id="264" r:id="rId28"/>
    <p:sldId id="265" r:id="rId29"/>
    <p:sldId id="266" r:id="rId30"/>
    <p:sldId id="267" r:id="rId31"/>
    <p:sldId id="268" r:id="rId32"/>
    <p:sldId id="269" r:id="rId33"/>
    <p:sldId id="270" r:id="rId34"/>
    <p:sldId id="271" r:id="rId35"/>
    <p:sldId id="272" r:id="rId36"/>
    <p:sldId id="273" r:id="rId37"/>
    <p:sldId id="274" r:id="rId38"/>
    <p:sldId id="275" r:id="rId39"/>
    <p:sldId id="276" r:id="rId40"/>
    <p:sldId id="277" r:id="rId41"/>
    <p:sldId id="278" r:id="rId42"/>
    <p:sldId id="279" r:id="rId43"/>
    <p:sldId id="280" r:id="rId44"/>
    <p:sldId id="281" r:id="rId45"/>
    <p:sldId id="282" r:id="rId46"/>
    <p:sldId id="283" r:id="rId47"/>
    <p:sldId id="284" r:id="rId48"/>
    <p:sldId id="285" r:id="rId49"/>
    <p:sldId id="286" r:id="rId50"/>
    <p:sldId id="287" r:id="rId51"/>
    <p:sldId id="289" r:id="rId52"/>
    <p:sldId id="291" r:id="rId53"/>
    <p:sldId id="288" r:id="rId54"/>
    <p:sldId id="290" r:id="rId55"/>
    <p:sldId id="292" r:id="rId56"/>
    <p:sldId id="293" r:id="rId57"/>
    <p:sldId id="294" r:id="rId58"/>
    <p:sldId id="295" r:id="rId59"/>
    <p:sldId id="296" r:id="rId60"/>
    <p:sldId id="297" r:id="rId61"/>
    <p:sldId id="298" r:id="rId62"/>
    <p:sldId id="299" r:id="rId63"/>
    <p:sldId id="300" r:id="rId64"/>
    <p:sldId id="301" r:id="rId65"/>
    <p:sldId id="302" r:id="rId66"/>
    <p:sldId id="303" r:id="rId67"/>
    <p:sldId id="304" r:id="rId68"/>
    <p:sldId id="305" r:id="rId69"/>
    <p:sldId id="306" r:id="rId70"/>
    <p:sldId id="307" r:id="rId71"/>
    <p:sldId id="308" r:id="rId72"/>
    <p:sldId id="309" r:id="rId73"/>
    <p:sldId id="310" r:id="rId74"/>
    <p:sldId id="311" r:id="rId75"/>
    <p:sldId id="312" r:id="rId76"/>
    <p:sldId id="313" r:id="rId77"/>
    <p:sldId id="314" r:id="rId7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slide" Target="slide39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slide" Target="slide43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2" Type="http://schemas.openxmlformats.org/officeDocument/2006/relationships/slide" Target="slide48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slide" Target="slide51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54.xml"/><Relationship Id="rId2" Type="http://schemas.openxmlformats.org/officeDocument/2006/relationships/slide" Target="slide55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58.xml"/><Relationship Id="rId2" Type="http://schemas.openxmlformats.org/officeDocument/2006/relationships/slide" Target="slide57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60.xml"/><Relationship Id="rId2" Type="http://schemas.openxmlformats.org/officeDocument/2006/relationships/slide" Target="slide6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" Target="slide64.xml"/><Relationship Id="rId2" Type="http://schemas.openxmlformats.org/officeDocument/2006/relationships/slide" Target="slide63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slide" Target="slide67.xml"/><Relationship Id="rId2" Type="http://schemas.openxmlformats.org/officeDocument/2006/relationships/slide" Target="slide66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slide" Target="slide69.xml"/><Relationship Id="rId2" Type="http://schemas.openxmlformats.org/officeDocument/2006/relationships/slide" Target="slide70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slide" Target="slide73.xml"/><Relationship Id="rId2" Type="http://schemas.openxmlformats.org/officeDocument/2006/relationships/slide" Target="slide72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slide" Target="slide76.xml"/><Relationship Id="rId2" Type="http://schemas.openxmlformats.org/officeDocument/2006/relationships/slide" Target="slide75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2357430"/>
            <a:ext cx="80724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1сут.	 1ч		1мин		1с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Месяц 4"/>
          <p:cNvSpPr/>
          <p:nvPr/>
        </p:nvSpPr>
        <p:spPr>
          <a:xfrm rot="16200000">
            <a:off x="2143108" y="271462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Месяц 5"/>
          <p:cNvSpPr/>
          <p:nvPr/>
        </p:nvSpPr>
        <p:spPr>
          <a:xfrm rot="16200000">
            <a:off x="4286248" y="271462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Месяц 6"/>
          <p:cNvSpPr/>
          <p:nvPr/>
        </p:nvSpPr>
        <p:spPr>
          <a:xfrm rot="16200000">
            <a:off x="6500826" y="2714620"/>
            <a:ext cx="642942" cy="1785950"/>
          </a:xfrm>
          <a:prstGeom prst="moon">
            <a:avLst>
              <a:gd name="adj" fmla="val 159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72264" y="4000504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4810" y="4000504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71670" y="4000504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 useBgFill="1"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6572264" y="5929330"/>
            <a:ext cx="2143140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910877">
            <a:off x="1138219" y="1703771"/>
            <a:ext cx="6500042" cy="132343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scadeUp">
              <a:avLst>
                <a:gd name="adj" fmla="val 42480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cross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60000" endA="900" endPos="60000" dist="60007" dir="5400000" sy="-100000" algn="bl" rotWithShape="0"/>
                </a:effectLst>
              </a:rPr>
              <a:t>Молодец!</a:t>
            </a:r>
            <a:endParaRPr lang="ru-RU" sz="8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  <a:reflection blurRad="6350" stA="60000" endA="900" endPos="60000" dist="60007" dir="5400000" sy="-100000" algn="bl" rotWithShape="0"/>
              </a:effectLst>
            </a:endParaRPr>
          </a:p>
        </p:txBody>
      </p:sp>
      <p:sp useBgFill="1"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500034" y="5715016"/>
            <a:ext cx="2071702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30_20070527_136754948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3143248"/>
            <a:ext cx="3024205" cy="3024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 перевести 120ч в минуты?</a:t>
            </a: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572000" y="3071810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</a:t>
            </a:r>
            <a:r>
              <a:rPr lang="ru-RU" sz="4000" dirty="0" err="1" smtClean="0">
                <a:solidFill>
                  <a:schemeClr val="tx1"/>
                </a:solidFill>
              </a:rPr>
              <a:t>х</a:t>
            </a:r>
            <a:r>
              <a:rPr lang="ru-RU" sz="4000" dirty="0" smtClean="0">
                <a:solidFill>
                  <a:schemeClr val="tx1"/>
                </a:solidFill>
              </a:rPr>
              <a:t> 60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>
            <a:hlinkClick r:id="rId4" action="ppaction://hlinksldjump"/>
          </p:cNvPr>
          <p:cNvSpPr/>
          <p:nvPr/>
        </p:nvSpPr>
        <p:spPr>
          <a:xfrm>
            <a:off x="785786" y="4286256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: 60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>
            <a:hlinkClick r:id="rId4" action="ppaction://hlinksldjump"/>
          </p:cNvPr>
          <p:cNvSpPr/>
          <p:nvPr/>
        </p:nvSpPr>
        <p:spPr>
          <a:xfrm>
            <a:off x="785786" y="1928802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: 24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>
            <a:hlinkClick r:id="rId4" action="ppaction://hlinksldjump"/>
          </p:cNvPr>
          <p:cNvSpPr/>
          <p:nvPr/>
        </p:nvSpPr>
        <p:spPr>
          <a:xfrm>
            <a:off x="4786314" y="5214950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</a:t>
            </a:r>
            <a:r>
              <a:rPr lang="ru-RU" sz="4000" dirty="0" err="1" smtClean="0">
                <a:solidFill>
                  <a:schemeClr val="tx1"/>
                </a:solidFill>
              </a:rPr>
              <a:t>х</a:t>
            </a:r>
            <a:r>
              <a:rPr lang="ru-RU" sz="4000" dirty="0" smtClean="0">
                <a:solidFill>
                  <a:schemeClr val="tx1"/>
                </a:solidFill>
              </a:rPr>
              <a:t> 24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1071546"/>
            <a:ext cx="7215238" cy="139487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</a:bodyPr>
          <a:lstStyle/>
          <a:p>
            <a:pPr algn="ctr"/>
            <a:r>
              <a:rPr lang="ru-RU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Подумай ещё!</a:t>
            </a:r>
            <a:endParaRPr lang="ru-RU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 useBgFill="1"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714348" y="5786454"/>
            <a:ext cx="2214578" cy="71438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16_20070527_187523700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3357562"/>
            <a:ext cx="3175019" cy="2857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910877">
            <a:off x="1138219" y="1703771"/>
            <a:ext cx="6500042" cy="132343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scadeUp">
              <a:avLst>
                <a:gd name="adj" fmla="val 42480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cross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60000" endA="900" endPos="60000" dist="60007" dir="5400000" sy="-100000" algn="bl" rotWithShape="0"/>
                </a:effectLst>
              </a:rPr>
              <a:t>Молодец!</a:t>
            </a:r>
            <a:endParaRPr lang="ru-RU" sz="8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  <a:reflection blurRad="6350" stA="60000" endA="900" endPos="60000" dist="60007" dir="5400000" sy="-100000" algn="bl" rotWithShape="0"/>
              </a:effectLst>
            </a:endParaRPr>
          </a:p>
        </p:txBody>
      </p:sp>
      <p:sp useBgFill="1"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500034" y="5715016"/>
            <a:ext cx="2071702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30_20070527_136754948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3143248"/>
            <a:ext cx="3024205" cy="3024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 перевести 120ч в сутки?</a:t>
            </a: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572000" y="3071810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</a:t>
            </a:r>
            <a:r>
              <a:rPr lang="ru-RU" sz="4000" dirty="0" err="1" smtClean="0">
                <a:solidFill>
                  <a:schemeClr val="tx1"/>
                </a:solidFill>
              </a:rPr>
              <a:t>х</a:t>
            </a:r>
            <a:r>
              <a:rPr lang="ru-RU" sz="4000" dirty="0" smtClean="0">
                <a:solidFill>
                  <a:schemeClr val="tx1"/>
                </a:solidFill>
              </a:rPr>
              <a:t> 60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>
            <a:hlinkClick r:id="rId2" action="ppaction://hlinksldjump"/>
          </p:cNvPr>
          <p:cNvSpPr/>
          <p:nvPr/>
        </p:nvSpPr>
        <p:spPr>
          <a:xfrm>
            <a:off x="785786" y="4286256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: 60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>
            <a:hlinkClick r:id="rId4" action="ppaction://hlinksldjump"/>
          </p:cNvPr>
          <p:cNvSpPr/>
          <p:nvPr/>
        </p:nvSpPr>
        <p:spPr>
          <a:xfrm>
            <a:off x="785786" y="1928802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: 24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>
            <a:hlinkClick r:id="rId2" action="ppaction://hlinksldjump"/>
          </p:cNvPr>
          <p:cNvSpPr/>
          <p:nvPr/>
        </p:nvSpPr>
        <p:spPr>
          <a:xfrm>
            <a:off x="4786314" y="5214950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</a:t>
            </a:r>
            <a:r>
              <a:rPr lang="ru-RU" sz="4000" dirty="0" err="1" smtClean="0">
                <a:solidFill>
                  <a:schemeClr val="tx1"/>
                </a:solidFill>
              </a:rPr>
              <a:t>х</a:t>
            </a:r>
            <a:r>
              <a:rPr lang="ru-RU" sz="4000" dirty="0" smtClean="0">
                <a:solidFill>
                  <a:schemeClr val="tx1"/>
                </a:solidFill>
              </a:rPr>
              <a:t> 24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1071546"/>
            <a:ext cx="7215238" cy="139487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</a:bodyPr>
          <a:lstStyle/>
          <a:p>
            <a:pPr algn="ctr"/>
            <a:r>
              <a:rPr lang="ru-RU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Подумай ещё!</a:t>
            </a:r>
            <a:endParaRPr lang="ru-RU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 useBgFill="1"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714348" y="5786454"/>
            <a:ext cx="2214578" cy="71438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16_20070527_187523700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3357562"/>
            <a:ext cx="3175019" cy="2857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910877">
            <a:off x="1138219" y="1703771"/>
            <a:ext cx="6500042" cy="132343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scadeUp">
              <a:avLst>
                <a:gd name="adj" fmla="val 42480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cross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60000" endA="900" endPos="60000" dist="60007" dir="5400000" sy="-100000" algn="bl" rotWithShape="0"/>
                </a:effectLst>
              </a:rPr>
              <a:t>Молодец!</a:t>
            </a:r>
            <a:endParaRPr lang="ru-RU" sz="8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  <a:reflection blurRad="6350" stA="60000" endA="900" endPos="60000" dist="60007" dir="5400000" sy="-100000" algn="bl" rotWithShape="0"/>
              </a:effectLst>
            </a:endParaRPr>
          </a:p>
        </p:txBody>
      </p:sp>
      <p:sp useBgFill="1"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500034" y="5715016"/>
            <a:ext cx="2071702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30_20070527_136754948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3143248"/>
            <a:ext cx="3024205" cy="3024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 перевести 120сут. в часы?</a:t>
            </a: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572000" y="3071810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</a:t>
            </a:r>
            <a:r>
              <a:rPr lang="ru-RU" sz="4000" dirty="0" err="1" smtClean="0">
                <a:solidFill>
                  <a:schemeClr val="tx1"/>
                </a:solidFill>
              </a:rPr>
              <a:t>х</a:t>
            </a:r>
            <a:r>
              <a:rPr lang="ru-RU" sz="4000" dirty="0" smtClean="0">
                <a:solidFill>
                  <a:schemeClr val="tx1"/>
                </a:solidFill>
              </a:rPr>
              <a:t> 60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>
            <a:hlinkClick r:id="rId2" action="ppaction://hlinksldjump"/>
          </p:cNvPr>
          <p:cNvSpPr/>
          <p:nvPr/>
        </p:nvSpPr>
        <p:spPr>
          <a:xfrm>
            <a:off x="785786" y="4286256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: 60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>
            <a:hlinkClick r:id="rId2" action="ppaction://hlinksldjump"/>
          </p:cNvPr>
          <p:cNvSpPr/>
          <p:nvPr/>
        </p:nvSpPr>
        <p:spPr>
          <a:xfrm>
            <a:off x="785786" y="1928802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: 24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>
            <a:hlinkClick r:id="rId4" action="ppaction://hlinksldjump"/>
          </p:cNvPr>
          <p:cNvSpPr/>
          <p:nvPr/>
        </p:nvSpPr>
        <p:spPr>
          <a:xfrm>
            <a:off x="4786314" y="5214950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</a:t>
            </a:r>
            <a:r>
              <a:rPr lang="ru-RU" sz="4000" dirty="0" err="1" smtClean="0">
                <a:solidFill>
                  <a:schemeClr val="tx1"/>
                </a:solidFill>
              </a:rPr>
              <a:t>х</a:t>
            </a:r>
            <a:r>
              <a:rPr lang="ru-RU" sz="4000" dirty="0" smtClean="0">
                <a:solidFill>
                  <a:schemeClr val="tx1"/>
                </a:solidFill>
              </a:rPr>
              <a:t> 24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1071546"/>
            <a:ext cx="7215238" cy="139487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</a:bodyPr>
          <a:lstStyle/>
          <a:p>
            <a:pPr algn="ctr"/>
            <a:r>
              <a:rPr lang="ru-RU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Подумай ещё!</a:t>
            </a:r>
            <a:endParaRPr lang="ru-RU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 useBgFill="1"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714348" y="5786454"/>
            <a:ext cx="2214578" cy="71438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16_20070527_187523700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3357562"/>
            <a:ext cx="3175019" cy="2857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910877">
            <a:off x="1138219" y="1703771"/>
            <a:ext cx="6500042" cy="132343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scadeUp">
              <a:avLst>
                <a:gd name="adj" fmla="val 42480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cross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60000" endA="900" endPos="60000" dist="60007" dir="5400000" sy="-100000" algn="bl" rotWithShape="0"/>
                </a:effectLst>
              </a:rPr>
              <a:t>Молодец!</a:t>
            </a:r>
            <a:endParaRPr lang="ru-RU" sz="8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  <a:reflection blurRad="6350" stA="60000" endA="900" endPos="60000" dist="60007" dir="5400000" sy="-100000" algn="bl" rotWithShape="0"/>
              </a:effectLst>
            </a:endParaRPr>
          </a:p>
        </p:txBody>
      </p:sp>
      <p:sp useBgFill="1"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500034" y="5715016"/>
            <a:ext cx="2071702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30_20070527_136754948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3143248"/>
            <a:ext cx="3024205" cy="3024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перевести 120с в минуты?</a:t>
            </a: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785786" y="1857364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</a:t>
            </a:r>
            <a:r>
              <a:rPr lang="ru-RU" sz="4000" dirty="0" err="1" smtClean="0">
                <a:solidFill>
                  <a:schemeClr val="tx1"/>
                </a:solidFill>
              </a:rPr>
              <a:t>х</a:t>
            </a:r>
            <a:r>
              <a:rPr lang="ru-RU" sz="4000" dirty="0" smtClean="0">
                <a:solidFill>
                  <a:schemeClr val="tx1"/>
                </a:solidFill>
              </a:rPr>
              <a:t> 60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>
            <a:hlinkClick r:id="rId4" action="ppaction://hlinksldjump"/>
          </p:cNvPr>
          <p:cNvSpPr/>
          <p:nvPr/>
        </p:nvSpPr>
        <p:spPr>
          <a:xfrm>
            <a:off x="4643438" y="2928934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: 60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>
            <a:hlinkClick r:id="rId2" action="ppaction://hlinksldjump"/>
          </p:cNvPr>
          <p:cNvSpPr/>
          <p:nvPr/>
        </p:nvSpPr>
        <p:spPr>
          <a:xfrm>
            <a:off x="1000100" y="4429132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: 24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>
            <a:hlinkClick r:id="rId2" action="ppaction://hlinksldjump"/>
          </p:cNvPr>
          <p:cNvSpPr/>
          <p:nvPr/>
        </p:nvSpPr>
        <p:spPr>
          <a:xfrm>
            <a:off x="4786314" y="5429264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</a:t>
            </a:r>
            <a:r>
              <a:rPr lang="ru-RU" sz="4000" dirty="0" err="1" smtClean="0">
                <a:solidFill>
                  <a:schemeClr val="tx1"/>
                </a:solidFill>
              </a:rPr>
              <a:t>х</a:t>
            </a:r>
            <a:r>
              <a:rPr lang="ru-RU" sz="4000" dirty="0" smtClean="0">
                <a:solidFill>
                  <a:schemeClr val="tx1"/>
                </a:solidFill>
              </a:rPr>
              <a:t> 24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секунды:</a:t>
            </a:r>
            <a:br>
              <a:rPr lang="ru-RU" dirty="0" smtClean="0"/>
            </a:br>
            <a:r>
              <a:rPr lang="ru-RU" dirty="0" smtClean="0"/>
              <a:t>3мин18с</a:t>
            </a:r>
            <a:endParaRPr lang="ru-RU" dirty="0"/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1285852" y="2357430"/>
            <a:ext cx="2571768" cy="1143008"/>
          </a:xfrm>
          <a:prstGeom prst="trapezoid">
            <a:avLst>
              <a:gd name="adj" fmla="val 23712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318с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rId3" action="ppaction://hlinksldjump"/>
          </p:cNvPr>
          <p:cNvSpPr/>
          <p:nvPr/>
        </p:nvSpPr>
        <p:spPr>
          <a:xfrm>
            <a:off x="5000628" y="2428868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198с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rId2" action="ppaction://hlinksldjump"/>
          </p:cNvPr>
          <p:cNvSpPr/>
          <p:nvPr/>
        </p:nvSpPr>
        <p:spPr>
          <a:xfrm>
            <a:off x="3428992" y="4500570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90с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1071546"/>
            <a:ext cx="7215238" cy="139487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</a:bodyPr>
          <a:lstStyle/>
          <a:p>
            <a:pPr algn="ctr"/>
            <a:r>
              <a:rPr lang="ru-RU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Подумай ещё!</a:t>
            </a:r>
            <a:endParaRPr lang="ru-RU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 useBgFill="1"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714348" y="5786454"/>
            <a:ext cx="2214578" cy="71438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16_20070527_187523700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3357562"/>
            <a:ext cx="3175019" cy="2857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910877">
            <a:off x="1138219" y="1703771"/>
            <a:ext cx="6500042" cy="132343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scadeUp">
              <a:avLst>
                <a:gd name="adj" fmla="val 42480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cross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60000" endA="900" endPos="60000" dist="60007" dir="5400000" sy="-100000" algn="bl" rotWithShape="0"/>
                </a:effectLst>
              </a:rPr>
              <a:t>Молодец!</a:t>
            </a:r>
            <a:endParaRPr lang="ru-RU" sz="8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  <a:reflection blurRad="6350" stA="60000" endA="900" endPos="60000" dist="60007" dir="5400000" sy="-100000" algn="bl" rotWithShape="0"/>
              </a:effectLst>
            </a:endParaRPr>
          </a:p>
        </p:txBody>
      </p:sp>
      <p:sp useBgFill="1"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500034" y="5715016"/>
            <a:ext cx="2071702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30_20070527_136754948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3143248"/>
            <a:ext cx="3024205" cy="3024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секунды:</a:t>
            </a:r>
            <a:br>
              <a:rPr lang="ru-RU" dirty="0" smtClean="0"/>
            </a:br>
            <a:r>
              <a:rPr lang="ru-RU" dirty="0" smtClean="0"/>
              <a:t>5мин25с</a:t>
            </a:r>
            <a:endParaRPr lang="ru-RU" dirty="0"/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1285852" y="2357430"/>
            <a:ext cx="2571768" cy="1143008"/>
          </a:xfrm>
          <a:prstGeom prst="trapezoid">
            <a:avLst>
              <a:gd name="adj" fmla="val 23712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125с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rId2" action="ppaction://hlinksldjump"/>
          </p:cNvPr>
          <p:cNvSpPr/>
          <p:nvPr/>
        </p:nvSpPr>
        <p:spPr>
          <a:xfrm>
            <a:off x="5000628" y="2428868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525с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rId3" action="ppaction://hlinksldjump"/>
          </p:cNvPr>
          <p:cNvSpPr/>
          <p:nvPr/>
        </p:nvSpPr>
        <p:spPr>
          <a:xfrm>
            <a:off x="3143240" y="4500570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325с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1071546"/>
            <a:ext cx="7215238" cy="139487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</a:bodyPr>
          <a:lstStyle/>
          <a:p>
            <a:pPr algn="ctr"/>
            <a:r>
              <a:rPr lang="ru-RU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Подумай ещё!</a:t>
            </a:r>
            <a:endParaRPr lang="ru-RU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 useBgFill="1"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714348" y="5786454"/>
            <a:ext cx="2214578" cy="71438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16_20070527_187523700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3357562"/>
            <a:ext cx="3175019" cy="2857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910877">
            <a:off x="1138219" y="1703771"/>
            <a:ext cx="6500042" cy="132343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scadeUp">
              <a:avLst>
                <a:gd name="adj" fmla="val 42480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cross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60000" endA="900" endPos="60000" dist="60007" dir="5400000" sy="-100000" algn="bl" rotWithShape="0"/>
                </a:effectLst>
              </a:rPr>
              <a:t>Молодец!</a:t>
            </a:r>
            <a:endParaRPr lang="ru-RU" sz="8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  <a:reflection blurRad="6350" stA="60000" endA="900" endPos="60000" dist="60007" dir="5400000" sy="-100000" algn="bl" rotWithShape="0"/>
              </a:effectLst>
            </a:endParaRPr>
          </a:p>
        </p:txBody>
      </p:sp>
      <p:sp useBgFill="1"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500034" y="5715016"/>
            <a:ext cx="2071702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30_20070527_136754948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3143248"/>
            <a:ext cx="3024205" cy="3024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секунды:</a:t>
            </a:r>
            <a:br>
              <a:rPr lang="ru-RU" dirty="0" smtClean="0"/>
            </a:br>
            <a:r>
              <a:rPr lang="ru-RU" dirty="0" smtClean="0"/>
              <a:t>2ч6с</a:t>
            </a:r>
            <a:endParaRPr lang="ru-RU" dirty="0"/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1285852" y="2357430"/>
            <a:ext cx="2571768" cy="1143008"/>
          </a:xfrm>
          <a:prstGeom prst="trapezoid">
            <a:avLst>
              <a:gd name="adj" fmla="val 23712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126с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rId3" action="ppaction://hlinksldjump"/>
          </p:cNvPr>
          <p:cNvSpPr/>
          <p:nvPr/>
        </p:nvSpPr>
        <p:spPr>
          <a:xfrm>
            <a:off x="5000628" y="2428868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7206с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rId2" action="ppaction://hlinksldjump"/>
          </p:cNvPr>
          <p:cNvSpPr/>
          <p:nvPr/>
        </p:nvSpPr>
        <p:spPr>
          <a:xfrm>
            <a:off x="3071802" y="4500570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26с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1071546"/>
            <a:ext cx="7215238" cy="139487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</a:bodyPr>
          <a:lstStyle/>
          <a:p>
            <a:pPr algn="ctr"/>
            <a:r>
              <a:rPr lang="ru-RU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Подумай ещё!</a:t>
            </a:r>
            <a:endParaRPr lang="ru-RU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 useBgFill="1"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714348" y="5786454"/>
            <a:ext cx="2214578" cy="71438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16_20070527_187523700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3357562"/>
            <a:ext cx="3175019" cy="2857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910877">
            <a:off x="1138219" y="1703771"/>
            <a:ext cx="6500042" cy="132343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scadeUp">
              <a:avLst>
                <a:gd name="adj" fmla="val 42480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cross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60000" endA="900" endPos="60000" dist="60007" dir="5400000" sy="-100000" algn="bl" rotWithShape="0"/>
                </a:effectLst>
              </a:rPr>
              <a:t>Молодец!</a:t>
            </a:r>
            <a:endParaRPr lang="ru-RU" sz="8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  <a:reflection blurRad="6350" stA="60000" endA="900" endPos="60000" dist="60007" dir="5400000" sy="-100000" algn="bl" rotWithShape="0"/>
              </a:effectLst>
            </a:endParaRPr>
          </a:p>
        </p:txBody>
      </p:sp>
      <p:sp useBgFill="1"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500034" y="5715016"/>
            <a:ext cx="2071702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30_20070527_136754948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3143248"/>
            <a:ext cx="3024205" cy="3024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секунды:</a:t>
            </a:r>
            <a:br>
              <a:rPr lang="ru-RU" dirty="0" smtClean="0"/>
            </a:br>
            <a:r>
              <a:rPr lang="ru-RU" dirty="0" smtClean="0"/>
              <a:t>1ч37с</a:t>
            </a:r>
            <a:endParaRPr lang="ru-RU" dirty="0"/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1285852" y="2357430"/>
            <a:ext cx="2571768" cy="1143008"/>
          </a:xfrm>
          <a:prstGeom prst="trapezoid">
            <a:avLst>
              <a:gd name="adj" fmla="val 23712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3637с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rId3" action="ppaction://hlinksldjump"/>
          </p:cNvPr>
          <p:cNvSpPr/>
          <p:nvPr/>
        </p:nvSpPr>
        <p:spPr>
          <a:xfrm>
            <a:off x="5000628" y="2428868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97с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rId3" action="ppaction://hlinksldjump"/>
          </p:cNvPr>
          <p:cNvSpPr/>
          <p:nvPr/>
        </p:nvSpPr>
        <p:spPr>
          <a:xfrm>
            <a:off x="3071802" y="4500570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137с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1071546"/>
            <a:ext cx="7215238" cy="139487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</a:bodyPr>
          <a:lstStyle/>
          <a:p>
            <a:pPr algn="ctr"/>
            <a:r>
              <a:rPr lang="ru-RU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Подумай ещё!</a:t>
            </a:r>
            <a:endParaRPr lang="ru-RU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 useBgFill="1"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714348" y="5786454"/>
            <a:ext cx="2214578" cy="71438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16_20070527_187523700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3357562"/>
            <a:ext cx="3175019" cy="2857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1071546"/>
            <a:ext cx="7215238" cy="139487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</a:bodyPr>
          <a:lstStyle/>
          <a:p>
            <a:pPr algn="ctr"/>
            <a:r>
              <a:rPr lang="ru-RU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Подумай ещё!</a:t>
            </a:r>
            <a:endParaRPr lang="ru-RU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 useBgFill="1"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714348" y="5786454"/>
            <a:ext cx="2214578" cy="71438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16_20070527_187523700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3357562"/>
            <a:ext cx="3175019" cy="2857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910877">
            <a:off x="1138219" y="1703771"/>
            <a:ext cx="6500042" cy="132343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scadeUp">
              <a:avLst>
                <a:gd name="adj" fmla="val 42480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cross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60000" endA="900" endPos="60000" dist="60007" dir="5400000" sy="-100000" algn="bl" rotWithShape="0"/>
                </a:effectLst>
              </a:rPr>
              <a:t>Молодец!</a:t>
            </a:r>
            <a:endParaRPr lang="ru-RU" sz="8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  <a:reflection blurRad="6350" stA="60000" endA="900" endPos="60000" dist="60007" dir="5400000" sy="-100000" algn="bl" rotWithShape="0"/>
              </a:effectLst>
            </a:endParaRPr>
          </a:p>
        </p:txBody>
      </p:sp>
      <p:sp useBgFill="1"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500034" y="5715016"/>
            <a:ext cx="2071702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30_20070527_136754948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3143248"/>
            <a:ext cx="3024205" cy="3024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секунды:</a:t>
            </a:r>
            <a:br>
              <a:rPr lang="ru-RU" dirty="0" smtClean="0"/>
            </a:br>
            <a:r>
              <a:rPr lang="ru-RU" dirty="0" smtClean="0"/>
              <a:t>3ч2мин2с</a:t>
            </a:r>
            <a:endParaRPr lang="ru-RU" dirty="0"/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1285852" y="2357430"/>
            <a:ext cx="2571768" cy="1143008"/>
          </a:xfrm>
          <a:prstGeom prst="trapezoid">
            <a:avLst>
              <a:gd name="adj" fmla="val 23712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322с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rId3" action="ppaction://hlinksldjump"/>
          </p:cNvPr>
          <p:cNvSpPr/>
          <p:nvPr/>
        </p:nvSpPr>
        <p:spPr>
          <a:xfrm>
            <a:off x="5000628" y="2428868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10922с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rId2" action="ppaction://hlinksldjump"/>
          </p:cNvPr>
          <p:cNvSpPr/>
          <p:nvPr/>
        </p:nvSpPr>
        <p:spPr>
          <a:xfrm>
            <a:off x="3071802" y="4500570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3722с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1071546"/>
            <a:ext cx="7215238" cy="139487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</a:bodyPr>
          <a:lstStyle/>
          <a:p>
            <a:pPr algn="ctr"/>
            <a:r>
              <a:rPr lang="ru-RU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Подумай ещё!</a:t>
            </a:r>
            <a:endParaRPr lang="ru-RU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 useBgFill="1"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714348" y="5786454"/>
            <a:ext cx="2214578" cy="71438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16_20070527_187523700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3357562"/>
            <a:ext cx="3175019" cy="2857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910877">
            <a:off x="1138219" y="1703771"/>
            <a:ext cx="6500042" cy="132343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scadeUp">
              <a:avLst>
                <a:gd name="adj" fmla="val 42480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cross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60000" endA="900" endPos="60000" dist="60007" dir="5400000" sy="-100000" algn="bl" rotWithShape="0"/>
                </a:effectLst>
              </a:rPr>
              <a:t>Молодец!</a:t>
            </a:r>
            <a:endParaRPr lang="ru-RU" sz="8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  <a:reflection blurRad="6350" stA="60000" endA="900" endPos="60000" dist="60007" dir="5400000" sy="-100000" algn="bl" rotWithShape="0"/>
              </a:effectLst>
            </a:endParaRPr>
          </a:p>
        </p:txBody>
      </p:sp>
      <p:sp useBgFill="1"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500034" y="5715016"/>
            <a:ext cx="2071702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30_20070527_136754948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3143248"/>
            <a:ext cx="3024205" cy="3024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секунды:</a:t>
            </a:r>
            <a:br>
              <a:rPr lang="ru-RU" dirty="0" smtClean="0"/>
            </a:br>
            <a:r>
              <a:rPr lang="ru-RU" dirty="0" smtClean="0"/>
              <a:t>2ч3мин1с</a:t>
            </a:r>
            <a:endParaRPr lang="ru-RU" dirty="0"/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1285852" y="2357430"/>
            <a:ext cx="2571768" cy="1143008"/>
          </a:xfrm>
          <a:prstGeom prst="trapezoid">
            <a:avLst>
              <a:gd name="adj" fmla="val 23712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301с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rId2" action="ppaction://hlinksldjump"/>
          </p:cNvPr>
          <p:cNvSpPr/>
          <p:nvPr/>
        </p:nvSpPr>
        <p:spPr>
          <a:xfrm>
            <a:off x="5000628" y="2428868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231с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rId3" action="ppaction://hlinksldjump"/>
          </p:cNvPr>
          <p:cNvSpPr/>
          <p:nvPr/>
        </p:nvSpPr>
        <p:spPr>
          <a:xfrm>
            <a:off x="3071802" y="4500570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7381с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1071546"/>
            <a:ext cx="7215238" cy="139487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</a:bodyPr>
          <a:lstStyle/>
          <a:p>
            <a:pPr algn="ctr"/>
            <a:r>
              <a:rPr lang="ru-RU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Подумай ещё!</a:t>
            </a:r>
            <a:endParaRPr lang="ru-RU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 useBgFill="1"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714348" y="5786454"/>
            <a:ext cx="2214578" cy="71438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16_20070527_187523700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3357562"/>
            <a:ext cx="3175019" cy="2857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910877">
            <a:off x="1138219" y="1703771"/>
            <a:ext cx="6500042" cy="132343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scadeUp">
              <a:avLst>
                <a:gd name="adj" fmla="val 42480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cross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60000" endA="900" endPos="60000" dist="60007" dir="5400000" sy="-100000" algn="bl" rotWithShape="0"/>
                </a:effectLst>
              </a:rPr>
              <a:t>Молодец!</a:t>
            </a:r>
            <a:endParaRPr lang="ru-RU" sz="8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  <a:reflection blurRad="6350" stA="60000" endA="900" endPos="60000" dist="60007" dir="5400000" sy="-100000" algn="bl" rotWithShape="0"/>
              </a:effectLst>
            </a:endParaRPr>
          </a:p>
        </p:txBody>
      </p:sp>
      <p:sp useBgFill="1"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500034" y="5715016"/>
            <a:ext cx="2071702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30_20070527_136754948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3143248"/>
            <a:ext cx="3024205" cy="3024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минуты:</a:t>
            </a:r>
            <a:br>
              <a:rPr lang="ru-RU" dirty="0" smtClean="0"/>
            </a:br>
            <a:r>
              <a:rPr lang="ru-RU" dirty="0" smtClean="0"/>
              <a:t>480с</a:t>
            </a:r>
            <a:endParaRPr lang="ru-RU" dirty="0"/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1285852" y="2357430"/>
            <a:ext cx="2571768" cy="1143008"/>
          </a:xfrm>
          <a:prstGeom prst="trapezoid">
            <a:avLst>
              <a:gd name="adj" fmla="val 23712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48мин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rId2" action="ppaction://hlinksldjump"/>
          </p:cNvPr>
          <p:cNvSpPr/>
          <p:nvPr/>
        </p:nvSpPr>
        <p:spPr>
          <a:xfrm>
            <a:off x="4857752" y="2428868"/>
            <a:ext cx="2786082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28800мин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rId3" action="ppaction://hlinksldjump"/>
          </p:cNvPr>
          <p:cNvSpPr/>
          <p:nvPr/>
        </p:nvSpPr>
        <p:spPr>
          <a:xfrm>
            <a:off x="3071802" y="4500570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3мин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1071546"/>
            <a:ext cx="7215238" cy="139487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</a:bodyPr>
          <a:lstStyle/>
          <a:p>
            <a:pPr algn="ctr"/>
            <a:r>
              <a:rPr lang="ru-RU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Подумай ещё!</a:t>
            </a:r>
            <a:endParaRPr lang="ru-RU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 useBgFill="1"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714348" y="5786454"/>
            <a:ext cx="2214578" cy="71438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16_20070527_187523700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3357562"/>
            <a:ext cx="3175019" cy="2857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910877">
            <a:off x="1138219" y="1703771"/>
            <a:ext cx="6500042" cy="132343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scadeUp">
              <a:avLst>
                <a:gd name="adj" fmla="val 42480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cross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60000" endA="900" endPos="60000" dist="60007" dir="5400000" sy="-100000" algn="bl" rotWithShape="0"/>
                </a:effectLst>
              </a:rPr>
              <a:t>Молодец!</a:t>
            </a:r>
            <a:endParaRPr lang="ru-RU" sz="8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  <a:reflection blurRad="6350" stA="60000" endA="900" endPos="60000" dist="60007" dir="5400000" sy="-100000" algn="bl" rotWithShape="0"/>
              </a:effectLst>
            </a:endParaRPr>
          </a:p>
        </p:txBody>
      </p:sp>
      <p:sp useBgFill="1"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500034" y="5715016"/>
            <a:ext cx="2071702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30_20070527_136754948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3143248"/>
            <a:ext cx="3024205" cy="3024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910877">
            <a:off x="1138219" y="1703771"/>
            <a:ext cx="6500042" cy="132343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scadeUp">
              <a:avLst>
                <a:gd name="adj" fmla="val 42480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cross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60000" endA="900" endPos="60000" dist="60007" dir="5400000" sy="-100000" algn="bl" rotWithShape="0"/>
                </a:effectLst>
              </a:rPr>
              <a:t>Молодец!</a:t>
            </a:r>
            <a:endParaRPr lang="ru-RU" sz="8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  <a:reflection blurRad="6350" stA="60000" endA="900" endPos="60000" dist="60007" dir="5400000" sy="-100000" algn="bl" rotWithShape="0"/>
              </a:effectLst>
            </a:endParaRPr>
          </a:p>
        </p:txBody>
      </p:sp>
      <p:sp useBgFill="1"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500034" y="5715016"/>
            <a:ext cx="2071702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30_20070527_136754948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3143248"/>
            <a:ext cx="3024205" cy="3024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минуты:</a:t>
            </a:r>
            <a:br>
              <a:rPr lang="ru-RU" dirty="0" smtClean="0"/>
            </a:br>
            <a:r>
              <a:rPr lang="ru-RU" dirty="0" smtClean="0"/>
              <a:t>2ч15мин</a:t>
            </a:r>
            <a:endParaRPr lang="ru-RU" dirty="0"/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1285852" y="2357430"/>
            <a:ext cx="2571768" cy="1143008"/>
          </a:xfrm>
          <a:prstGeom prst="trapezoid">
            <a:avLst>
              <a:gd name="adj" fmla="val 23712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135мин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rId3" action="ppaction://hlinksldjump"/>
          </p:cNvPr>
          <p:cNvSpPr/>
          <p:nvPr/>
        </p:nvSpPr>
        <p:spPr>
          <a:xfrm>
            <a:off x="5000628" y="2428868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215мин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rId3" action="ppaction://hlinksldjump"/>
          </p:cNvPr>
          <p:cNvSpPr/>
          <p:nvPr/>
        </p:nvSpPr>
        <p:spPr>
          <a:xfrm>
            <a:off x="3071802" y="4500570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75мин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1071546"/>
            <a:ext cx="7215238" cy="139487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</a:bodyPr>
          <a:lstStyle/>
          <a:p>
            <a:pPr algn="ctr"/>
            <a:r>
              <a:rPr lang="ru-RU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Подумай ещё!</a:t>
            </a:r>
            <a:endParaRPr lang="ru-RU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 useBgFill="1"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714348" y="5786454"/>
            <a:ext cx="2214578" cy="71438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16_20070527_187523700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3357562"/>
            <a:ext cx="3175019" cy="2857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910877">
            <a:off x="1138219" y="1703771"/>
            <a:ext cx="6500042" cy="132343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scadeUp">
              <a:avLst>
                <a:gd name="adj" fmla="val 42480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cross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60000" endA="900" endPos="60000" dist="60007" dir="5400000" sy="-100000" algn="bl" rotWithShape="0"/>
                </a:effectLst>
              </a:rPr>
              <a:t>Молодец!</a:t>
            </a:r>
            <a:endParaRPr lang="ru-RU" sz="8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  <a:reflection blurRad="6350" stA="60000" endA="900" endPos="60000" dist="60007" dir="5400000" sy="-100000" algn="bl" rotWithShape="0"/>
              </a:effectLst>
            </a:endParaRPr>
          </a:p>
        </p:txBody>
      </p:sp>
      <p:sp useBgFill="1"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500034" y="5715016"/>
            <a:ext cx="2071702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30_20070527_136754948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3143248"/>
            <a:ext cx="3024205" cy="3024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минуты:</a:t>
            </a:r>
            <a:br>
              <a:rPr lang="ru-RU" dirty="0" smtClean="0"/>
            </a:br>
            <a:r>
              <a:rPr lang="ru-RU" dirty="0" smtClean="0"/>
              <a:t>6ч120с</a:t>
            </a:r>
            <a:endParaRPr lang="ru-RU" dirty="0"/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1285852" y="2357430"/>
            <a:ext cx="2571768" cy="1143008"/>
          </a:xfrm>
          <a:prstGeom prst="trapezoid">
            <a:avLst>
              <a:gd name="adj" fmla="val 23712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6120мин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rId2" action="ppaction://hlinksldjump"/>
          </p:cNvPr>
          <p:cNvSpPr/>
          <p:nvPr/>
        </p:nvSpPr>
        <p:spPr>
          <a:xfrm>
            <a:off x="5000628" y="2428868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480мин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rId3" action="ppaction://hlinksldjump"/>
          </p:cNvPr>
          <p:cNvSpPr/>
          <p:nvPr/>
        </p:nvSpPr>
        <p:spPr>
          <a:xfrm>
            <a:off x="3071802" y="4500570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362мин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1071546"/>
            <a:ext cx="7215238" cy="139487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</a:bodyPr>
          <a:lstStyle/>
          <a:p>
            <a:pPr algn="ctr"/>
            <a:r>
              <a:rPr lang="ru-RU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Подумай ещё!</a:t>
            </a:r>
            <a:endParaRPr lang="ru-RU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 useBgFill="1"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714348" y="5786454"/>
            <a:ext cx="2214578" cy="71438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16_20070527_187523700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3357562"/>
            <a:ext cx="3175019" cy="2857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910877">
            <a:off x="1138219" y="1703771"/>
            <a:ext cx="6500042" cy="132343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scadeUp">
              <a:avLst>
                <a:gd name="adj" fmla="val 42480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cross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60000" endA="900" endPos="60000" dist="60007" dir="5400000" sy="-100000" algn="bl" rotWithShape="0"/>
                </a:effectLst>
              </a:rPr>
              <a:t>Молодец!</a:t>
            </a:r>
            <a:endParaRPr lang="ru-RU" sz="8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  <a:reflection blurRad="6350" stA="60000" endA="900" endPos="60000" dist="60007" dir="5400000" sy="-100000" algn="bl" rotWithShape="0"/>
              </a:effectLst>
            </a:endParaRPr>
          </a:p>
        </p:txBody>
      </p:sp>
      <p:sp useBgFill="1"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500034" y="5715016"/>
            <a:ext cx="2071702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30_20070527_136754948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3143248"/>
            <a:ext cx="3024205" cy="3024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минуты:</a:t>
            </a:r>
            <a:br>
              <a:rPr lang="ru-RU" dirty="0" smtClean="0"/>
            </a:br>
            <a:r>
              <a:rPr lang="ru-RU" dirty="0" smtClean="0"/>
              <a:t>5ч20мин</a:t>
            </a:r>
            <a:endParaRPr lang="ru-RU" dirty="0"/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1285852" y="2357430"/>
            <a:ext cx="2571768" cy="1143008"/>
          </a:xfrm>
          <a:prstGeom prst="trapezoid">
            <a:avLst>
              <a:gd name="adj" fmla="val 23712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302мин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rId3" action="ppaction://hlinksldjump"/>
          </p:cNvPr>
          <p:cNvSpPr/>
          <p:nvPr/>
        </p:nvSpPr>
        <p:spPr>
          <a:xfrm>
            <a:off x="5000628" y="2428868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320мин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rId2" action="ppaction://hlinksldjump"/>
          </p:cNvPr>
          <p:cNvSpPr/>
          <p:nvPr/>
        </p:nvSpPr>
        <p:spPr>
          <a:xfrm>
            <a:off x="3071802" y="4500570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520мин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1071546"/>
            <a:ext cx="7215238" cy="139487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</a:bodyPr>
          <a:lstStyle/>
          <a:p>
            <a:pPr algn="ctr"/>
            <a:r>
              <a:rPr lang="ru-RU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Подумай ещё!</a:t>
            </a:r>
            <a:endParaRPr lang="ru-RU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 useBgFill="1"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714348" y="5786454"/>
            <a:ext cx="2214578" cy="71438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16_20070527_187523700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3357562"/>
            <a:ext cx="3175019" cy="2857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910877">
            <a:off x="1138219" y="1703771"/>
            <a:ext cx="6500042" cy="132343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scadeUp">
              <a:avLst>
                <a:gd name="adj" fmla="val 42480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cross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60000" endA="900" endPos="60000" dist="60007" dir="5400000" sy="-100000" algn="bl" rotWithShape="0"/>
                </a:effectLst>
              </a:rPr>
              <a:t>Молодец!</a:t>
            </a:r>
            <a:endParaRPr lang="ru-RU" sz="8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  <a:reflection blurRad="6350" stA="60000" endA="900" endPos="60000" dist="60007" dir="5400000" sy="-100000" algn="bl" rotWithShape="0"/>
              </a:effectLst>
            </a:endParaRPr>
          </a:p>
        </p:txBody>
      </p:sp>
      <p:sp useBgFill="1"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500034" y="5715016"/>
            <a:ext cx="2071702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30_20070527_136754948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3143248"/>
            <a:ext cx="3024205" cy="3024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перевести 120мин в секунды?</a:t>
            </a: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785786" y="1857364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</a:t>
            </a:r>
            <a:r>
              <a:rPr lang="ru-RU" sz="4000" dirty="0" err="1" smtClean="0">
                <a:solidFill>
                  <a:schemeClr val="tx1"/>
                </a:solidFill>
              </a:rPr>
              <a:t>х</a:t>
            </a:r>
            <a:r>
              <a:rPr lang="ru-RU" sz="4000" dirty="0" smtClean="0">
                <a:solidFill>
                  <a:schemeClr val="tx1"/>
                </a:solidFill>
              </a:rPr>
              <a:t> 60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>
            <a:hlinkClick r:id="rId4" action="ppaction://hlinksldjump"/>
          </p:cNvPr>
          <p:cNvSpPr/>
          <p:nvPr/>
        </p:nvSpPr>
        <p:spPr>
          <a:xfrm>
            <a:off x="4643438" y="2928934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: 60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>
            <a:hlinkClick r:id="rId4" action="ppaction://hlinksldjump"/>
          </p:cNvPr>
          <p:cNvSpPr/>
          <p:nvPr/>
        </p:nvSpPr>
        <p:spPr>
          <a:xfrm>
            <a:off x="1000100" y="4429132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: 24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>
            <a:hlinkClick r:id="rId4" action="ppaction://hlinksldjump"/>
          </p:cNvPr>
          <p:cNvSpPr/>
          <p:nvPr/>
        </p:nvSpPr>
        <p:spPr>
          <a:xfrm>
            <a:off x="4786314" y="5429264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</a:t>
            </a:r>
            <a:r>
              <a:rPr lang="ru-RU" sz="4000" dirty="0" err="1" smtClean="0">
                <a:solidFill>
                  <a:schemeClr val="tx1"/>
                </a:solidFill>
              </a:rPr>
              <a:t>х</a:t>
            </a:r>
            <a:r>
              <a:rPr lang="ru-RU" sz="4000" dirty="0" smtClean="0">
                <a:solidFill>
                  <a:schemeClr val="tx1"/>
                </a:solidFill>
              </a:rPr>
              <a:t> 24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минуты:</a:t>
            </a:r>
            <a:br>
              <a:rPr lang="ru-RU" dirty="0" smtClean="0"/>
            </a:br>
            <a:r>
              <a:rPr lang="ru-RU" dirty="0" smtClean="0"/>
              <a:t>720с</a:t>
            </a:r>
            <a:endParaRPr lang="ru-RU" dirty="0"/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1285852" y="2357430"/>
            <a:ext cx="2571768" cy="1143008"/>
          </a:xfrm>
          <a:prstGeom prst="trapezoid">
            <a:avLst>
              <a:gd name="adj" fmla="val 23712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72мин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rId2" action="ppaction://hlinksldjump"/>
          </p:cNvPr>
          <p:cNvSpPr/>
          <p:nvPr/>
        </p:nvSpPr>
        <p:spPr>
          <a:xfrm>
            <a:off x="5000628" y="2428868"/>
            <a:ext cx="292895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43200мин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rId3" action="ppaction://hlinksldjump"/>
          </p:cNvPr>
          <p:cNvSpPr/>
          <p:nvPr/>
        </p:nvSpPr>
        <p:spPr>
          <a:xfrm>
            <a:off x="3071802" y="4500570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12мин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1071546"/>
            <a:ext cx="7215238" cy="139487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</a:bodyPr>
          <a:lstStyle/>
          <a:p>
            <a:pPr algn="ctr"/>
            <a:r>
              <a:rPr lang="ru-RU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Подумай ещё!</a:t>
            </a:r>
            <a:endParaRPr lang="ru-RU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 useBgFill="1"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714348" y="5786454"/>
            <a:ext cx="2214578" cy="71438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16_20070527_187523700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3357562"/>
            <a:ext cx="3175019" cy="2857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910877">
            <a:off x="1138219" y="1703771"/>
            <a:ext cx="6500042" cy="132343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scadeUp">
              <a:avLst>
                <a:gd name="adj" fmla="val 42480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cross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60000" endA="900" endPos="60000" dist="60007" dir="5400000" sy="-100000" algn="bl" rotWithShape="0"/>
                </a:effectLst>
              </a:rPr>
              <a:t>Молодец!</a:t>
            </a:r>
            <a:endParaRPr lang="ru-RU" sz="8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  <a:reflection blurRad="6350" stA="60000" endA="900" endPos="60000" dist="60007" dir="5400000" sy="-100000" algn="bl" rotWithShape="0"/>
              </a:effectLst>
            </a:endParaRPr>
          </a:p>
        </p:txBody>
      </p:sp>
      <p:sp useBgFill="1"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500034" y="5715016"/>
            <a:ext cx="2071702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30_20070527_136754948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3143248"/>
            <a:ext cx="3024205" cy="3024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минуты:</a:t>
            </a:r>
            <a:br>
              <a:rPr lang="ru-RU" dirty="0" smtClean="0"/>
            </a:br>
            <a:r>
              <a:rPr lang="ru-RU" dirty="0" smtClean="0"/>
              <a:t>3ч60с</a:t>
            </a:r>
            <a:endParaRPr lang="ru-RU" dirty="0"/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1285852" y="2357430"/>
            <a:ext cx="2571768" cy="1143008"/>
          </a:xfrm>
          <a:prstGeom prst="trapezoid">
            <a:avLst>
              <a:gd name="adj" fmla="val 23712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181мин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rId3" action="ppaction://hlinksldjump"/>
          </p:cNvPr>
          <p:cNvSpPr/>
          <p:nvPr/>
        </p:nvSpPr>
        <p:spPr>
          <a:xfrm>
            <a:off x="5000628" y="2428868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360мин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rId3" action="ppaction://hlinksldjump"/>
          </p:cNvPr>
          <p:cNvSpPr/>
          <p:nvPr/>
        </p:nvSpPr>
        <p:spPr>
          <a:xfrm>
            <a:off x="3071802" y="4500570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186мин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1071546"/>
            <a:ext cx="7215238" cy="139487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</a:bodyPr>
          <a:lstStyle/>
          <a:p>
            <a:pPr algn="ctr"/>
            <a:r>
              <a:rPr lang="ru-RU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Подумай ещё!</a:t>
            </a:r>
            <a:endParaRPr lang="ru-RU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 useBgFill="1"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714348" y="5786454"/>
            <a:ext cx="2214578" cy="71438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16_20070527_187523700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3357562"/>
            <a:ext cx="3175019" cy="2857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910877">
            <a:off x="1138219" y="1703771"/>
            <a:ext cx="6500042" cy="132343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scadeUp">
              <a:avLst>
                <a:gd name="adj" fmla="val 42480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cross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60000" endA="900" endPos="60000" dist="60007" dir="5400000" sy="-100000" algn="bl" rotWithShape="0"/>
                </a:effectLst>
              </a:rPr>
              <a:t>Молодец!</a:t>
            </a:r>
            <a:endParaRPr lang="ru-RU" sz="8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  <a:reflection blurRad="6350" stA="60000" endA="900" endPos="60000" dist="60007" dir="5400000" sy="-100000" algn="bl" rotWithShape="0"/>
              </a:effectLst>
            </a:endParaRPr>
          </a:p>
        </p:txBody>
      </p:sp>
      <p:sp useBgFill="1"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500034" y="5715016"/>
            <a:ext cx="2071702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30_20070527_136754948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3143248"/>
            <a:ext cx="3024205" cy="3024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часы:</a:t>
            </a:r>
            <a:br>
              <a:rPr lang="ru-RU" dirty="0" smtClean="0"/>
            </a:br>
            <a:r>
              <a:rPr lang="ru-RU" dirty="0" smtClean="0"/>
              <a:t>7200с</a:t>
            </a:r>
            <a:endParaRPr lang="ru-RU" dirty="0"/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1285852" y="2357430"/>
            <a:ext cx="2571768" cy="1143008"/>
          </a:xfrm>
          <a:prstGeom prst="trapezoid">
            <a:avLst>
              <a:gd name="adj" fmla="val 23712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72ч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rId2" action="ppaction://hlinksldjump"/>
          </p:cNvPr>
          <p:cNvSpPr/>
          <p:nvPr/>
        </p:nvSpPr>
        <p:spPr>
          <a:xfrm>
            <a:off x="5000628" y="2428868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120ч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rId3" action="ppaction://hlinksldjump"/>
          </p:cNvPr>
          <p:cNvSpPr/>
          <p:nvPr/>
        </p:nvSpPr>
        <p:spPr>
          <a:xfrm>
            <a:off x="3071802" y="4500570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2ч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1071546"/>
            <a:ext cx="7215238" cy="139487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</a:bodyPr>
          <a:lstStyle/>
          <a:p>
            <a:pPr algn="ctr"/>
            <a:r>
              <a:rPr lang="ru-RU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Подумай ещё!</a:t>
            </a:r>
            <a:endParaRPr lang="ru-RU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 useBgFill="1"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714348" y="5786454"/>
            <a:ext cx="2214578" cy="71438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16_20070527_187523700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3357562"/>
            <a:ext cx="3175019" cy="2857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910877">
            <a:off x="1138219" y="1703771"/>
            <a:ext cx="6500042" cy="132343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scadeUp">
              <a:avLst>
                <a:gd name="adj" fmla="val 42480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cross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60000" endA="900" endPos="60000" dist="60007" dir="5400000" sy="-100000" algn="bl" rotWithShape="0"/>
                </a:effectLst>
              </a:rPr>
              <a:t>Молодец!</a:t>
            </a:r>
            <a:endParaRPr lang="ru-RU" sz="8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  <a:reflection blurRad="6350" stA="60000" endA="900" endPos="60000" dist="60007" dir="5400000" sy="-100000" algn="bl" rotWithShape="0"/>
              </a:effectLst>
            </a:endParaRPr>
          </a:p>
        </p:txBody>
      </p:sp>
      <p:sp useBgFill="1"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500034" y="5715016"/>
            <a:ext cx="2071702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30_20070527_136754948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3143248"/>
            <a:ext cx="3024205" cy="3024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часы:</a:t>
            </a:r>
            <a:br>
              <a:rPr lang="ru-RU" dirty="0" smtClean="0"/>
            </a:br>
            <a:r>
              <a:rPr lang="ru-RU" dirty="0" smtClean="0"/>
              <a:t>420мин</a:t>
            </a:r>
            <a:endParaRPr lang="ru-RU" dirty="0"/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1285852" y="2357430"/>
            <a:ext cx="2571768" cy="1143008"/>
          </a:xfrm>
          <a:prstGeom prst="trapezoid">
            <a:avLst>
              <a:gd name="adj" fmla="val 23712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7ч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rId3" action="ppaction://hlinksldjump"/>
          </p:cNvPr>
          <p:cNvSpPr/>
          <p:nvPr/>
        </p:nvSpPr>
        <p:spPr>
          <a:xfrm>
            <a:off x="5000628" y="2428868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25200ч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rId3" action="ppaction://hlinksldjump"/>
          </p:cNvPr>
          <p:cNvSpPr/>
          <p:nvPr/>
        </p:nvSpPr>
        <p:spPr>
          <a:xfrm>
            <a:off x="3071802" y="4500570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42ч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1071546"/>
            <a:ext cx="7215238" cy="139487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</a:bodyPr>
          <a:lstStyle/>
          <a:p>
            <a:pPr algn="ctr"/>
            <a:r>
              <a:rPr lang="ru-RU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Подумай ещё!</a:t>
            </a:r>
            <a:endParaRPr lang="ru-RU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 useBgFill="1"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714348" y="5786454"/>
            <a:ext cx="2214578" cy="71438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16_20070527_187523700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3357562"/>
            <a:ext cx="3175019" cy="2857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1071546"/>
            <a:ext cx="7215238" cy="139487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</a:bodyPr>
          <a:lstStyle/>
          <a:p>
            <a:pPr algn="ctr"/>
            <a:r>
              <a:rPr lang="ru-RU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Подумай ещё!</a:t>
            </a:r>
            <a:endParaRPr lang="ru-RU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 useBgFill="1"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714348" y="5786454"/>
            <a:ext cx="2214578" cy="71438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16_20070527_187523700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3357562"/>
            <a:ext cx="3175019" cy="2857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910877">
            <a:off x="1138219" y="1703771"/>
            <a:ext cx="6500042" cy="132343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scadeUp">
              <a:avLst>
                <a:gd name="adj" fmla="val 42480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cross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60000" endA="900" endPos="60000" dist="60007" dir="5400000" sy="-100000" algn="bl" rotWithShape="0"/>
                </a:effectLst>
              </a:rPr>
              <a:t>Молодец!</a:t>
            </a:r>
            <a:endParaRPr lang="ru-RU" sz="8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  <a:reflection blurRad="6350" stA="60000" endA="900" endPos="60000" dist="60007" dir="5400000" sy="-100000" algn="bl" rotWithShape="0"/>
              </a:effectLst>
            </a:endParaRPr>
          </a:p>
        </p:txBody>
      </p:sp>
      <p:sp useBgFill="1"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500034" y="5715016"/>
            <a:ext cx="2071702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30_20070527_136754948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3143248"/>
            <a:ext cx="3024205" cy="3024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часы:</a:t>
            </a:r>
            <a:br>
              <a:rPr lang="ru-RU" dirty="0" smtClean="0"/>
            </a:br>
            <a:r>
              <a:rPr lang="ru-RU" dirty="0" smtClean="0"/>
              <a:t>10800с</a:t>
            </a:r>
            <a:endParaRPr lang="ru-RU" dirty="0"/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1285852" y="2357430"/>
            <a:ext cx="2571768" cy="1143008"/>
          </a:xfrm>
          <a:prstGeom prst="trapezoid">
            <a:avLst>
              <a:gd name="adj" fmla="val 23712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108ч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rId2" action="ppaction://hlinksldjump"/>
          </p:cNvPr>
          <p:cNvSpPr/>
          <p:nvPr/>
        </p:nvSpPr>
        <p:spPr>
          <a:xfrm>
            <a:off x="5000628" y="2428868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180ч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rId3" action="ppaction://hlinksldjump"/>
          </p:cNvPr>
          <p:cNvSpPr/>
          <p:nvPr/>
        </p:nvSpPr>
        <p:spPr>
          <a:xfrm>
            <a:off x="3071802" y="4500570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3ч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1071546"/>
            <a:ext cx="7215238" cy="139487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</a:bodyPr>
          <a:lstStyle/>
          <a:p>
            <a:pPr algn="ctr"/>
            <a:r>
              <a:rPr lang="ru-RU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Подумай ещё!</a:t>
            </a:r>
            <a:endParaRPr lang="ru-RU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 useBgFill="1"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714348" y="5786454"/>
            <a:ext cx="2214578" cy="71438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16_20070527_187523700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3357562"/>
            <a:ext cx="3175019" cy="2857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910877">
            <a:off x="1138219" y="1703771"/>
            <a:ext cx="6500042" cy="132343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scadeUp">
              <a:avLst>
                <a:gd name="adj" fmla="val 42480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cross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60000" endA="900" endPos="60000" dist="60007" dir="5400000" sy="-100000" algn="bl" rotWithShape="0"/>
                </a:effectLst>
              </a:rPr>
              <a:t>Молодец!</a:t>
            </a:r>
            <a:endParaRPr lang="ru-RU" sz="8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  <a:reflection blurRad="6350" stA="60000" endA="900" endPos="60000" dist="60007" dir="5400000" sy="-100000" algn="bl" rotWithShape="0"/>
              </a:effectLst>
            </a:endParaRPr>
          </a:p>
        </p:txBody>
      </p:sp>
      <p:sp useBgFill="1"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500034" y="5715016"/>
            <a:ext cx="2071702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30_20070527_136754948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3143248"/>
            <a:ext cx="3024205" cy="3024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часы:</a:t>
            </a:r>
            <a:br>
              <a:rPr lang="ru-RU" dirty="0" smtClean="0"/>
            </a:br>
            <a:r>
              <a:rPr lang="ru-RU" dirty="0" smtClean="0"/>
              <a:t>3сут.2ч</a:t>
            </a:r>
            <a:endParaRPr lang="ru-RU" dirty="0"/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1285852" y="2357430"/>
            <a:ext cx="2571768" cy="1143008"/>
          </a:xfrm>
          <a:prstGeom prst="trapezoid">
            <a:avLst>
              <a:gd name="adj" fmla="val 23712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32ч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rId3" action="ppaction://hlinksldjump"/>
          </p:cNvPr>
          <p:cNvSpPr/>
          <p:nvPr/>
        </p:nvSpPr>
        <p:spPr>
          <a:xfrm>
            <a:off x="5000628" y="2428868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74ч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rId2" action="ppaction://hlinksldjump"/>
          </p:cNvPr>
          <p:cNvSpPr/>
          <p:nvPr/>
        </p:nvSpPr>
        <p:spPr>
          <a:xfrm>
            <a:off x="3071802" y="4500570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182ч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1071546"/>
            <a:ext cx="7215238" cy="139487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</a:bodyPr>
          <a:lstStyle/>
          <a:p>
            <a:pPr algn="ctr"/>
            <a:r>
              <a:rPr lang="ru-RU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Подумай ещё!</a:t>
            </a:r>
            <a:endParaRPr lang="ru-RU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 useBgFill="1"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714348" y="5786454"/>
            <a:ext cx="2214578" cy="71438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16_20070527_187523700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3357562"/>
            <a:ext cx="3175019" cy="2857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910877">
            <a:off x="1138219" y="1703771"/>
            <a:ext cx="6500042" cy="132343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scadeUp">
              <a:avLst>
                <a:gd name="adj" fmla="val 42480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cross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60000" endA="900" endPos="60000" dist="60007" dir="5400000" sy="-100000" algn="bl" rotWithShape="0"/>
                </a:effectLst>
              </a:rPr>
              <a:t>Молодец!</a:t>
            </a:r>
            <a:endParaRPr lang="ru-RU" sz="8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  <a:reflection blurRad="6350" stA="60000" endA="900" endPos="60000" dist="60007" dir="5400000" sy="-100000" algn="bl" rotWithShape="0"/>
              </a:effectLst>
            </a:endParaRPr>
          </a:p>
        </p:txBody>
      </p:sp>
      <p:sp useBgFill="1"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500034" y="5715016"/>
            <a:ext cx="2071702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30_20070527_136754948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3143248"/>
            <a:ext cx="3024205" cy="3024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часы:</a:t>
            </a:r>
            <a:br>
              <a:rPr lang="ru-RU" dirty="0" smtClean="0"/>
            </a:br>
            <a:r>
              <a:rPr lang="ru-RU" dirty="0" smtClean="0"/>
              <a:t>5сут.23ч</a:t>
            </a:r>
            <a:endParaRPr lang="ru-RU" dirty="0"/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1285852" y="2357430"/>
            <a:ext cx="2571768" cy="1143008"/>
          </a:xfrm>
          <a:prstGeom prst="trapezoid">
            <a:avLst>
              <a:gd name="adj" fmla="val 23712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143ч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rId3" action="ppaction://hlinksldjump"/>
          </p:cNvPr>
          <p:cNvSpPr/>
          <p:nvPr/>
        </p:nvSpPr>
        <p:spPr>
          <a:xfrm>
            <a:off x="5000628" y="2428868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323ч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rId3" action="ppaction://hlinksldjump"/>
          </p:cNvPr>
          <p:cNvSpPr/>
          <p:nvPr/>
        </p:nvSpPr>
        <p:spPr>
          <a:xfrm>
            <a:off x="3071802" y="4500570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523ч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1071546"/>
            <a:ext cx="7215238" cy="139487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</a:bodyPr>
          <a:lstStyle/>
          <a:p>
            <a:pPr algn="ctr"/>
            <a:r>
              <a:rPr lang="ru-RU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Подумай ещё!</a:t>
            </a:r>
            <a:endParaRPr lang="ru-RU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 useBgFill="1"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714348" y="5786454"/>
            <a:ext cx="2214578" cy="71438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16_20070527_187523700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3357562"/>
            <a:ext cx="3175019" cy="2857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910877">
            <a:off x="1138219" y="1703771"/>
            <a:ext cx="6500042" cy="132343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scadeUp">
              <a:avLst>
                <a:gd name="adj" fmla="val 42480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cross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60000" endA="900" endPos="60000" dist="60007" dir="5400000" sy="-100000" algn="bl" rotWithShape="0"/>
                </a:effectLst>
              </a:rPr>
              <a:t>Молодец!</a:t>
            </a:r>
            <a:endParaRPr lang="ru-RU" sz="8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  <a:reflection blurRad="6350" stA="60000" endA="900" endPos="60000" dist="60007" dir="5400000" sy="-100000" algn="bl" rotWithShape="0"/>
              </a:effectLst>
            </a:endParaRPr>
          </a:p>
        </p:txBody>
      </p:sp>
      <p:sp useBgFill="1"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500034" y="5715016"/>
            <a:ext cx="2071702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30_20070527_136754948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3143248"/>
            <a:ext cx="3024205" cy="3024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910877">
            <a:off x="1138219" y="1703771"/>
            <a:ext cx="6500042" cy="132343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scadeUp">
              <a:avLst>
                <a:gd name="adj" fmla="val 42480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cross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60000" endA="900" endPos="60000" dist="60007" dir="5400000" sy="-100000" algn="bl" rotWithShape="0"/>
                </a:effectLst>
              </a:rPr>
              <a:t>Молодец!</a:t>
            </a:r>
            <a:endParaRPr lang="ru-RU" sz="8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  <a:reflection blurRad="6350" stA="60000" endA="900" endPos="60000" dist="60007" dir="5400000" sy="-100000" algn="bl" rotWithShape="0"/>
              </a:effectLst>
            </a:endParaRPr>
          </a:p>
        </p:txBody>
      </p:sp>
      <p:sp useBgFill="1"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500034" y="5715016"/>
            <a:ext cx="2071702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30_20070527_136754948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3143248"/>
            <a:ext cx="3024205" cy="3024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часы:</a:t>
            </a:r>
            <a:br>
              <a:rPr lang="ru-RU" dirty="0" smtClean="0"/>
            </a:br>
            <a:r>
              <a:rPr lang="ru-RU" dirty="0" smtClean="0"/>
              <a:t>2сут.120мин</a:t>
            </a:r>
            <a:endParaRPr lang="ru-RU" dirty="0"/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1285852" y="2357430"/>
            <a:ext cx="2571768" cy="1143008"/>
          </a:xfrm>
          <a:prstGeom prst="trapezoid">
            <a:avLst>
              <a:gd name="adj" fmla="val 23712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2120ч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rId2" action="ppaction://hlinksldjump"/>
          </p:cNvPr>
          <p:cNvSpPr/>
          <p:nvPr/>
        </p:nvSpPr>
        <p:spPr>
          <a:xfrm>
            <a:off x="5000628" y="2428868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122ч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rId3" action="ppaction://hlinksldjump"/>
          </p:cNvPr>
          <p:cNvSpPr/>
          <p:nvPr/>
        </p:nvSpPr>
        <p:spPr>
          <a:xfrm>
            <a:off x="3071802" y="4500570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50ч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1071546"/>
            <a:ext cx="7215238" cy="139487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</a:bodyPr>
          <a:lstStyle/>
          <a:p>
            <a:pPr algn="ctr"/>
            <a:r>
              <a:rPr lang="ru-RU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Подумай ещё!</a:t>
            </a:r>
            <a:endParaRPr lang="ru-RU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 useBgFill="1"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714348" y="5786454"/>
            <a:ext cx="2214578" cy="71438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16_20070527_187523700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3357562"/>
            <a:ext cx="3175019" cy="2857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910877">
            <a:off x="1138219" y="1703771"/>
            <a:ext cx="6500042" cy="132343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scadeUp">
              <a:avLst>
                <a:gd name="adj" fmla="val 42480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cross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60000" endA="900" endPos="60000" dist="60007" dir="5400000" sy="-100000" algn="bl" rotWithShape="0"/>
                </a:effectLst>
              </a:rPr>
              <a:t>Молодец!</a:t>
            </a:r>
            <a:endParaRPr lang="ru-RU" sz="8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  <a:reflection blurRad="6350" stA="60000" endA="900" endPos="60000" dist="60007" dir="5400000" sy="-100000" algn="bl" rotWithShape="0"/>
              </a:effectLst>
            </a:endParaRPr>
          </a:p>
        </p:txBody>
      </p:sp>
      <p:sp useBgFill="1"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500034" y="5715016"/>
            <a:ext cx="2071702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30_20070527_136754948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3143248"/>
            <a:ext cx="3024205" cy="3024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Переведи в часы:</a:t>
            </a:r>
            <a:br>
              <a:rPr lang="ru-RU" dirty="0" smtClean="0"/>
            </a:br>
            <a:r>
              <a:rPr lang="ru-RU" dirty="0" smtClean="0"/>
              <a:t>300мин3600с</a:t>
            </a:r>
            <a:endParaRPr lang="ru-RU" dirty="0"/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1285852" y="2357430"/>
            <a:ext cx="2571768" cy="1143008"/>
          </a:xfrm>
          <a:prstGeom prst="trapezoid">
            <a:avLst>
              <a:gd name="adj" fmla="val 23712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3900ч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Трапеция 4">
            <a:hlinkClick r:id="rId3" action="ppaction://hlinksldjump"/>
          </p:cNvPr>
          <p:cNvSpPr/>
          <p:nvPr/>
        </p:nvSpPr>
        <p:spPr>
          <a:xfrm>
            <a:off x="5000628" y="2428868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r>
              <a:rPr lang="ru-RU" sz="4000" b="1" dirty="0" smtClean="0">
                <a:solidFill>
                  <a:schemeClr val="tx1"/>
                </a:solidFill>
              </a:rPr>
              <a:t>ч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Трапеция 5">
            <a:hlinkClick r:id="rId2" action="ppaction://hlinksldjump"/>
          </p:cNvPr>
          <p:cNvSpPr/>
          <p:nvPr/>
        </p:nvSpPr>
        <p:spPr>
          <a:xfrm>
            <a:off x="3071802" y="4500570"/>
            <a:ext cx="2571768" cy="1143008"/>
          </a:xfrm>
          <a:prstGeom prst="trapezoi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301ч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1071546"/>
            <a:ext cx="7215238" cy="139487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</a:bodyPr>
          <a:lstStyle/>
          <a:p>
            <a:pPr algn="ctr"/>
            <a:r>
              <a:rPr lang="ru-RU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Подумай ещё!</a:t>
            </a:r>
            <a:endParaRPr lang="ru-RU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 useBgFill="1"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714348" y="5786454"/>
            <a:ext cx="2214578" cy="71438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16_20070527_187523700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3357562"/>
            <a:ext cx="3175019" cy="2857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910877">
            <a:off x="1138219" y="1703771"/>
            <a:ext cx="6500042" cy="132343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scadeUp">
              <a:avLst>
                <a:gd name="adj" fmla="val 42480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cross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60000" endA="900" endPos="60000" dist="60007" dir="5400000" sy="-100000" algn="bl" rotWithShape="0"/>
                </a:effectLst>
              </a:rPr>
              <a:t>Молодец!</a:t>
            </a:r>
            <a:endParaRPr lang="ru-RU" sz="8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  <a:reflection blurRad="6350" stA="60000" endA="900" endPos="60000" dist="60007" dir="5400000" sy="-100000" algn="bl" rotWithShape="0"/>
              </a:effectLst>
            </a:endParaRPr>
          </a:p>
        </p:txBody>
      </p:sp>
      <p:sp useBgFill="1"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500034" y="5715016"/>
            <a:ext cx="2071702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30_20070527_136754948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3143248"/>
            <a:ext cx="3024205" cy="3024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357166"/>
            <a:ext cx="8419742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Ты хорошо потрудился!</a:t>
            </a:r>
            <a:endParaRPr lang="ru-RU" sz="5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 перевести 120мин в часы?</a:t>
            </a:r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4572000" y="3071810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</a:t>
            </a:r>
            <a:r>
              <a:rPr lang="ru-RU" sz="4000" dirty="0" err="1" smtClean="0">
                <a:solidFill>
                  <a:schemeClr val="tx1"/>
                </a:solidFill>
              </a:rPr>
              <a:t>х</a:t>
            </a:r>
            <a:r>
              <a:rPr lang="ru-RU" sz="4000" dirty="0" smtClean="0">
                <a:solidFill>
                  <a:schemeClr val="tx1"/>
                </a:solidFill>
              </a:rPr>
              <a:t> 60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>
            <a:hlinkClick r:id="rId4" action="ppaction://hlinksldjump"/>
          </p:cNvPr>
          <p:cNvSpPr/>
          <p:nvPr/>
        </p:nvSpPr>
        <p:spPr>
          <a:xfrm>
            <a:off x="785786" y="4286256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: 60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>
            <a:hlinkClick r:id="rId2" action="ppaction://hlinksldjump"/>
          </p:cNvPr>
          <p:cNvSpPr/>
          <p:nvPr/>
        </p:nvSpPr>
        <p:spPr>
          <a:xfrm>
            <a:off x="785786" y="1928802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: 24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>
            <a:hlinkClick r:id="rId2" action="ppaction://hlinksldjump"/>
          </p:cNvPr>
          <p:cNvSpPr/>
          <p:nvPr/>
        </p:nvSpPr>
        <p:spPr>
          <a:xfrm>
            <a:off x="4786314" y="5214950"/>
            <a:ext cx="3214710" cy="785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120 </a:t>
            </a:r>
            <a:r>
              <a:rPr lang="ru-RU" sz="4000" dirty="0" err="1" smtClean="0">
                <a:solidFill>
                  <a:schemeClr val="tx1"/>
                </a:solidFill>
              </a:rPr>
              <a:t>х</a:t>
            </a:r>
            <a:r>
              <a:rPr lang="ru-RU" sz="4000" dirty="0" smtClean="0">
                <a:solidFill>
                  <a:schemeClr val="tx1"/>
                </a:solidFill>
              </a:rPr>
              <a:t> 24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1071546"/>
            <a:ext cx="7215238" cy="139487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</a:bodyPr>
          <a:lstStyle/>
          <a:p>
            <a:pPr algn="ctr"/>
            <a:r>
              <a:rPr lang="ru-RU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Подумай ещё!</a:t>
            </a:r>
            <a:endParaRPr lang="ru-RU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 useBgFill="1"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714348" y="5786454"/>
            <a:ext cx="2214578" cy="71438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16_20070527_187523700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3357562"/>
            <a:ext cx="3175019" cy="2857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376</Words>
  <PresentationFormat>Экран (4:3)</PresentationFormat>
  <Paragraphs>161</Paragraphs>
  <Slides>77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77</vt:i4>
      </vt:variant>
    </vt:vector>
  </HeadingPairs>
  <TitlesOfParts>
    <vt:vector size="78" baseType="lpstr">
      <vt:lpstr>Тема Office</vt:lpstr>
      <vt:lpstr>Слайд 1</vt:lpstr>
      <vt:lpstr>Как перевести 120с в минуты?</vt:lpstr>
      <vt:lpstr>Слайд 3</vt:lpstr>
      <vt:lpstr>Слайд 4</vt:lpstr>
      <vt:lpstr>Как перевести 120мин в секунды?</vt:lpstr>
      <vt:lpstr>Слайд 6</vt:lpstr>
      <vt:lpstr>Слайд 7</vt:lpstr>
      <vt:lpstr>Как перевести 120мин в часы?</vt:lpstr>
      <vt:lpstr>Слайд 9</vt:lpstr>
      <vt:lpstr>Слайд 10</vt:lpstr>
      <vt:lpstr>Как перевести 120ч в минуты?</vt:lpstr>
      <vt:lpstr>Слайд 12</vt:lpstr>
      <vt:lpstr>Слайд 13</vt:lpstr>
      <vt:lpstr>Как перевести 120ч в сутки?</vt:lpstr>
      <vt:lpstr>Слайд 15</vt:lpstr>
      <vt:lpstr>Слайд 16</vt:lpstr>
      <vt:lpstr>Как перевести 120сут. в часы?</vt:lpstr>
      <vt:lpstr>Слайд 18</vt:lpstr>
      <vt:lpstr>Слайд 19</vt:lpstr>
      <vt:lpstr>Переведи в секунды: 3мин18с</vt:lpstr>
      <vt:lpstr>Слайд 21</vt:lpstr>
      <vt:lpstr>Слайд 22</vt:lpstr>
      <vt:lpstr>Переведи в секунды: 5мин25с</vt:lpstr>
      <vt:lpstr>Слайд 24</vt:lpstr>
      <vt:lpstr>Слайд 25</vt:lpstr>
      <vt:lpstr>Переведи в секунды: 2ч6с</vt:lpstr>
      <vt:lpstr>Слайд 27</vt:lpstr>
      <vt:lpstr>Слайд 28</vt:lpstr>
      <vt:lpstr>Переведи в секунды: 1ч37с</vt:lpstr>
      <vt:lpstr>Слайд 30</vt:lpstr>
      <vt:lpstr>Слайд 31</vt:lpstr>
      <vt:lpstr>Переведи в секунды: 3ч2мин2с</vt:lpstr>
      <vt:lpstr>Слайд 33</vt:lpstr>
      <vt:lpstr>Слайд 34</vt:lpstr>
      <vt:lpstr>Переведи в секунды: 2ч3мин1с</vt:lpstr>
      <vt:lpstr>Слайд 36</vt:lpstr>
      <vt:lpstr>Слайд 37</vt:lpstr>
      <vt:lpstr>Переведи в минуты: 480с</vt:lpstr>
      <vt:lpstr>Слайд 39</vt:lpstr>
      <vt:lpstr>Слайд 40</vt:lpstr>
      <vt:lpstr>Переведи в минуты: 2ч15мин</vt:lpstr>
      <vt:lpstr>Слайд 42</vt:lpstr>
      <vt:lpstr>Слайд 43</vt:lpstr>
      <vt:lpstr>Переведи в минуты: 6ч120с</vt:lpstr>
      <vt:lpstr>Слайд 45</vt:lpstr>
      <vt:lpstr>Слайд 46</vt:lpstr>
      <vt:lpstr>Переведи в минуты: 5ч20мин</vt:lpstr>
      <vt:lpstr>Слайд 48</vt:lpstr>
      <vt:lpstr>Слайд 49</vt:lpstr>
      <vt:lpstr>Переведи в минуты: 720с</vt:lpstr>
      <vt:lpstr>Слайд 51</vt:lpstr>
      <vt:lpstr>Слайд 52</vt:lpstr>
      <vt:lpstr>Переведи в минуты: 3ч60с</vt:lpstr>
      <vt:lpstr>Слайд 54</vt:lpstr>
      <vt:lpstr>Слайд 55</vt:lpstr>
      <vt:lpstr>Переведи в часы: 7200с</vt:lpstr>
      <vt:lpstr>Слайд 57</vt:lpstr>
      <vt:lpstr>Слайд 58</vt:lpstr>
      <vt:lpstr>Переведи в часы: 420мин</vt:lpstr>
      <vt:lpstr>Слайд 60</vt:lpstr>
      <vt:lpstr>Слайд 61</vt:lpstr>
      <vt:lpstr>Переведи в часы: 10800с</vt:lpstr>
      <vt:lpstr>Слайд 63</vt:lpstr>
      <vt:lpstr>Слайд 64</vt:lpstr>
      <vt:lpstr>Переведи в часы: 3сут.2ч</vt:lpstr>
      <vt:lpstr>Слайд 66</vt:lpstr>
      <vt:lpstr>Слайд 67</vt:lpstr>
      <vt:lpstr>Переведи в часы: 5сут.23ч</vt:lpstr>
      <vt:lpstr>Слайд 69</vt:lpstr>
      <vt:lpstr>Слайд 70</vt:lpstr>
      <vt:lpstr>Переведи в часы: 2сут.120мин</vt:lpstr>
      <vt:lpstr>Слайд 72</vt:lpstr>
      <vt:lpstr>Слайд 73</vt:lpstr>
      <vt:lpstr>Переведи в часы: 300мин3600с</vt:lpstr>
      <vt:lpstr>Слайд 75</vt:lpstr>
      <vt:lpstr>Слайд 76</vt:lpstr>
      <vt:lpstr>Слайд 77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XTreme</cp:lastModifiedBy>
  <cp:revision>15</cp:revision>
  <dcterms:modified xsi:type="dcterms:W3CDTF">2009-10-21T19:25:40Z</dcterms:modified>
</cp:coreProperties>
</file>