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1" r:id="rId5"/>
    <p:sldId id="262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15C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85728"/>
            <a:ext cx="8229600" cy="5357849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Спортсмен пробежал 180 м, что составило 1/5 всей дистанции. Сколько всего метров должен пробежать спортсмен?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Чему равны 3/4 от 2800 км?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На сколько 2/4 суток меньше, чем 7/8 суток?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Длина зала 9 м, ширина – 4 м. 3/4 площади пола покрыли лаком. Сколько квадратных метров пола покрыли лаком?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Брату 15 лет 9 месяцев. Он старше сестры на 4 года 6 месяцев. Сколько лет сестре?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14546" y="500042"/>
            <a:ext cx="45833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180 </a:t>
            </a:r>
            <a:r>
              <a:rPr lang="ru-RU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х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5 = 900 м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00166" y="1428736"/>
            <a:ext cx="64844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2800 : 4 </a:t>
            </a:r>
            <a:r>
              <a:rPr lang="ru-RU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х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3 = 2100 км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14480" y="2428868"/>
            <a:ext cx="61734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24:8х7 – 24:4х2 = 9 ч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85918" y="3429000"/>
            <a:ext cx="65149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(9 </a:t>
            </a:r>
            <a:r>
              <a:rPr lang="ru-RU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х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4) : 4 </a:t>
            </a:r>
            <a:r>
              <a:rPr lang="ru-RU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х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3 =27 кв.м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17526" y="4500570"/>
            <a:ext cx="842647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15л.9мес. – 4г.6мес.=11л.3мес.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785794"/>
            <a:ext cx="18886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900 м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1643050"/>
            <a:ext cx="25827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2100 км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2428868"/>
            <a:ext cx="10310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9 ч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3214686"/>
            <a:ext cx="24080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27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кв.м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4000504"/>
            <a:ext cx="34531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11л.13мес.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643042" y="142852"/>
            <a:ext cx="63866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Именованные числа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000496" y="1071546"/>
            <a:ext cx="21194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Длина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accent2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071934" y="2285992"/>
            <a:ext cx="21256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Время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accent4">
                  <a:lumMod val="75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143372" y="3500438"/>
            <a:ext cx="29899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915C8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Площадь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915C8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9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>
                                      <p:cBhvr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19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>
                                      <p:cBhvr>
                                        <p:cTn id="5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5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816AD"/>
                                      </p:to>
                                    </p:animClr>
                                    <p:animClr clrSpc="rgb">
                                      <p:cBhvr>
                                        <p:cTn id="6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816AD"/>
                                      </p:to>
                                    </p:animClr>
                                    <p:set>
                                      <p:cBhvr>
                                        <p:cTn id="7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5" grpId="0" build="allAtOnce"/>
      <p:bldP spid="6" grpId="0" build="allAtOnce"/>
      <p:bldP spid="7" grpId="0" build="allAtOnce"/>
      <p:bldP spid="8" grpId="0" build="allAtOnce"/>
      <p:bldP spid="9" grpId="0"/>
      <p:bldP spid="10" grpId="0"/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785794"/>
            <a:ext cx="18886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900 м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1643050"/>
            <a:ext cx="25827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2100 км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2428868"/>
            <a:ext cx="10310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9 ч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3214686"/>
            <a:ext cx="24080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27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кв.м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4000504"/>
            <a:ext cx="34531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11л.13мес.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643042" y="142852"/>
            <a:ext cx="63866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Именованные числа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57158" y="4143380"/>
            <a:ext cx="3340978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Простые</a:t>
            </a:r>
          </a:p>
          <a:p>
            <a:pPr algn="ctr"/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именованные</a:t>
            </a:r>
          </a:p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числа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929190" y="2071678"/>
            <a:ext cx="3340978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Составные</a:t>
            </a:r>
          </a:p>
          <a:p>
            <a:pPr algn="ctr"/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именованные</a:t>
            </a:r>
          </a:p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числа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7.40056E-7 L 0.46459 -0.4613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2" y="-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6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71604" y="1071546"/>
            <a:ext cx="8476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50800"/>
                <a:effectLst/>
              </a:rPr>
              <a:t>1</a:t>
            </a:r>
            <a:r>
              <a:rPr lang="ru-RU" sz="4400" b="1" cap="none" spc="0" dirty="0" smtClean="0">
                <a:ln w="50800"/>
                <a:effectLst/>
              </a:rPr>
              <a:t> </a:t>
            </a:r>
            <a:r>
              <a:rPr lang="ru-RU" sz="4400" b="1" dirty="0" smtClean="0">
                <a:ln w="50800"/>
              </a:rPr>
              <a:t>т</a:t>
            </a:r>
            <a:endParaRPr lang="ru-RU" sz="4400" b="1" cap="none" spc="0" dirty="0">
              <a:ln w="50800"/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00364" y="1071546"/>
            <a:ext cx="9263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50800"/>
                <a:effectLst/>
              </a:rPr>
              <a:t>1</a:t>
            </a:r>
            <a:r>
              <a:rPr lang="ru-RU" sz="4400" b="1" cap="none" spc="0" dirty="0" smtClean="0">
                <a:ln w="50800"/>
                <a:effectLst/>
              </a:rPr>
              <a:t> </a:t>
            </a:r>
            <a:r>
              <a:rPr lang="ru-RU" sz="4400" b="1" dirty="0" err="1" smtClean="0">
                <a:ln w="50800"/>
              </a:rPr>
              <a:t>ц</a:t>
            </a:r>
            <a:endParaRPr lang="ru-RU" sz="4400" b="1" cap="none" spc="0" dirty="0">
              <a:ln w="50800"/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00562" y="1071546"/>
            <a:ext cx="11700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50800"/>
                <a:effectLst/>
              </a:rPr>
              <a:t>1</a:t>
            </a:r>
            <a:r>
              <a:rPr lang="ru-RU" sz="4400" b="1" cap="none" spc="0" dirty="0" smtClean="0">
                <a:ln w="50800"/>
                <a:effectLst/>
              </a:rPr>
              <a:t> </a:t>
            </a:r>
            <a:r>
              <a:rPr lang="ru-RU" sz="4400" b="1" dirty="0" smtClean="0">
                <a:ln w="50800"/>
              </a:rPr>
              <a:t>кг</a:t>
            </a:r>
            <a:endParaRPr lang="ru-RU" sz="4400" b="1" cap="none" spc="0" dirty="0">
              <a:ln w="50800"/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286512" y="1071546"/>
            <a:ext cx="8476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50800"/>
                <a:effectLst/>
              </a:rPr>
              <a:t>1</a:t>
            </a:r>
            <a:r>
              <a:rPr lang="ru-RU" sz="4400" b="1" cap="none" spc="0" dirty="0" smtClean="0">
                <a:ln w="50800"/>
                <a:effectLst/>
              </a:rPr>
              <a:t> </a:t>
            </a:r>
            <a:r>
              <a:rPr lang="ru-RU" sz="4400" b="1" dirty="0" smtClean="0">
                <a:ln w="50800"/>
              </a:rPr>
              <a:t>г</a:t>
            </a:r>
            <a:endParaRPr lang="ru-RU" sz="4400" b="1" cap="none" spc="0" dirty="0">
              <a:ln w="50800"/>
              <a:effectLst/>
            </a:endParaRPr>
          </a:p>
        </p:txBody>
      </p:sp>
      <p:sp>
        <p:nvSpPr>
          <p:cNvPr id="8" name="Месяц 7"/>
          <p:cNvSpPr/>
          <p:nvPr/>
        </p:nvSpPr>
        <p:spPr>
          <a:xfrm rot="16200000">
            <a:off x="2428860" y="1500174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Месяц 8"/>
          <p:cNvSpPr/>
          <p:nvPr/>
        </p:nvSpPr>
        <p:spPr>
          <a:xfrm rot="16200000">
            <a:off x="4214810" y="1500174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Месяц 9"/>
          <p:cNvSpPr/>
          <p:nvPr/>
        </p:nvSpPr>
        <p:spPr>
          <a:xfrm rot="16200000">
            <a:off x="5857884" y="1500174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500694" y="2285992"/>
            <a:ext cx="136768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1000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000496" y="2285992"/>
            <a:ext cx="104227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100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357422" y="2285992"/>
            <a:ext cx="71686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5929322" y="3000372"/>
            <a:ext cx="857256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Прямоугольник 28"/>
          <p:cNvSpPr/>
          <p:nvPr/>
        </p:nvSpPr>
        <p:spPr>
          <a:xfrm>
            <a:off x="1785918" y="0"/>
            <a:ext cx="5374227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Пользуясь таблицей мер, </a:t>
            </a:r>
          </a:p>
          <a:p>
            <a:pPr algn="ctr"/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выполни действия:</a:t>
            </a:r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500034" y="3500438"/>
            <a:ext cx="39741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30кг115г : 5=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4357686" y="3500438"/>
            <a:ext cx="33858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30115г : 5=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571472" y="4429132"/>
            <a:ext cx="23358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6023г =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1000100" y="4572008"/>
            <a:ext cx="1071570" cy="71438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2928926" y="4429132"/>
            <a:ext cx="20714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6кг23г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38" grpId="0"/>
      <p:bldP spid="39" grpId="0" animBg="1"/>
      <p:bldP spid="4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857224" y="428604"/>
            <a:ext cx="131799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50800"/>
                <a:effectLst/>
              </a:rPr>
              <a:t>1 км</a:t>
            </a:r>
            <a:endParaRPr lang="ru-RU" sz="4400" b="1" cap="none" spc="0" dirty="0">
              <a:ln w="50800"/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357422" y="428604"/>
            <a:ext cx="99257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50800"/>
                <a:effectLst/>
              </a:rPr>
              <a:t>1 м</a:t>
            </a:r>
            <a:endParaRPr lang="ru-RU" sz="4400" b="1" cap="none" spc="0" dirty="0">
              <a:ln w="50800"/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00430" y="428604"/>
            <a:ext cx="132921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50800"/>
                <a:effectLst/>
              </a:rPr>
              <a:t>1 дм</a:t>
            </a:r>
            <a:endParaRPr lang="ru-RU" sz="4400" b="1" cap="none" spc="0" dirty="0">
              <a:ln w="50800"/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857752" y="428604"/>
            <a:ext cx="124264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50800"/>
                <a:effectLst/>
              </a:rPr>
              <a:t>1 см</a:t>
            </a:r>
            <a:endParaRPr lang="ru-RU" sz="4400" b="1" cap="none" spc="0" dirty="0">
              <a:ln w="50800"/>
              <a:effectLst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357950" y="428604"/>
            <a:ext cx="140294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50800"/>
                <a:effectLst/>
              </a:rPr>
              <a:t>1 мм</a:t>
            </a:r>
            <a:endParaRPr lang="ru-RU" sz="4400" b="1" cap="none" spc="0" dirty="0">
              <a:ln w="50800"/>
              <a:effectLst/>
            </a:endParaRPr>
          </a:p>
        </p:txBody>
      </p:sp>
      <p:sp>
        <p:nvSpPr>
          <p:cNvPr id="11" name="Месяц 10"/>
          <p:cNvSpPr/>
          <p:nvPr/>
        </p:nvSpPr>
        <p:spPr>
          <a:xfrm rot="16200000">
            <a:off x="1928794" y="714356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Месяц 11"/>
          <p:cNvSpPr/>
          <p:nvPr/>
        </p:nvSpPr>
        <p:spPr>
          <a:xfrm rot="16200000">
            <a:off x="3428992" y="714356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Месяц 12"/>
          <p:cNvSpPr/>
          <p:nvPr/>
        </p:nvSpPr>
        <p:spPr>
          <a:xfrm rot="16200000">
            <a:off x="4857752" y="714356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Месяц 13"/>
          <p:cNvSpPr/>
          <p:nvPr/>
        </p:nvSpPr>
        <p:spPr>
          <a:xfrm rot="16200000">
            <a:off x="6286512" y="714356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6143636" y="1500174"/>
            <a:ext cx="74892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714876" y="1500174"/>
            <a:ext cx="74892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214678" y="1500174"/>
            <a:ext cx="74892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357290" y="1500174"/>
            <a:ext cx="131318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1000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37" name="Прямая соединительная линия 36"/>
          <p:cNvCxnSpPr/>
          <p:nvPr/>
        </p:nvCxnSpPr>
        <p:spPr>
          <a:xfrm>
            <a:off x="3643306" y="2214554"/>
            <a:ext cx="214314" cy="1588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Прямоугольник 49"/>
          <p:cNvSpPr/>
          <p:nvPr/>
        </p:nvSpPr>
        <p:spPr>
          <a:xfrm>
            <a:off x="571472" y="3000372"/>
            <a:ext cx="40671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28м50см : 6=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51" name="Прямая соединительная линия 50"/>
          <p:cNvCxnSpPr/>
          <p:nvPr/>
        </p:nvCxnSpPr>
        <p:spPr>
          <a:xfrm>
            <a:off x="5143504" y="2214554"/>
            <a:ext cx="214314" cy="1588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Прямоугольник 51"/>
          <p:cNvSpPr/>
          <p:nvPr/>
        </p:nvSpPr>
        <p:spPr>
          <a:xfrm>
            <a:off x="4500562" y="3000372"/>
            <a:ext cx="35734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2850см : 6=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642910" y="4000504"/>
            <a:ext cx="25234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475см =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1071538" y="4143380"/>
            <a:ext cx="714380" cy="71438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3143240" y="4000504"/>
            <a:ext cx="25154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4м75см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2" grpId="0"/>
      <p:bldP spid="53" grpId="0"/>
      <p:bldP spid="54" grpId="0" animBg="1"/>
      <p:bldP spid="5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857232"/>
            <a:ext cx="126509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1век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85852" y="857232"/>
            <a:ext cx="117557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1год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00298" y="857232"/>
            <a:ext cx="187102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1месяц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357686" y="857232"/>
            <a:ext cx="165179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1сутки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72198" y="857232"/>
            <a:ext cx="73770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1ч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929454" y="857232"/>
            <a:ext cx="138691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1мин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286776" y="857232"/>
            <a:ext cx="72487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1с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Месяц 10"/>
          <p:cNvSpPr/>
          <p:nvPr/>
        </p:nvSpPr>
        <p:spPr>
          <a:xfrm rot="16200000">
            <a:off x="1000100" y="1071546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Месяц 11"/>
          <p:cNvSpPr/>
          <p:nvPr/>
        </p:nvSpPr>
        <p:spPr>
          <a:xfrm rot="16200000">
            <a:off x="2643174" y="1071546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Месяц 12"/>
          <p:cNvSpPr/>
          <p:nvPr/>
        </p:nvSpPr>
        <p:spPr>
          <a:xfrm rot="16200000">
            <a:off x="4286248" y="1071546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" name="Месяц 13"/>
          <p:cNvSpPr/>
          <p:nvPr/>
        </p:nvSpPr>
        <p:spPr>
          <a:xfrm rot="16200000">
            <a:off x="5786446" y="1142984"/>
            <a:ext cx="428628" cy="1143008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5" name="Месяц 14"/>
          <p:cNvSpPr/>
          <p:nvPr/>
        </p:nvSpPr>
        <p:spPr>
          <a:xfrm rot="16200000">
            <a:off x="7072330" y="1142984"/>
            <a:ext cx="428628" cy="1143008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6" name="Месяц 15"/>
          <p:cNvSpPr/>
          <p:nvPr/>
        </p:nvSpPr>
        <p:spPr>
          <a:xfrm rot="16200000">
            <a:off x="8215322" y="1285844"/>
            <a:ext cx="428628" cy="857288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7" name="Месяц 16"/>
          <p:cNvSpPr/>
          <p:nvPr/>
        </p:nvSpPr>
        <p:spPr>
          <a:xfrm rot="5400000">
            <a:off x="3238619" y="-790869"/>
            <a:ext cx="595057" cy="3319755"/>
          </a:xfrm>
          <a:prstGeom prst="moon">
            <a:avLst>
              <a:gd name="adj" fmla="val 793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14348" y="2000240"/>
            <a:ext cx="98251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571736" y="2000240"/>
            <a:ext cx="72648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12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500430" y="2000240"/>
            <a:ext cx="1949188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30 или 31</a:t>
            </a:r>
          </a:p>
          <a:p>
            <a:pPr algn="ctr"/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28-29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786446" y="2000240"/>
            <a:ext cx="70622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24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072330" y="2000240"/>
            <a:ext cx="72648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0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8143900" y="2000240"/>
            <a:ext cx="72648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0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428860" y="0"/>
            <a:ext cx="244970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365 или 366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31" name="Прямая соединительная линия 30"/>
          <p:cNvCxnSpPr/>
          <p:nvPr/>
        </p:nvCxnSpPr>
        <p:spPr>
          <a:xfrm>
            <a:off x="7215206" y="2571744"/>
            <a:ext cx="500066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Прямоугольник 40"/>
          <p:cNvSpPr/>
          <p:nvPr/>
        </p:nvSpPr>
        <p:spPr>
          <a:xfrm>
            <a:off x="500034" y="3429000"/>
            <a:ext cx="38090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3ч8мин </a:t>
            </a:r>
            <a:r>
              <a:rPr lang="ru-RU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х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4=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500034" y="3000372"/>
            <a:ext cx="156164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60х3+8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4286248" y="3429000"/>
            <a:ext cx="38218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188мин </a:t>
            </a:r>
            <a:r>
              <a:rPr lang="ru-RU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х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4=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500034" y="4572008"/>
            <a:ext cx="29963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752мин =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642910" y="4214818"/>
            <a:ext cx="148149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752:60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3357554" y="4572008"/>
            <a:ext cx="31838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12ч32мин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  <p:bldP spid="44" grpId="0"/>
      <p:bldP spid="45" grpId="0"/>
      <p:bldP spid="4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857224" y="428604"/>
            <a:ext cx="147027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50800"/>
                <a:effectLst/>
              </a:rPr>
              <a:t>1 км</a:t>
            </a:r>
            <a:r>
              <a:rPr lang="ru-RU" sz="4400" b="1" cap="none" spc="0" baseline="30000" dirty="0" smtClean="0">
                <a:ln w="50800"/>
                <a:effectLst/>
              </a:rPr>
              <a:t>2</a:t>
            </a:r>
            <a:endParaRPr lang="ru-RU" sz="4400" b="1" cap="none" spc="0" dirty="0">
              <a:ln w="50800"/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357422" y="428604"/>
            <a:ext cx="119135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50800"/>
                <a:effectLst/>
              </a:rPr>
              <a:t>1 м</a:t>
            </a:r>
            <a:r>
              <a:rPr lang="ru-RU" sz="4400" b="1" cap="none" spc="0" baseline="30000" dirty="0" smtClean="0">
                <a:ln w="50800"/>
                <a:effectLst/>
              </a:rPr>
              <a:t>2</a:t>
            </a:r>
            <a:endParaRPr lang="ru-RU" sz="4400" b="1" cap="none" spc="0" dirty="0">
              <a:ln w="50800"/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00430" y="428604"/>
            <a:ext cx="151996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50800"/>
                <a:effectLst/>
              </a:rPr>
              <a:t>1 дм</a:t>
            </a:r>
            <a:r>
              <a:rPr lang="ru-RU" sz="4400" b="1" cap="none" spc="0" baseline="30000" dirty="0" smtClean="0">
                <a:ln w="50800"/>
                <a:effectLst/>
              </a:rPr>
              <a:t>2</a:t>
            </a:r>
            <a:endParaRPr lang="ru-RU" sz="4400" b="1" cap="none" spc="0" dirty="0">
              <a:ln w="50800"/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00628" y="428604"/>
            <a:ext cx="142699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50800"/>
                <a:effectLst/>
              </a:rPr>
              <a:t>1 см</a:t>
            </a:r>
            <a:r>
              <a:rPr lang="ru-RU" sz="4400" b="1" cap="none" spc="0" baseline="30000" dirty="0" smtClean="0">
                <a:ln w="50800"/>
                <a:effectLst/>
              </a:rPr>
              <a:t>2</a:t>
            </a:r>
            <a:endParaRPr lang="ru-RU" sz="4400" b="1" cap="none" spc="0" dirty="0">
              <a:ln w="50800"/>
              <a:effectLst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357950" y="428604"/>
            <a:ext cx="159370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50800"/>
                <a:effectLst/>
              </a:rPr>
              <a:t>1 мм</a:t>
            </a:r>
            <a:r>
              <a:rPr lang="ru-RU" sz="4400" b="1" cap="none" spc="0" baseline="30000" dirty="0" smtClean="0">
                <a:ln w="50800"/>
                <a:effectLst/>
              </a:rPr>
              <a:t>2</a:t>
            </a:r>
            <a:endParaRPr lang="ru-RU" sz="4400" b="1" cap="none" spc="0" dirty="0">
              <a:ln w="50800"/>
              <a:effectLst/>
            </a:endParaRPr>
          </a:p>
        </p:txBody>
      </p:sp>
      <p:sp>
        <p:nvSpPr>
          <p:cNvPr id="11" name="Месяц 10"/>
          <p:cNvSpPr/>
          <p:nvPr/>
        </p:nvSpPr>
        <p:spPr>
          <a:xfrm rot="16200000">
            <a:off x="1928794" y="714356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Месяц 11"/>
          <p:cNvSpPr/>
          <p:nvPr/>
        </p:nvSpPr>
        <p:spPr>
          <a:xfrm rot="16200000">
            <a:off x="3428992" y="714356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Месяц 12"/>
          <p:cNvSpPr/>
          <p:nvPr/>
        </p:nvSpPr>
        <p:spPr>
          <a:xfrm rot="16200000">
            <a:off x="4857752" y="714356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Месяц 13"/>
          <p:cNvSpPr/>
          <p:nvPr/>
        </p:nvSpPr>
        <p:spPr>
          <a:xfrm rot="16200000">
            <a:off x="6286512" y="714356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6215074" y="1571612"/>
            <a:ext cx="88678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714876" y="1571612"/>
            <a:ext cx="88678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214678" y="1571612"/>
            <a:ext cx="88678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071538" y="1571612"/>
            <a:ext cx="182293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1000000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51" name="Прямая соединительная линия 50"/>
          <p:cNvCxnSpPr/>
          <p:nvPr/>
        </p:nvCxnSpPr>
        <p:spPr>
          <a:xfrm>
            <a:off x="3571868" y="2143116"/>
            <a:ext cx="428628" cy="1588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Прямоугольник 22"/>
          <p:cNvSpPr/>
          <p:nvPr/>
        </p:nvSpPr>
        <p:spPr>
          <a:xfrm>
            <a:off x="142845" y="3000373"/>
            <a:ext cx="542928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1м</a:t>
            </a:r>
            <a:r>
              <a:rPr lang="ru-RU" sz="4800" b="1" cap="none" spc="0" baseline="300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</a:t>
            </a:r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75дм</a:t>
            </a:r>
            <a:r>
              <a:rPr lang="ru-RU" sz="4800" b="1" cap="none" spc="0" baseline="300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</a:t>
            </a:r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4см</a:t>
            </a:r>
            <a:r>
              <a:rPr lang="ru-RU" sz="4800" b="1" cap="none" spc="0" baseline="300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</a:t>
            </a:r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48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х</a:t>
            </a:r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4=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>
            <a:off x="5072066" y="2143116"/>
            <a:ext cx="428628" cy="1588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Прямоугольник 26"/>
          <p:cNvSpPr/>
          <p:nvPr/>
        </p:nvSpPr>
        <p:spPr>
          <a:xfrm>
            <a:off x="5310899" y="3000372"/>
            <a:ext cx="383310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17501см</a:t>
            </a:r>
            <a:r>
              <a:rPr lang="ru-RU" sz="4800" b="1" cap="none" spc="0" baseline="300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</a:t>
            </a:r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48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х</a:t>
            </a:r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4=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214282" y="4143380"/>
            <a:ext cx="305243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70016см</a:t>
            </a:r>
            <a:r>
              <a:rPr lang="ru-RU" sz="4800" b="1" cap="none" spc="0" baseline="300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 </a:t>
            </a:r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=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1285852" y="4286256"/>
            <a:ext cx="642942" cy="857256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см</a:t>
            </a:r>
            <a:r>
              <a:rPr lang="ru-RU" baseline="30000" dirty="0" smtClean="0">
                <a:solidFill>
                  <a:schemeClr val="tx1"/>
                </a:solidFill>
              </a:rPr>
              <a:t>2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642910" y="4286256"/>
            <a:ext cx="642942" cy="857256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дм</a:t>
            </a:r>
            <a:r>
              <a:rPr lang="ru-RU" baseline="30000" dirty="0" smtClean="0">
                <a:solidFill>
                  <a:schemeClr val="tx1"/>
                </a:solidFill>
              </a:rPr>
              <a:t>2</a:t>
            </a:r>
            <a:endParaRPr lang="ru-RU" dirty="0" smtClean="0">
              <a:solidFill>
                <a:schemeClr val="tx1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214282" y="4286256"/>
            <a:ext cx="419104" cy="857256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м</a:t>
            </a:r>
            <a:r>
              <a:rPr lang="ru-RU" baseline="30000" dirty="0" smtClean="0">
                <a:solidFill>
                  <a:schemeClr val="tx1"/>
                </a:solidFill>
              </a:rPr>
              <a:t>2</a:t>
            </a:r>
            <a:endParaRPr lang="ru-RU" dirty="0" smtClean="0">
              <a:solidFill>
                <a:schemeClr val="tx1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3143240" y="4143380"/>
            <a:ext cx="284400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7</a:t>
            </a:r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</a:t>
            </a:r>
            <a:r>
              <a:rPr lang="ru-RU" sz="4800" b="1" cap="none" spc="0" baseline="300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</a:t>
            </a:r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16</a:t>
            </a:r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см</a:t>
            </a:r>
            <a:r>
              <a:rPr lang="ru-RU" sz="4800" b="1" cap="none" spc="0" baseline="300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</a:t>
            </a:r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28" grpId="0"/>
      <p:bldP spid="29" grpId="0" animBg="1"/>
      <p:bldP spid="30" grpId="0" animBg="1"/>
      <p:bldP spid="31" grpId="0" animBg="1"/>
      <p:bldP spid="3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857224" y="428604"/>
            <a:ext cx="147027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50800"/>
                <a:effectLst/>
              </a:rPr>
              <a:t>1 км</a:t>
            </a:r>
            <a:r>
              <a:rPr lang="ru-RU" sz="4400" b="1" cap="none" spc="0" baseline="30000" dirty="0" smtClean="0">
                <a:ln w="50800"/>
                <a:effectLst/>
              </a:rPr>
              <a:t>3</a:t>
            </a:r>
            <a:endParaRPr lang="ru-RU" sz="4400" b="1" cap="none" spc="0" dirty="0">
              <a:ln w="50800"/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357422" y="428604"/>
            <a:ext cx="119135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50800"/>
                <a:effectLst/>
              </a:rPr>
              <a:t>1 м</a:t>
            </a:r>
            <a:r>
              <a:rPr lang="ru-RU" sz="4400" b="1" cap="none" spc="0" baseline="30000" dirty="0" smtClean="0">
                <a:ln w="50800"/>
                <a:effectLst/>
              </a:rPr>
              <a:t>3</a:t>
            </a:r>
            <a:endParaRPr lang="ru-RU" sz="4400" b="1" cap="none" spc="0" dirty="0">
              <a:ln w="50800"/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00430" y="428604"/>
            <a:ext cx="151996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50800"/>
                <a:effectLst/>
              </a:rPr>
              <a:t>1 дм</a:t>
            </a:r>
            <a:r>
              <a:rPr lang="ru-RU" sz="4400" b="1" cap="none" spc="0" baseline="30000" dirty="0" smtClean="0">
                <a:ln w="50800"/>
                <a:effectLst/>
              </a:rPr>
              <a:t>3</a:t>
            </a:r>
            <a:endParaRPr lang="ru-RU" sz="4400" b="1" cap="none" spc="0" dirty="0">
              <a:ln w="50800"/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00628" y="428604"/>
            <a:ext cx="142699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50800"/>
                <a:effectLst/>
              </a:rPr>
              <a:t>1 см</a:t>
            </a:r>
            <a:r>
              <a:rPr lang="ru-RU" sz="4400" b="1" cap="none" spc="0" baseline="30000" dirty="0" smtClean="0">
                <a:ln w="50800"/>
                <a:effectLst/>
              </a:rPr>
              <a:t>3</a:t>
            </a:r>
            <a:endParaRPr lang="ru-RU" sz="4400" b="1" cap="none" spc="0" dirty="0">
              <a:ln w="50800"/>
              <a:effectLst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357950" y="428604"/>
            <a:ext cx="159370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50800"/>
                <a:effectLst/>
              </a:rPr>
              <a:t>1 мм</a:t>
            </a:r>
            <a:r>
              <a:rPr lang="ru-RU" sz="4400" b="1" cap="none" spc="0" baseline="30000" dirty="0" smtClean="0">
                <a:ln w="50800"/>
                <a:effectLst/>
              </a:rPr>
              <a:t>3</a:t>
            </a:r>
            <a:endParaRPr lang="ru-RU" sz="4400" b="1" cap="none" spc="0" dirty="0">
              <a:ln w="50800"/>
              <a:effectLst/>
            </a:endParaRPr>
          </a:p>
        </p:txBody>
      </p:sp>
      <p:sp>
        <p:nvSpPr>
          <p:cNvPr id="11" name="Месяц 10"/>
          <p:cNvSpPr/>
          <p:nvPr/>
        </p:nvSpPr>
        <p:spPr>
          <a:xfrm rot="16200000">
            <a:off x="1928794" y="714356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Месяц 11"/>
          <p:cNvSpPr/>
          <p:nvPr/>
        </p:nvSpPr>
        <p:spPr>
          <a:xfrm rot="16200000">
            <a:off x="3428992" y="714356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Месяц 12"/>
          <p:cNvSpPr/>
          <p:nvPr/>
        </p:nvSpPr>
        <p:spPr>
          <a:xfrm rot="16200000">
            <a:off x="4857752" y="714356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Месяц 13"/>
          <p:cNvSpPr/>
          <p:nvPr/>
        </p:nvSpPr>
        <p:spPr>
          <a:xfrm rot="16200000">
            <a:off x="6286512" y="714356"/>
            <a:ext cx="428628" cy="1285884"/>
          </a:xfrm>
          <a:prstGeom prst="moon">
            <a:avLst>
              <a:gd name="adj" fmla="val 1694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6215074" y="1571612"/>
            <a:ext cx="101822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1000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714876" y="1571612"/>
            <a:ext cx="101822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1000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214678" y="1571612"/>
            <a:ext cx="101822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1000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28596" y="1571612"/>
            <a:ext cx="245451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1000 000 000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51" name="Прямая соединительная линия 50"/>
          <p:cNvCxnSpPr/>
          <p:nvPr/>
        </p:nvCxnSpPr>
        <p:spPr>
          <a:xfrm>
            <a:off x="3571868" y="2143116"/>
            <a:ext cx="428628" cy="1588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Прямоугольник 22"/>
          <p:cNvSpPr/>
          <p:nvPr/>
        </p:nvSpPr>
        <p:spPr>
          <a:xfrm>
            <a:off x="357158" y="3000372"/>
            <a:ext cx="700092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2м</a:t>
            </a:r>
            <a:r>
              <a:rPr lang="ru-RU" sz="4800" b="1" cap="none" spc="0" baseline="300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</a:t>
            </a:r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15см</a:t>
            </a:r>
            <a:r>
              <a:rPr lang="ru-RU" sz="4800" b="1" cap="none" spc="0" baseline="300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</a:t>
            </a:r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–</a:t>
            </a:r>
            <a: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11дм</a:t>
            </a:r>
            <a:r>
              <a:rPr lang="ru-RU" sz="4800" b="1" baseline="300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</a:t>
            </a:r>
            <a: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9см</a:t>
            </a:r>
            <a:r>
              <a:rPr lang="ru-RU" sz="4800" b="1" baseline="300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</a:t>
            </a:r>
            <a: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=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>
            <a:off x="5072066" y="2143116"/>
            <a:ext cx="428628" cy="1588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Прямоугольник 26"/>
          <p:cNvSpPr/>
          <p:nvPr/>
        </p:nvSpPr>
        <p:spPr>
          <a:xfrm>
            <a:off x="357158" y="3857628"/>
            <a:ext cx="680026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2000015см</a:t>
            </a:r>
            <a:r>
              <a:rPr lang="ru-RU" sz="4800" b="1" cap="none" spc="0" baseline="300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</a:t>
            </a:r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- </a:t>
            </a:r>
            <a: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11009см</a:t>
            </a:r>
            <a:r>
              <a:rPr lang="ru-RU" sz="4800" b="1" baseline="300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</a:t>
            </a:r>
            <a: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=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285720" y="4714884"/>
            <a:ext cx="367761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1989006см</a:t>
            </a:r>
            <a:r>
              <a:rPr lang="ru-RU" sz="4800" b="1" cap="none" spc="0" baseline="300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 </a:t>
            </a:r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=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1643042" y="4857760"/>
            <a:ext cx="928694" cy="857256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см</a:t>
            </a:r>
            <a:r>
              <a:rPr lang="ru-RU" baseline="30000" dirty="0" smtClean="0">
                <a:solidFill>
                  <a:schemeClr val="tx1"/>
                </a:solidFill>
              </a:rPr>
              <a:t>3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714348" y="4857760"/>
            <a:ext cx="928694" cy="857256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дм</a:t>
            </a:r>
            <a:r>
              <a:rPr lang="ru-RU" baseline="30000" dirty="0" smtClean="0">
                <a:solidFill>
                  <a:schemeClr val="tx1"/>
                </a:solidFill>
              </a:rPr>
              <a:t>3</a:t>
            </a:r>
            <a:endParaRPr lang="ru-RU" dirty="0" smtClean="0">
              <a:solidFill>
                <a:schemeClr val="tx1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285720" y="4857760"/>
            <a:ext cx="419104" cy="857256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м</a:t>
            </a:r>
            <a:r>
              <a:rPr lang="ru-RU" baseline="30000" dirty="0" smtClean="0">
                <a:solidFill>
                  <a:schemeClr val="tx1"/>
                </a:solidFill>
              </a:rPr>
              <a:t>3</a:t>
            </a:r>
            <a:endParaRPr lang="ru-RU" dirty="0" smtClean="0">
              <a:solidFill>
                <a:schemeClr val="tx1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857620" y="4714884"/>
            <a:ext cx="467948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</a:t>
            </a:r>
            <a: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</a:t>
            </a:r>
            <a:r>
              <a:rPr lang="ru-RU" sz="4800" b="1" baseline="300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</a:t>
            </a:r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989</a:t>
            </a:r>
            <a: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дм</a:t>
            </a:r>
            <a:r>
              <a:rPr lang="ru-RU" sz="4800" b="1" baseline="300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</a:t>
            </a:r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6см</a:t>
            </a:r>
            <a:r>
              <a:rPr lang="ru-RU" sz="4800" b="1" cap="none" spc="0" baseline="300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 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28" grpId="0"/>
      <p:bldP spid="29" grpId="0" animBg="1"/>
      <p:bldP spid="30" grpId="0" animBg="1"/>
      <p:bldP spid="31" grpId="0" animBg="1"/>
      <p:bldP spid="2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300</Words>
  <PresentationFormat>Экран (4:3)</PresentationFormat>
  <Paragraphs>130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XTreme</cp:lastModifiedBy>
  <cp:revision>10</cp:revision>
  <dcterms:modified xsi:type="dcterms:W3CDTF">2009-12-02T18:13:55Z</dcterms:modified>
</cp:coreProperties>
</file>