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65" r:id="rId2"/>
    <p:sldId id="278" r:id="rId3"/>
    <p:sldId id="266" r:id="rId4"/>
    <p:sldId id="267" r:id="rId5"/>
    <p:sldId id="268" r:id="rId6"/>
    <p:sldId id="269" r:id="rId7"/>
    <p:sldId id="270" r:id="rId8"/>
    <p:sldId id="275" r:id="rId9"/>
    <p:sldId id="276" r:id="rId10"/>
    <p:sldId id="271" r:id="rId11"/>
    <p:sldId id="272" r:id="rId12"/>
    <p:sldId id="27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757" autoAdjust="0"/>
    <p:restoredTop sz="94660"/>
  </p:normalViewPr>
  <p:slideViewPr>
    <p:cSldViewPr>
      <p:cViewPr varScale="1">
        <p:scale>
          <a:sx n="74" d="100"/>
          <a:sy n="74" d="100"/>
        </p:scale>
        <p:origin x="-5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4269D-3926-4595-B6C4-10CC7CBC0230}" type="datetimeFigureOut">
              <a:rPr lang="ru-RU" smtClean="0"/>
              <a:pPr/>
              <a:t>01.12.2009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06373-22B1-4AC2-ACFC-DBC65531A1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4269D-3926-4595-B6C4-10CC7CBC0230}" type="datetimeFigureOut">
              <a:rPr lang="ru-RU" smtClean="0"/>
              <a:pPr/>
              <a:t>01.12.2009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06373-22B1-4AC2-ACFC-DBC65531A1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4269D-3926-4595-B6C4-10CC7CBC0230}" type="datetimeFigureOut">
              <a:rPr lang="ru-RU" smtClean="0"/>
              <a:pPr/>
              <a:t>01.12.2009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06373-22B1-4AC2-ACFC-DBC65531A1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4269D-3926-4595-B6C4-10CC7CBC0230}" type="datetimeFigureOut">
              <a:rPr lang="ru-RU" smtClean="0"/>
              <a:pPr/>
              <a:t>01.12.2009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06373-22B1-4AC2-ACFC-DBC65531A1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4269D-3926-4595-B6C4-10CC7CBC0230}" type="datetimeFigureOut">
              <a:rPr lang="ru-RU" smtClean="0"/>
              <a:pPr/>
              <a:t>01.12.2009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06373-22B1-4AC2-ACFC-DBC65531A1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4269D-3926-4595-B6C4-10CC7CBC0230}" type="datetimeFigureOut">
              <a:rPr lang="ru-RU" smtClean="0"/>
              <a:pPr/>
              <a:t>01.12.2009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06373-22B1-4AC2-ACFC-DBC65531A1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4269D-3926-4595-B6C4-10CC7CBC0230}" type="datetimeFigureOut">
              <a:rPr lang="ru-RU" smtClean="0"/>
              <a:pPr/>
              <a:t>01.12.2009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06373-22B1-4AC2-ACFC-DBC65531A1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4269D-3926-4595-B6C4-10CC7CBC0230}" type="datetimeFigureOut">
              <a:rPr lang="ru-RU" smtClean="0"/>
              <a:pPr/>
              <a:t>01.12.2009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06373-22B1-4AC2-ACFC-DBC65531A1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4269D-3926-4595-B6C4-10CC7CBC0230}" type="datetimeFigureOut">
              <a:rPr lang="ru-RU" smtClean="0"/>
              <a:pPr/>
              <a:t>01.12.2009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06373-22B1-4AC2-ACFC-DBC65531A1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4269D-3926-4595-B6C4-10CC7CBC0230}" type="datetimeFigureOut">
              <a:rPr lang="ru-RU" smtClean="0"/>
              <a:pPr/>
              <a:t>01.12.2009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06373-22B1-4AC2-ACFC-DBC65531A1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4269D-3926-4595-B6C4-10CC7CBC0230}" type="datetimeFigureOut">
              <a:rPr lang="ru-RU" smtClean="0"/>
              <a:pPr/>
              <a:t>01.12.2009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06373-22B1-4AC2-ACFC-DBC65531A1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4269D-3926-4595-B6C4-10CC7CBC0230}" type="datetimeFigureOut">
              <a:rPr lang="ru-RU" smtClean="0"/>
              <a:pPr/>
              <a:t>01.12.2009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406373-22B1-4AC2-ACFC-DBC65531A1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42976" y="571480"/>
          <a:ext cx="6858048" cy="407196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29024"/>
                <a:gridCol w="3429024"/>
              </a:tblGrid>
              <a:tr h="1987745"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/>
                        <a:t>Величина</a:t>
                      </a:r>
                      <a:endParaRPr lang="ru-RU" sz="4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dirty="0" smtClean="0"/>
                        <a:t>Единицы</a:t>
                      </a:r>
                      <a:r>
                        <a:rPr lang="ru-RU" sz="1800" dirty="0" smtClean="0"/>
                        <a:t> </a:t>
                      </a:r>
                      <a:r>
                        <a:rPr lang="ru-RU" sz="4400" dirty="0" smtClean="0"/>
                        <a:t>измерения</a:t>
                      </a:r>
                    </a:p>
                    <a:p>
                      <a:endParaRPr lang="ru-RU" sz="1800" dirty="0"/>
                    </a:p>
                  </a:txBody>
                  <a:tcPr anchor="ctr"/>
                </a:tc>
              </a:tr>
              <a:tr h="2084221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357289" y="2786058"/>
            <a:ext cx="29241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площадь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15075" y="2428868"/>
            <a:ext cx="11801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/>
              <a:t>см</a:t>
            </a:r>
            <a:r>
              <a:rPr lang="ru-RU" sz="5400" baseline="30000" dirty="0" smtClean="0"/>
              <a:t>2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43439" y="3571876"/>
            <a:ext cx="12731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/>
              <a:t>дм</a:t>
            </a:r>
            <a:r>
              <a:rPr lang="ru-RU" sz="5400" baseline="30000" dirty="0" smtClean="0"/>
              <a:t>2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929324" y="357187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/>
              <a:t>м</a:t>
            </a:r>
            <a:r>
              <a:rPr lang="ru-RU" sz="5400" baseline="30000" dirty="0" smtClean="0"/>
              <a:t>2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86315" y="2428868"/>
            <a:ext cx="13548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/>
              <a:t>мм</a:t>
            </a:r>
            <a:r>
              <a:rPr lang="ru-RU" sz="5400" baseline="30000" dirty="0" smtClean="0"/>
              <a:t>2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929455" y="3571876"/>
            <a:ext cx="12073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/>
              <a:t>км</a:t>
            </a:r>
            <a:r>
              <a:rPr lang="ru-RU" sz="5400" baseline="30000" dirty="0" smtClean="0"/>
              <a:t>2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7290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357290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357290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357290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357290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072330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928794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500298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071802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643306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214810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928794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500298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072330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929322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6500826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786314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5357818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071802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3643306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3643306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7072330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500826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5357818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5929322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786314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214810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5929322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5357818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214810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786314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3071802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3643306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2500298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1928794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3071802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2500298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1928794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7072330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500826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7072330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6500826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5929322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5357818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4786314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4214810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7072330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6500826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5357818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5929322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4214810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3643306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3071802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4786314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1928794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2500298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5929322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5357818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4786314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4214810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3643306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3071802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2500298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1928794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4786314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4214810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3643306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3071802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2500298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1928794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7072330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6500826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5929322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5357818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Прямоугольник 80"/>
          <p:cNvSpPr/>
          <p:nvPr/>
        </p:nvSpPr>
        <p:spPr>
          <a:xfrm>
            <a:off x="6500826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Овал 81"/>
          <p:cNvSpPr/>
          <p:nvPr/>
        </p:nvSpPr>
        <p:spPr>
          <a:xfrm>
            <a:off x="3071802" y="1000108"/>
            <a:ext cx="2857520" cy="285752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Прямоугольник 83"/>
          <p:cNvSpPr/>
          <p:nvPr/>
        </p:nvSpPr>
        <p:spPr>
          <a:xfrm>
            <a:off x="1214414" y="4500570"/>
            <a:ext cx="304602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= 1</a:t>
            </a:r>
            <a:r>
              <a:rPr lang="en-US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кв.см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1214414" y="5072074"/>
            <a:ext cx="307007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</a:t>
            </a:r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= 1</a:t>
            </a:r>
            <a:r>
              <a:rPr lang="en-US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кв.см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1214414" y="5715016"/>
            <a:ext cx="594585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</a:t>
            </a:r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= </a:t>
            </a:r>
            <a:r>
              <a:rPr lang="en-US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13 + </a:t>
            </a:r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r>
              <a:rPr lang="en-US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 : 2 = 19</a:t>
            </a:r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кв.см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4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6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6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animClr clrSpc="rgb">
                                      <p:cBhvr>
                                        <p:cTn id="9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animClr clrSpc="rgb">
                                      <p:cBhvr>
                                        <p:cTn id="9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set>
                                      <p:cBhvr>
                                        <p:cTn id="9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"/>
                            </p:stCondLst>
                            <p:childTnLst>
                              <p:par>
                                <p:cTn id="101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animClr clrSpc="rgb">
                                      <p:cBhvr>
                                        <p:cTn id="10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set>
                                      <p:cBhvr>
                                        <p:cTn id="10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00"/>
                            </p:stCondLst>
                            <p:childTnLst>
                              <p:par>
                                <p:cTn id="107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animClr clrSpc="rgb">
                                      <p:cBhvr>
                                        <p:cTn id="10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set>
                                      <p:cBhvr>
                                        <p:cTn id="11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13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animClr clrSpc="rgb">
                                      <p:cBhvr>
                                        <p:cTn id="1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set>
                                      <p:cBhvr>
                                        <p:cTn id="1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19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animClr clrSpc="rgb">
                                      <p:cBhvr>
                                        <p:cTn id="1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set>
                                      <p:cBhvr>
                                        <p:cTn id="1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3000"/>
                            </p:stCondLst>
                            <p:childTnLst>
                              <p:par>
                                <p:cTn id="125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animClr clrSpc="rgb">
                                      <p:cBhvr>
                                        <p:cTn id="1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set>
                                      <p:cBhvr>
                                        <p:cTn id="12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3500"/>
                            </p:stCondLst>
                            <p:childTnLst>
                              <p:par>
                                <p:cTn id="131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animClr clrSpc="rgb">
                                      <p:cBhvr>
                                        <p:cTn id="13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set>
                                      <p:cBhvr>
                                        <p:cTn id="13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4000"/>
                            </p:stCondLst>
                            <p:childTnLst>
                              <p:par>
                                <p:cTn id="137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animClr clrSpc="rgb">
                                      <p:cBhvr>
                                        <p:cTn id="13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set>
                                      <p:cBhvr>
                                        <p:cTn id="1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4500"/>
                            </p:stCondLst>
                            <p:childTnLst>
                              <p:par>
                                <p:cTn id="143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animClr clrSpc="rgb">
                                      <p:cBhvr>
                                        <p:cTn id="14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set>
                                      <p:cBhvr>
                                        <p:cTn id="14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5000"/>
                            </p:stCondLst>
                            <p:childTnLst>
                              <p:par>
                                <p:cTn id="149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5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animClr clrSpc="rgb">
                                      <p:cBhvr>
                                        <p:cTn id="15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set>
                                      <p:cBhvr>
                                        <p:cTn id="15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5500"/>
                            </p:stCondLst>
                            <p:childTnLst>
                              <p:par>
                                <p:cTn id="155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5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animClr clrSpc="rgb">
                                      <p:cBhvr>
                                        <p:cTn id="15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set>
                                      <p:cBhvr>
                                        <p:cTn id="15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4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9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30" grpId="0" animBg="1"/>
      <p:bldP spid="32" grpId="0" animBg="1"/>
      <p:bldP spid="33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2" grpId="0" animBg="1"/>
      <p:bldP spid="50" grpId="0" animBg="1"/>
      <p:bldP spid="51" grpId="0" animBg="1"/>
      <p:bldP spid="52" grpId="0" animBg="1"/>
      <p:bldP spid="55" grpId="0" animBg="1"/>
      <p:bldP spid="57" grpId="0" animBg="1"/>
      <p:bldP spid="58" grpId="0" animBg="1"/>
      <p:bldP spid="59" grpId="0" animBg="1"/>
      <p:bldP spid="60" grpId="0" animBg="1"/>
      <p:bldP spid="64" grpId="0" animBg="1"/>
      <p:bldP spid="65" grpId="0" animBg="1"/>
      <p:bldP spid="66" grpId="0" animBg="1"/>
      <p:bldP spid="67" grpId="0" animBg="1"/>
      <p:bldP spid="6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7290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357290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357290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357290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357290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072330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928794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500298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071802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643306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214810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928794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500298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072330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929322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6500826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786314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5357818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071802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3643306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3643306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7072330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500826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5357818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5929322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786314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214810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5929322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5357818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214810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786314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3071802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3643306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2500298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1928794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3071802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2500298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1928794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7072330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500826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7072330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6500826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5929322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5357818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4786314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4214810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7072330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6500826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5357818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5929322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4214810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3643306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3071802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4786314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1928794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2500298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5929322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5357818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4786314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4214810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3643306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3071802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2500298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1928794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4786314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4214810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3643306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3071802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2500298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1928794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7072330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6500826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5929322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5357818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Прямоугольник 80"/>
          <p:cNvSpPr/>
          <p:nvPr/>
        </p:nvSpPr>
        <p:spPr>
          <a:xfrm>
            <a:off x="6500826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Прямоугольный треугольник 81"/>
          <p:cNvSpPr/>
          <p:nvPr/>
        </p:nvSpPr>
        <p:spPr>
          <a:xfrm>
            <a:off x="3071802" y="1000108"/>
            <a:ext cx="2857520" cy="2286016"/>
          </a:xfrm>
          <a:prstGeom prst="rtTriangl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1214414" y="4500570"/>
            <a:ext cx="276069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= </a:t>
            </a:r>
            <a:r>
              <a:rPr lang="en-US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кв.см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1214414" y="5072074"/>
            <a:ext cx="278473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</a:t>
            </a:r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= </a:t>
            </a:r>
            <a:r>
              <a:rPr lang="en-US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</a:t>
            </a:r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кв.см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1214414" y="5715016"/>
            <a:ext cx="537519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</a:t>
            </a:r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= </a:t>
            </a:r>
            <a:r>
              <a:rPr lang="en-US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r>
              <a:rPr lang="en-US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+ </a:t>
            </a:r>
            <a:r>
              <a:rPr lang="en-US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8</a:t>
            </a:r>
            <a:r>
              <a:rPr lang="en-US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: 2 = 10</a:t>
            </a:r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кв.см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1214414" y="5072074"/>
            <a:ext cx="278473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</a:t>
            </a:r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= </a:t>
            </a:r>
            <a:r>
              <a:rPr lang="en-US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8</a:t>
            </a:r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кв.см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animClr clrSpc="rgb">
                                      <p:cBhvr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animClr clrSpc="rgb">
                                      <p:cBhvr>
                                        <p:cTn id="5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animClr clrSpc="rgb">
                                      <p:cBhvr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5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animClr clrSpc="rgb">
                                      <p:cBhvr>
                                        <p:cTn id="6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set>
                                      <p:cBhvr>
                                        <p:cTn id="6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animClr clrSpc="rgb">
                                      <p:cBhvr>
                                        <p:cTn id="7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animClr clrSpc="rgb">
                                      <p:cBhvr>
                                        <p:cTn id="7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set>
                                      <p:cBhvr>
                                        <p:cTn id="8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animClr clrSpc="rgb">
                                      <p:cBhvr>
                                        <p:cTn id="8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set>
                                      <p:cBhvr>
                                        <p:cTn id="8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7" grpId="0" animBg="1"/>
      <p:bldP spid="36" grpId="0" animBg="1"/>
      <p:bldP spid="38" grpId="0" animBg="1"/>
      <p:bldP spid="39" grpId="0" animBg="1"/>
      <p:bldP spid="42" grpId="0" animBg="1"/>
      <p:bldP spid="51" grpId="0" animBg="1"/>
      <p:bldP spid="52" grpId="0" animBg="1"/>
      <p:bldP spid="55" grpId="0" animBg="1"/>
      <p:bldP spid="57" grpId="0" animBg="1"/>
      <p:bldP spid="58" grpId="0" animBg="1"/>
      <p:bldP spid="59" grpId="0" animBg="1"/>
      <p:bldP spid="60" grpId="0" animBg="1"/>
      <p:bldP spid="84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71802" y="1643050"/>
            <a:ext cx="2857520" cy="171451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00364" y="4500570"/>
            <a:ext cx="328968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 = a </a:t>
            </a:r>
            <a:r>
              <a:rPr lang="ru-RU" sz="72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</a:t>
            </a:r>
            <a:r>
              <a:rPr lang="en-US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b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7290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357290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357290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357290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357290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072330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928794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500298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071802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643306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214810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928794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500298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072330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929322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6500826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786314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5357818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071802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3643306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3643306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7072330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500826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5357818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5929322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786314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214810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5929322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5357818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214810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786314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3071802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3643306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2500298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1928794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3071802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2500298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1928794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7072330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500826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7072330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6500826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5929322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5357818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4786314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4214810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7072330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6500826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5357818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5929322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4214810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3643306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3071802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4786314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1928794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2500298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5929322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5357818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4786314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4214810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3643306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3071802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2500298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1928794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4786314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4214810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3643306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3071802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2500298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1928794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7072330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6500826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5929322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5357818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Прямоугольник 80"/>
          <p:cNvSpPr/>
          <p:nvPr/>
        </p:nvSpPr>
        <p:spPr>
          <a:xfrm>
            <a:off x="6500826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Прямоугольник 81"/>
          <p:cNvSpPr/>
          <p:nvPr/>
        </p:nvSpPr>
        <p:spPr>
          <a:xfrm>
            <a:off x="3071802" y="1000108"/>
            <a:ext cx="2857520" cy="171451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1571604" y="4572008"/>
            <a:ext cx="533054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S= 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 </a:t>
            </a:r>
            <a:r>
              <a:rPr lang="ru-RU" sz="4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=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 </a:t>
            </a:r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кв.см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8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7290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357290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357290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357290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357290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072330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928794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500298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071802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643306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214810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928794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500298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072330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929322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6500826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786314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5357818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071802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3643306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3643306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7072330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500826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5357818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5929322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786314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214810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5929322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5357818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214810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786314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3071802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3643306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2500298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1928794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3071802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2500298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1928794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7072330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500826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7072330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6500826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5929322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5357818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4786314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4214810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7072330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6500826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5357818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5929322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4214810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3643306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3071802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4786314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1928794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2500298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5929322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5357818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4786314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4214810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3643306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3071802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2500298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1928794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4786314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4214810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3643306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3071802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2500298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1928794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7072330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6500826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5929322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5357818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Прямоугольник 80"/>
          <p:cNvSpPr/>
          <p:nvPr/>
        </p:nvSpPr>
        <p:spPr>
          <a:xfrm>
            <a:off x="6500826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Солнце 81"/>
          <p:cNvSpPr/>
          <p:nvPr/>
        </p:nvSpPr>
        <p:spPr>
          <a:xfrm>
            <a:off x="2500298" y="428604"/>
            <a:ext cx="3500462" cy="3429024"/>
          </a:xfrm>
          <a:prstGeom prst="sun">
            <a:avLst/>
          </a:prstGeom>
          <a:solidFill>
            <a:srgbClr val="FFFF00">
              <a:alpha val="4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1714480" y="4714884"/>
            <a:ext cx="533054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= 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8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7290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357290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357290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357290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357290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072330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928794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500298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071802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643306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214810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928794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500298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072330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929322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6500826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786314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5357818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071802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3643306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3643306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7072330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500826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5357818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5929322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786314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214810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5929322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5357818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214810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786314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3071802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3643306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2500298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1928794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3071802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2500298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1928794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7072330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500826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7072330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6500826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5929322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5357818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4786314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4214810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7072330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6500826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5357818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5929322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4214810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3643306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3071802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4786314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1928794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2500298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5929322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5357818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4786314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4214810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3643306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3071802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2500298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1928794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4786314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4214810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3643306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3071802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2500298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1928794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7072330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6500826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5929322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5357818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Прямоугольник 80"/>
          <p:cNvSpPr/>
          <p:nvPr/>
        </p:nvSpPr>
        <p:spPr>
          <a:xfrm>
            <a:off x="6500826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Прямоугольник 81"/>
          <p:cNvSpPr/>
          <p:nvPr/>
        </p:nvSpPr>
        <p:spPr>
          <a:xfrm>
            <a:off x="3071802" y="1000108"/>
            <a:ext cx="3143272" cy="171451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4071934" y="4500570"/>
            <a:ext cx="6687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2714612" y="4500570"/>
            <a:ext cx="15456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15 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&lt;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4786314" y="4500570"/>
            <a:ext cx="13885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&lt; 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18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83" grpId="0"/>
      <p:bldP spid="84" grpId="0"/>
      <p:bldP spid="8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7290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357290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357290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357290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357290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072330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928794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500298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071802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643306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214810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928794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500298" y="1000108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072330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929322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6500826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786314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5357818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071802" y="1000108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3643306" y="1000108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3643306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7072330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500826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5357818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5929322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786314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214810" y="1000108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5929322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5357818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214810" y="1571612"/>
            <a:ext cx="571504" cy="57150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786314" y="1571612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3071802" y="1571612"/>
            <a:ext cx="571504" cy="57150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3643306" y="1571612"/>
            <a:ext cx="571504" cy="57150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2500298" y="1571612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1928794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3071802" y="2143116"/>
            <a:ext cx="571504" cy="57150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2500298" y="2143116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1928794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7072330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500826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7072330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6500826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5929322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5357818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4786314" y="2143116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4214810" y="2143116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7072330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6500826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5357818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5929322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4214810" y="2714620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3643306" y="2714620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3071802" y="2714620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4786314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1928794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2500298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5929322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5357818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4786314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4214810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3643306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3071802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2500298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1928794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4786314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4214810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3643306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3071802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2500298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1928794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7072330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6500826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5929322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5357818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Прямоугольник 80"/>
          <p:cNvSpPr/>
          <p:nvPr/>
        </p:nvSpPr>
        <p:spPr>
          <a:xfrm>
            <a:off x="6500826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олилиния 82"/>
          <p:cNvSpPr/>
          <p:nvPr/>
        </p:nvSpPr>
        <p:spPr>
          <a:xfrm>
            <a:off x="2643174" y="1142985"/>
            <a:ext cx="2714644" cy="2071702"/>
          </a:xfrm>
          <a:custGeom>
            <a:avLst/>
            <a:gdLst>
              <a:gd name="connsiteX0" fmla="*/ 63260 w 3246407"/>
              <a:gd name="connsiteY0" fmla="*/ 612476 h 2866846"/>
              <a:gd name="connsiteX1" fmla="*/ 287547 w 3246407"/>
              <a:gd name="connsiteY1" fmla="*/ 94891 h 2866846"/>
              <a:gd name="connsiteX2" fmla="*/ 1788543 w 3246407"/>
              <a:gd name="connsiteY2" fmla="*/ 112144 h 2866846"/>
              <a:gd name="connsiteX3" fmla="*/ 2754702 w 3246407"/>
              <a:gd name="connsiteY3" fmla="*/ 767752 h 2866846"/>
              <a:gd name="connsiteX4" fmla="*/ 3186022 w 3246407"/>
              <a:gd name="connsiteY4" fmla="*/ 1509623 h 2866846"/>
              <a:gd name="connsiteX5" fmla="*/ 2392392 w 3246407"/>
              <a:gd name="connsiteY5" fmla="*/ 1751163 h 2866846"/>
              <a:gd name="connsiteX6" fmla="*/ 2254370 w 3246407"/>
              <a:gd name="connsiteY6" fmla="*/ 2493035 h 2866846"/>
              <a:gd name="connsiteX7" fmla="*/ 753373 w 3246407"/>
              <a:gd name="connsiteY7" fmla="*/ 2562046 h 2866846"/>
              <a:gd name="connsiteX8" fmla="*/ 80513 w 3246407"/>
              <a:gd name="connsiteY8" fmla="*/ 664235 h 2866846"/>
              <a:gd name="connsiteX9" fmla="*/ 80513 w 3246407"/>
              <a:gd name="connsiteY9" fmla="*/ 664235 h 2866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46407" h="2866846">
                <a:moveTo>
                  <a:pt x="63260" y="612476"/>
                </a:moveTo>
                <a:cubicBezTo>
                  <a:pt x="31630" y="395378"/>
                  <a:pt x="0" y="178280"/>
                  <a:pt x="287547" y="94891"/>
                </a:cubicBezTo>
                <a:cubicBezTo>
                  <a:pt x="575094" y="11502"/>
                  <a:pt x="1377350" y="0"/>
                  <a:pt x="1788543" y="112144"/>
                </a:cubicBezTo>
                <a:cubicBezTo>
                  <a:pt x="2199736" y="224288"/>
                  <a:pt x="2521789" y="534839"/>
                  <a:pt x="2754702" y="767752"/>
                </a:cubicBezTo>
                <a:cubicBezTo>
                  <a:pt x="2987615" y="1000665"/>
                  <a:pt x="3246407" y="1345721"/>
                  <a:pt x="3186022" y="1509623"/>
                </a:cubicBezTo>
                <a:cubicBezTo>
                  <a:pt x="3125637" y="1673525"/>
                  <a:pt x="2547667" y="1587261"/>
                  <a:pt x="2392392" y="1751163"/>
                </a:cubicBezTo>
                <a:cubicBezTo>
                  <a:pt x="2237117" y="1915065"/>
                  <a:pt x="2527540" y="2357888"/>
                  <a:pt x="2254370" y="2493035"/>
                </a:cubicBezTo>
                <a:cubicBezTo>
                  <a:pt x="1981200" y="2628182"/>
                  <a:pt x="1115682" y="2866846"/>
                  <a:pt x="753373" y="2562046"/>
                </a:cubicBezTo>
                <a:cubicBezTo>
                  <a:pt x="391064" y="2257246"/>
                  <a:pt x="80513" y="664235"/>
                  <a:pt x="80513" y="664235"/>
                </a:cubicBezTo>
                <a:lnTo>
                  <a:pt x="80513" y="664235"/>
                </a:lnTo>
              </a:path>
            </a:pathLst>
          </a:cu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Прямоугольник 83"/>
          <p:cNvSpPr/>
          <p:nvPr/>
        </p:nvSpPr>
        <p:spPr>
          <a:xfrm>
            <a:off x="3643306" y="2143116"/>
            <a:ext cx="571504" cy="57150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Прямоугольник 84"/>
          <p:cNvSpPr/>
          <p:nvPr/>
        </p:nvSpPr>
        <p:spPr>
          <a:xfrm>
            <a:off x="4786314" y="2500306"/>
            <a:ext cx="6046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4071934" y="4500570"/>
            <a:ext cx="15151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&lt; 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 &lt;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3357554" y="4500570"/>
            <a:ext cx="77847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5 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5500694" y="4500570"/>
            <a:ext cx="9927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17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2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5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5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7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0"/>
                            </p:stCondLst>
                            <p:childTnLst>
                              <p:par>
                                <p:cTn id="76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7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5" grpId="0" animBg="1"/>
      <p:bldP spid="26" grpId="0" animBg="1"/>
      <p:bldP spid="33" grpId="0" animBg="1"/>
      <p:bldP spid="36" grpId="0" animBg="1"/>
      <p:bldP spid="36" grpId="1" animBg="1"/>
      <p:bldP spid="37" grpId="0" animBg="1"/>
      <p:bldP spid="38" grpId="0" animBg="1"/>
      <p:bldP spid="38" grpId="1" animBg="1"/>
      <p:bldP spid="39" grpId="0" animBg="1"/>
      <p:bldP spid="39" grpId="1" animBg="1"/>
      <p:bldP spid="40" grpId="0" animBg="1"/>
      <p:bldP spid="42" grpId="0" animBg="1"/>
      <p:bldP spid="42" grpId="1" animBg="1"/>
      <p:bldP spid="43" grpId="0" animBg="1"/>
      <p:bldP spid="51" grpId="0" animBg="1"/>
      <p:bldP spid="52" grpId="0" animBg="1"/>
      <p:bldP spid="57" grpId="0" animBg="1"/>
      <p:bldP spid="58" grpId="0" animBg="1"/>
      <p:bldP spid="59" grpId="0" animBg="1"/>
      <p:bldP spid="84" grpId="0" animBg="1"/>
      <p:bldP spid="84" grpId="1" animBg="1"/>
      <p:bldP spid="86" grpId="0"/>
      <p:bldP spid="87" grpId="0"/>
      <p:bldP spid="8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7290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357290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357290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357290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357290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072330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928794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500298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071802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643306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214810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928794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500298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072330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929322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6500826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786314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5357818" y="42860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071802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3643306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3643306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7072330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500826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5357818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5929322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786314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214810" y="100010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5929322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5357818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214810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786314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3071802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3643306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2500298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1928794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3071802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2500298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1928794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7072330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500826" y="1571612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7072330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6500826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5929322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5357818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4786314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4214810" y="2143116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7072330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6500826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5357818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5929322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4214810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3643306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3071802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4786314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1928794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2500298" y="2714620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5929322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5357818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4786314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4214810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3643306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3071802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2500298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1928794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4786314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4214810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3643306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3071802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2500298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1928794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7072330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6500826" y="3286124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5929322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5357818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Прямоугольник 80"/>
          <p:cNvSpPr/>
          <p:nvPr/>
        </p:nvSpPr>
        <p:spPr>
          <a:xfrm>
            <a:off x="6500826" y="3857628"/>
            <a:ext cx="571504" cy="571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Полилиния 81"/>
          <p:cNvSpPr/>
          <p:nvPr/>
        </p:nvSpPr>
        <p:spPr>
          <a:xfrm>
            <a:off x="2714612" y="1071546"/>
            <a:ext cx="2857520" cy="2071702"/>
          </a:xfrm>
          <a:custGeom>
            <a:avLst/>
            <a:gdLst>
              <a:gd name="connsiteX0" fmla="*/ 411192 w 3453441"/>
              <a:gd name="connsiteY0" fmla="*/ 612476 h 2622431"/>
              <a:gd name="connsiteX1" fmla="*/ 1084052 w 3453441"/>
              <a:gd name="connsiteY1" fmla="*/ 77638 h 2622431"/>
              <a:gd name="connsiteX2" fmla="*/ 1808671 w 3453441"/>
              <a:gd name="connsiteY2" fmla="*/ 146649 h 2622431"/>
              <a:gd name="connsiteX3" fmla="*/ 2015705 w 3453441"/>
              <a:gd name="connsiteY3" fmla="*/ 577970 h 2622431"/>
              <a:gd name="connsiteX4" fmla="*/ 2567796 w 3453441"/>
              <a:gd name="connsiteY4" fmla="*/ 923026 h 2622431"/>
              <a:gd name="connsiteX5" fmla="*/ 3206150 w 3453441"/>
              <a:gd name="connsiteY5" fmla="*/ 1078302 h 2622431"/>
              <a:gd name="connsiteX6" fmla="*/ 3240656 w 3453441"/>
              <a:gd name="connsiteY6" fmla="*/ 1078302 h 2622431"/>
              <a:gd name="connsiteX7" fmla="*/ 3447690 w 3453441"/>
              <a:gd name="connsiteY7" fmla="*/ 1250830 h 2622431"/>
              <a:gd name="connsiteX8" fmla="*/ 3275162 w 3453441"/>
              <a:gd name="connsiteY8" fmla="*/ 2044460 h 2622431"/>
              <a:gd name="connsiteX9" fmla="*/ 2567796 w 3453441"/>
              <a:gd name="connsiteY9" fmla="*/ 2475781 h 2622431"/>
              <a:gd name="connsiteX10" fmla="*/ 1808671 w 3453441"/>
              <a:gd name="connsiteY10" fmla="*/ 2493034 h 2622431"/>
              <a:gd name="connsiteX11" fmla="*/ 1118558 w 3453441"/>
              <a:gd name="connsiteY11" fmla="*/ 2493034 h 2622431"/>
              <a:gd name="connsiteX12" fmla="*/ 342181 w 3453441"/>
              <a:gd name="connsiteY12" fmla="*/ 2527540 h 2622431"/>
              <a:gd name="connsiteX13" fmla="*/ 31630 w 3453441"/>
              <a:gd name="connsiteY13" fmla="*/ 1923691 h 2622431"/>
              <a:gd name="connsiteX14" fmla="*/ 152399 w 3453441"/>
              <a:gd name="connsiteY14" fmla="*/ 1268083 h 2622431"/>
              <a:gd name="connsiteX15" fmla="*/ 428445 w 3453441"/>
              <a:gd name="connsiteY15" fmla="*/ 560717 h 2622431"/>
              <a:gd name="connsiteX16" fmla="*/ 462950 w 3453441"/>
              <a:gd name="connsiteY16" fmla="*/ 560717 h 2622431"/>
              <a:gd name="connsiteX17" fmla="*/ 462950 w 3453441"/>
              <a:gd name="connsiteY17" fmla="*/ 560717 h 2622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453441" h="2622431">
                <a:moveTo>
                  <a:pt x="411192" y="612476"/>
                </a:moveTo>
                <a:cubicBezTo>
                  <a:pt x="631165" y="383876"/>
                  <a:pt x="851139" y="155276"/>
                  <a:pt x="1084052" y="77638"/>
                </a:cubicBezTo>
                <a:cubicBezTo>
                  <a:pt x="1316965" y="0"/>
                  <a:pt x="1653396" y="63260"/>
                  <a:pt x="1808671" y="146649"/>
                </a:cubicBezTo>
                <a:cubicBezTo>
                  <a:pt x="1963946" y="230038"/>
                  <a:pt x="1889184" y="448574"/>
                  <a:pt x="2015705" y="577970"/>
                </a:cubicBezTo>
                <a:cubicBezTo>
                  <a:pt x="2142226" y="707366"/>
                  <a:pt x="2369389" y="839637"/>
                  <a:pt x="2567796" y="923026"/>
                </a:cubicBezTo>
                <a:cubicBezTo>
                  <a:pt x="2766203" y="1006415"/>
                  <a:pt x="3094007" y="1052423"/>
                  <a:pt x="3206150" y="1078302"/>
                </a:cubicBezTo>
                <a:cubicBezTo>
                  <a:pt x="3318293" y="1104181"/>
                  <a:pt x="3200399" y="1049547"/>
                  <a:pt x="3240656" y="1078302"/>
                </a:cubicBezTo>
                <a:cubicBezTo>
                  <a:pt x="3280913" y="1107057"/>
                  <a:pt x="3441939" y="1089804"/>
                  <a:pt x="3447690" y="1250830"/>
                </a:cubicBezTo>
                <a:cubicBezTo>
                  <a:pt x="3453441" y="1411856"/>
                  <a:pt x="3421811" y="1840302"/>
                  <a:pt x="3275162" y="2044460"/>
                </a:cubicBezTo>
                <a:cubicBezTo>
                  <a:pt x="3128513" y="2248619"/>
                  <a:pt x="2812211" y="2401019"/>
                  <a:pt x="2567796" y="2475781"/>
                </a:cubicBezTo>
                <a:cubicBezTo>
                  <a:pt x="2323381" y="2550543"/>
                  <a:pt x="2050211" y="2490159"/>
                  <a:pt x="1808671" y="2493034"/>
                </a:cubicBezTo>
                <a:cubicBezTo>
                  <a:pt x="1567131" y="2495910"/>
                  <a:pt x="1362973" y="2487283"/>
                  <a:pt x="1118558" y="2493034"/>
                </a:cubicBezTo>
                <a:cubicBezTo>
                  <a:pt x="874143" y="2498785"/>
                  <a:pt x="523336" y="2622431"/>
                  <a:pt x="342181" y="2527540"/>
                </a:cubicBezTo>
                <a:cubicBezTo>
                  <a:pt x="161026" y="2432649"/>
                  <a:pt x="63260" y="2133601"/>
                  <a:pt x="31630" y="1923691"/>
                </a:cubicBezTo>
                <a:cubicBezTo>
                  <a:pt x="0" y="1713782"/>
                  <a:pt x="86263" y="1495245"/>
                  <a:pt x="152399" y="1268083"/>
                </a:cubicBezTo>
                <a:cubicBezTo>
                  <a:pt x="218535" y="1040921"/>
                  <a:pt x="376687" y="678611"/>
                  <a:pt x="428445" y="560717"/>
                </a:cubicBezTo>
                <a:cubicBezTo>
                  <a:pt x="480203" y="442823"/>
                  <a:pt x="462950" y="560717"/>
                  <a:pt x="462950" y="560717"/>
                </a:cubicBezTo>
                <a:lnTo>
                  <a:pt x="462950" y="560717"/>
                </a:lnTo>
              </a:path>
            </a:pathLst>
          </a:cu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4" name="Прямая соединительная линия 83"/>
          <p:cNvCxnSpPr/>
          <p:nvPr/>
        </p:nvCxnSpPr>
        <p:spPr>
          <a:xfrm>
            <a:off x="3071802" y="1000108"/>
            <a:ext cx="1714512" cy="158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/>
          <p:cNvCxnSpPr/>
          <p:nvPr/>
        </p:nvCxnSpPr>
        <p:spPr>
          <a:xfrm rot="5400000">
            <a:off x="4500562" y="1285860"/>
            <a:ext cx="571504" cy="158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/>
          <p:cNvCxnSpPr/>
          <p:nvPr/>
        </p:nvCxnSpPr>
        <p:spPr>
          <a:xfrm>
            <a:off x="4786314" y="1571612"/>
            <a:ext cx="1143008" cy="158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/>
          <p:nvPr/>
        </p:nvCxnSpPr>
        <p:spPr>
          <a:xfrm rot="5400000">
            <a:off x="5322099" y="2178835"/>
            <a:ext cx="1214446" cy="158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 rot="10800000">
            <a:off x="5357818" y="2714620"/>
            <a:ext cx="571504" cy="158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Прямая соединительная линия 94"/>
          <p:cNvCxnSpPr/>
          <p:nvPr/>
        </p:nvCxnSpPr>
        <p:spPr>
          <a:xfrm rot="5400000">
            <a:off x="5072066" y="3000372"/>
            <a:ext cx="571504" cy="158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Прямая соединительная линия 98"/>
          <p:cNvCxnSpPr/>
          <p:nvPr/>
        </p:nvCxnSpPr>
        <p:spPr>
          <a:xfrm rot="10800000">
            <a:off x="2500298" y="3286124"/>
            <a:ext cx="2857520" cy="158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Прямая соединительная линия 100"/>
          <p:cNvCxnSpPr/>
          <p:nvPr/>
        </p:nvCxnSpPr>
        <p:spPr>
          <a:xfrm rot="5400000" flipH="1" flipV="1">
            <a:off x="1643042" y="2428868"/>
            <a:ext cx="1714512" cy="158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единительная линия 102"/>
          <p:cNvCxnSpPr/>
          <p:nvPr/>
        </p:nvCxnSpPr>
        <p:spPr>
          <a:xfrm>
            <a:off x="2500298" y="1571612"/>
            <a:ext cx="571504" cy="158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Прямая соединительная линия 104"/>
          <p:cNvCxnSpPr/>
          <p:nvPr/>
        </p:nvCxnSpPr>
        <p:spPr>
          <a:xfrm rot="5400000" flipH="1" flipV="1">
            <a:off x="2786050" y="1285860"/>
            <a:ext cx="571504" cy="158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Прямоугольник 106"/>
          <p:cNvSpPr/>
          <p:nvPr/>
        </p:nvSpPr>
        <p:spPr>
          <a:xfrm>
            <a:off x="5357818" y="2571744"/>
            <a:ext cx="5725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</a:t>
            </a:r>
            <a:endParaRPr lang="ru-RU" sz="54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8" name="Прямоугольник 107"/>
          <p:cNvSpPr/>
          <p:nvPr/>
        </p:nvSpPr>
        <p:spPr>
          <a:xfrm>
            <a:off x="4071934" y="4500570"/>
            <a:ext cx="15151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&lt; 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 &lt;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9" name="Прямоугольник 108"/>
          <p:cNvSpPr/>
          <p:nvPr/>
        </p:nvSpPr>
        <p:spPr>
          <a:xfrm>
            <a:off x="3357554" y="4500570"/>
            <a:ext cx="77847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0" name="Прямоугольник 109"/>
          <p:cNvSpPr/>
          <p:nvPr/>
        </p:nvSpPr>
        <p:spPr>
          <a:xfrm>
            <a:off x="5286380" y="4500570"/>
            <a:ext cx="150019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20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1" name="Прямоугольник 110"/>
          <p:cNvSpPr/>
          <p:nvPr/>
        </p:nvSpPr>
        <p:spPr>
          <a:xfrm>
            <a:off x="1857356" y="5286388"/>
            <a:ext cx="11705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 =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3" name="Прямоугольник 112"/>
          <p:cNvSpPr/>
          <p:nvPr/>
        </p:nvSpPr>
        <p:spPr>
          <a:xfrm>
            <a:off x="2786050" y="5286388"/>
            <a:ext cx="77847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4" name="Прямоугольник 113"/>
          <p:cNvSpPr/>
          <p:nvPr/>
        </p:nvSpPr>
        <p:spPr>
          <a:xfrm>
            <a:off x="3214678" y="5286388"/>
            <a:ext cx="77847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+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5" name="Прямоугольник 114"/>
          <p:cNvSpPr/>
          <p:nvPr/>
        </p:nvSpPr>
        <p:spPr>
          <a:xfrm>
            <a:off x="3500430" y="5286388"/>
            <a:ext cx="150019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14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6" name="Прямоугольник 115"/>
          <p:cNvSpPr/>
          <p:nvPr/>
        </p:nvSpPr>
        <p:spPr>
          <a:xfrm>
            <a:off x="4357686" y="5286388"/>
            <a:ext cx="150019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7" name="Прямоугольник 116"/>
          <p:cNvSpPr/>
          <p:nvPr/>
        </p:nvSpPr>
        <p:spPr>
          <a:xfrm>
            <a:off x="5429256" y="5286388"/>
            <a:ext cx="3276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= 13 </a:t>
            </a:r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(кв.см)</a:t>
            </a:r>
            <a:r>
              <a:rPr lang="en-US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8" name="Прямоугольник 117"/>
          <p:cNvSpPr/>
          <p:nvPr/>
        </p:nvSpPr>
        <p:spPr>
          <a:xfrm>
            <a:off x="3000364" y="5929330"/>
            <a:ext cx="514885" cy="648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a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19" name="Прямоугольник 118"/>
          <p:cNvSpPr/>
          <p:nvPr/>
        </p:nvSpPr>
        <p:spPr>
          <a:xfrm>
            <a:off x="4143372" y="5929330"/>
            <a:ext cx="546945" cy="756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</a:rPr>
              <a:t>b</a:t>
            </a:r>
            <a:endParaRPr lang="ru-RU" sz="5400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>
                                      <p:cBhvr>
                                        <p:cTn id="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>
                                      <p:cBhvr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>
                                      <p:cBhvr>
                                        <p:cTn id="2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>
                                      <p:cBhvr>
                                        <p:cTn id="4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4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>
                                      <p:cBhvr>
                                        <p:cTn id="4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5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500"/>
                            </p:stCondLst>
                            <p:childTnLst>
                              <p:par>
                                <p:cTn id="8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0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5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animClr clrSpc="rgb">
                                      <p:cBhvr>
                                        <p:cTn id="1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set>
                                      <p:cBhvr>
                                        <p:cTn id="1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500"/>
                            </p:stCondLst>
                            <p:childTnLst>
                              <p:par>
                                <p:cTn id="131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animClr clrSpc="rgb">
                                      <p:cBhvr>
                                        <p:cTn id="1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set>
                                      <p:cBhvr>
                                        <p:cTn id="1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000"/>
                            </p:stCondLst>
                            <p:childTnLst>
                              <p:par>
                                <p:cTn id="137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animClr clrSpc="rgb">
                                      <p:cBhvr>
                                        <p:cTn id="1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set>
                                      <p:cBhvr>
                                        <p:cTn id="1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500"/>
                            </p:stCondLst>
                            <p:childTnLst>
                              <p:par>
                                <p:cTn id="143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animClr clrSpc="rgb">
                                      <p:cBhvr>
                                        <p:cTn id="1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set>
                                      <p:cBhvr>
                                        <p:cTn id="1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00"/>
                            </p:stCondLst>
                            <p:childTnLst>
                              <p:par>
                                <p:cTn id="149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animClr clrSpc="rgb">
                                      <p:cBhvr>
                                        <p:cTn id="15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set>
                                      <p:cBhvr>
                                        <p:cTn id="15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5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animClr clrSpc="rgb">
                                      <p:cBhvr>
                                        <p:cTn id="1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set>
                                      <p:cBhvr>
                                        <p:cTn id="1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3000"/>
                            </p:stCondLst>
                            <p:childTnLst>
                              <p:par>
                                <p:cTn id="161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animClr clrSpc="rgb">
                                      <p:cBhvr>
                                        <p:cTn id="16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set>
                                      <p:cBhvr>
                                        <p:cTn id="16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3500"/>
                            </p:stCondLst>
                            <p:childTnLst>
                              <p:par>
                                <p:cTn id="167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animClr clrSpc="rgb">
                                      <p:cBhvr>
                                        <p:cTn id="16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set>
                                      <p:cBhvr>
                                        <p:cTn id="17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4000"/>
                            </p:stCondLst>
                            <p:childTnLst>
                              <p:par>
                                <p:cTn id="173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7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animClr clrSpc="rgb">
                                      <p:cBhvr>
                                        <p:cTn id="17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set>
                                      <p:cBhvr>
                                        <p:cTn id="17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4500"/>
                            </p:stCondLst>
                            <p:childTnLst>
                              <p:par>
                                <p:cTn id="179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animClr clrSpc="rgb">
                                      <p:cBhvr>
                                        <p:cTn id="18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set>
                                      <p:cBhvr>
                                        <p:cTn id="18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5000"/>
                            </p:stCondLst>
                            <p:childTnLst>
                              <p:par>
                                <p:cTn id="185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animClr clrSpc="rgb">
                                      <p:cBhvr>
                                        <p:cTn id="18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set>
                                      <p:cBhvr>
                                        <p:cTn id="1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5500"/>
                            </p:stCondLst>
                            <p:childTnLst>
                              <p:par>
                                <p:cTn id="191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animClr clrSpc="rgb">
                                      <p:cBhvr>
                                        <p:cTn id="19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set>
                                      <p:cBhvr>
                                        <p:cTn id="19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6000"/>
                            </p:stCondLst>
                            <p:childTnLst>
                              <p:par>
                                <p:cTn id="197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animClr clrSpc="rgb">
                                      <p:cBhvr>
                                        <p:cTn id="19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set>
                                      <p:cBhvr>
                                        <p:cTn id="20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6500"/>
                            </p:stCondLst>
                            <p:childTnLst>
                              <p:par>
                                <p:cTn id="203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0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animClr clrSpc="rgb">
                                      <p:cBhvr>
                                        <p:cTn id="20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F"/>
                                      </p:to>
                                    </p:animClr>
                                    <p:set>
                                      <p:cBhvr>
                                        <p:cTn id="20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2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4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7" grpId="1" animBg="1"/>
      <p:bldP spid="33" grpId="0" animBg="1"/>
      <p:bldP spid="35" grpId="0" animBg="1"/>
      <p:bldP spid="36" grpId="0" animBg="1"/>
      <p:bldP spid="37" grpId="0" animBg="1"/>
      <p:bldP spid="38" grpId="0" animBg="1"/>
      <p:bldP spid="38" grpId="1" animBg="1"/>
      <p:bldP spid="39" grpId="0" animBg="1"/>
      <p:bldP spid="39" grpId="1" animBg="1"/>
      <p:bldP spid="40" grpId="0" animBg="1"/>
      <p:bldP spid="42" grpId="0" animBg="1"/>
      <p:bldP spid="42" grpId="1" animBg="1"/>
      <p:bldP spid="43" grpId="0" animBg="1"/>
      <p:bldP spid="50" grpId="0" animBg="1"/>
      <p:bldP spid="51" grpId="0" animBg="1"/>
      <p:bldP spid="51" grpId="1" animBg="1"/>
      <p:bldP spid="52" grpId="0" animBg="1"/>
      <p:bldP spid="52" grpId="1" animBg="1"/>
      <p:bldP spid="57" grpId="0" animBg="1"/>
      <p:bldP spid="58" grpId="0" animBg="1"/>
      <p:bldP spid="59" grpId="0" animBg="1"/>
      <p:bldP spid="60" grpId="0" animBg="1"/>
      <p:bldP spid="62" grpId="0" animBg="1"/>
      <p:bldP spid="108" grpId="0"/>
      <p:bldP spid="109" grpId="0"/>
      <p:bldP spid="110" grpId="0"/>
      <p:bldP spid="111" grpId="0"/>
      <p:bldP spid="113" grpId="0"/>
      <p:bldP spid="114" grpId="0"/>
      <p:bldP spid="115" grpId="0"/>
      <p:bldP spid="116" grpId="0"/>
      <p:bldP spid="117" grpId="0"/>
      <p:bldP spid="118" grpId="0"/>
      <p:bldP spid="1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71736" y="785794"/>
            <a:ext cx="446468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 = a + b : 2</a:t>
            </a:r>
            <a:endParaRPr lang="ru-RU" sz="7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2071678"/>
            <a:ext cx="807249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 – </a:t>
            </a:r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количество ц</a:t>
            </a:r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елых клеток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3429000"/>
            <a:ext cx="8072494" cy="187743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 – </a:t>
            </a:r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количество</a:t>
            </a:r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клеток,     </a:t>
            </a:r>
          </a:p>
          <a:p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входящих в фигуру частично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Алгоритм вычисления площади </a:t>
            </a:r>
            <a:br>
              <a:rPr lang="ru-RU" dirty="0" smtClean="0"/>
            </a:br>
            <a:r>
              <a:rPr lang="ru-RU" dirty="0" smtClean="0"/>
              <a:t>с помощью палетки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1571612"/>
            <a:ext cx="7286676" cy="71438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Наложить палетку на фигуру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4357686" y="2285992"/>
            <a:ext cx="571504" cy="571504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2857496"/>
            <a:ext cx="7358114" cy="71438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Сосчитать количество целых клеток ( </a:t>
            </a:r>
            <a:r>
              <a:rPr lang="en-US" sz="3200" dirty="0" smtClean="0">
                <a:solidFill>
                  <a:srgbClr val="FF0000"/>
                </a:solidFill>
              </a:rPr>
              <a:t>a</a:t>
            </a:r>
            <a:r>
              <a:rPr lang="ru-RU" sz="2800" dirty="0" smtClean="0">
                <a:solidFill>
                  <a:schemeClr val="tx1"/>
                </a:solidFill>
              </a:rPr>
              <a:t> )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4429124" y="3571876"/>
            <a:ext cx="571504" cy="571504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928662" y="4143380"/>
            <a:ext cx="7358114" cy="8572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dirty="0" smtClean="0">
                <a:solidFill>
                  <a:schemeClr val="tx1"/>
                </a:solidFill>
              </a:rPr>
              <a:t>Сосчитать количество клеток, </a:t>
            </a:r>
          </a:p>
          <a:p>
            <a:pPr algn="ctr"/>
            <a:r>
              <a:rPr lang="ru-RU" sz="2600" dirty="0" smtClean="0">
                <a:solidFill>
                  <a:schemeClr val="tx1"/>
                </a:solidFill>
              </a:rPr>
              <a:t>входящих в фигуру частично ( </a:t>
            </a:r>
            <a:r>
              <a:rPr lang="en-US" sz="3200" dirty="0" smtClean="0">
                <a:solidFill>
                  <a:srgbClr val="FF0000"/>
                </a:solidFill>
              </a:rPr>
              <a:t>b</a:t>
            </a:r>
            <a:r>
              <a:rPr lang="ru-RU" sz="2600" dirty="0" smtClean="0">
                <a:solidFill>
                  <a:schemeClr val="tx1"/>
                </a:solidFill>
              </a:rPr>
              <a:t> )</a:t>
            </a:r>
            <a:endParaRPr lang="ru-RU" sz="2600" dirty="0">
              <a:solidFill>
                <a:schemeClr val="tx1"/>
              </a:solidFill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4500562" y="5000636"/>
            <a:ext cx="571504" cy="571504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928662" y="5572140"/>
            <a:ext cx="7429552" cy="10001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Сосчитайте приближенное значение площади: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29058" y="5929330"/>
            <a:ext cx="18565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 = a + b : 2</a:t>
            </a:r>
            <a:endParaRPr lang="ru-RU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9" grpId="0" animBg="1"/>
      <p:bldP spid="11" grpId="0" animBg="1"/>
      <p:bldP spid="12" grpId="0" animBg="1"/>
      <p:bldP spid="1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301</TotalTime>
  <Words>170</Words>
  <Application>Microsoft Office PowerPoint</Application>
  <PresentationFormat>Экран (4:3)</PresentationFormat>
  <Paragraphs>48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Алгоритм вычисления площади  с помощью палетки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19 октября. Классная работа.</dc:title>
  <dc:creator>XTreme</dc:creator>
  <cp:lastModifiedBy>XTreme</cp:lastModifiedBy>
  <cp:revision>33</cp:revision>
  <dcterms:created xsi:type="dcterms:W3CDTF">2009-10-18T18:04:28Z</dcterms:created>
  <dcterms:modified xsi:type="dcterms:W3CDTF">2009-12-01T18:50:44Z</dcterms:modified>
</cp:coreProperties>
</file>