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57" r:id="rId5"/>
    <p:sldId id="263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55" autoAdjust="0"/>
    <p:restoredTop sz="94658" autoAdjust="0"/>
  </p:normalViewPr>
  <p:slideViewPr>
    <p:cSldViewPr>
      <p:cViewPr varScale="1">
        <p:scale>
          <a:sx n="74" d="100"/>
          <a:sy n="74" d="100"/>
        </p:scale>
        <p:origin x="-486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30.11.2009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30.11.2009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30.11.2009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30.11.2009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30.11.2009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30.11.2009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30.11.2009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30.11.2009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Berlin_Europa_Center_Wasseruhr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hyperlink" Target="http://ru.wikipedia.org/wiki/%D0%A4%D0%B0%D0%B9%D0%BB:Pocket_watch_with_chain.jpg" TargetMode="Externa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2" Type="http://schemas.openxmlformats.org/officeDocument/2006/relationships/hyperlink" Target="http://ru.wikipedia.org/wiki/%D0%A4%D0%B0%D0%B9%D0%BB:Radiocontrolledclock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4%D0%B0%D0%B9%D0%BB:Lunddomirkeur2.jpg" TargetMode="External"/><Relationship Id="rId5" Type="http://schemas.openxmlformats.org/officeDocument/2006/relationships/image" Target="../media/image8.jpeg"/><Relationship Id="rId4" Type="http://schemas.openxmlformats.org/officeDocument/2006/relationships/hyperlink" Target="http://ru.wikipedia.org/wiki/%D0%A4%D0%B0%D0%B9%D0%BB:Clock_lock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ru.wikipedia.org/wiki/%D0%A4%D0%B0%D0%B9%D0%BB:Atomicclock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hyperlink" Target="http://upload.wikimedia.org/wikipedia/commons/7/70/Wooden_hourglass_3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ru.wikipedia.org/wiki/%D0%A4%D0%B0%D0%B9%D0%BB:MoscowKremlinClock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14290"/>
            <a:ext cx="4473084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ru-RU" sz="40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</a:t>
            </a:r>
            <a:r>
              <a:rPr lang="en-US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48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20=1400</a:t>
            </a:r>
            <a:r>
              <a:rPr lang="ru-RU" sz="48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4800" b="1" i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(Е)</a:t>
            </a:r>
            <a:endParaRPr lang="ru-RU" sz="4800" b="1" i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142984"/>
            <a:ext cx="4328429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180 </a:t>
            </a:r>
            <a:r>
              <a:rPr lang="ru-RU" sz="40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</a:t>
            </a:r>
            <a:r>
              <a:rPr lang="en-US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6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48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=720 </a:t>
            </a:r>
            <a:r>
              <a:rPr lang="en-US" sz="4800" b="1" i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</a:t>
            </a:r>
            <a:r>
              <a:rPr lang="ru-RU" sz="4800" b="1" i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В)</a:t>
            </a:r>
            <a:endParaRPr lang="ru-RU" sz="4800" b="1" i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928802"/>
            <a:ext cx="4003019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sz="4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 </a:t>
            </a:r>
            <a:r>
              <a:rPr lang="en-US" sz="6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48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=20</a:t>
            </a:r>
            <a:r>
              <a:rPr lang="ru-RU" sz="48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4800" b="1" i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(М)</a:t>
            </a:r>
            <a:endParaRPr lang="ru-RU" sz="4800" b="1" i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43438" y="357166"/>
            <a:ext cx="419858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x+460</a:t>
            </a:r>
            <a:r>
              <a:rPr lang="en-US" sz="48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</a:t>
            </a:r>
            <a:r>
              <a:rPr lang="en-US" sz="4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90</a:t>
            </a:r>
            <a:r>
              <a:rPr lang="en-US" sz="48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0</a:t>
            </a:r>
            <a:r>
              <a:rPr lang="ru-RU" sz="48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4800" b="1" i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(Р)</a:t>
            </a:r>
            <a:endParaRPr lang="ru-RU" sz="4800" b="1" i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393981" y="1357298"/>
            <a:ext cx="475001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3600-x</a:t>
            </a:r>
            <a:r>
              <a:rPr lang="en-US" sz="48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=32</a:t>
            </a:r>
            <a:r>
              <a:rPr lang="en-US" sz="4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0</a:t>
            </a:r>
            <a:r>
              <a:rPr lang="en-US" sz="48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0</a:t>
            </a:r>
            <a:r>
              <a:rPr lang="ru-RU" sz="48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4800" b="1" i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(Я)</a:t>
            </a:r>
            <a:endParaRPr lang="ru-RU" sz="4800" b="1" i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42910" y="3571876"/>
          <a:ext cx="8072495" cy="187044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614499"/>
                <a:gridCol w="1614499"/>
                <a:gridCol w="1614499"/>
                <a:gridCol w="1614499"/>
                <a:gridCol w="1614499"/>
              </a:tblGrid>
              <a:tr h="956044"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chemeClr val="tx1"/>
                          </a:solidFill>
                        </a:rPr>
                        <a:t>440</a:t>
                      </a:r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chemeClr val="tx1"/>
                          </a:solidFill>
                        </a:rPr>
                        <a:t>70</a:t>
                      </a:r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chemeClr val="tx1"/>
                          </a:solidFill>
                        </a:rPr>
                        <a:t>19</a:t>
                      </a:r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800" dirty="0" smtClean="0">
                          <a:solidFill>
                            <a:schemeClr val="tx1"/>
                          </a:solidFill>
                        </a:rPr>
                        <a:t>400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90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5400" b="1" i="1" cap="none" spc="0" dirty="0" smtClean="0">
                        <a:ln w="1905"/>
                        <a:solidFill>
                          <a:srgbClr val="C0000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5400" b="1" i="1" cap="none" spc="0" dirty="0" smtClean="0">
                        <a:ln w="1905"/>
                        <a:solidFill>
                          <a:srgbClr val="C0000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5400" b="1" i="1" cap="none" spc="0" dirty="0" smtClean="0">
                        <a:ln w="1905"/>
                        <a:solidFill>
                          <a:srgbClr val="C0000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1214414" y="4500570"/>
            <a:ext cx="6094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786050" y="4500570"/>
            <a:ext cx="5790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429124" y="4500570"/>
            <a:ext cx="5709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000760" y="4500570"/>
            <a:ext cx="7521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643834" y="4500570"/>
            <a:ext cx="6094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857232"/>
            <a:ext cx="126509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1век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857232"/>
            <a:ext cx="117557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1год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00298" y="857232"/>
            <a:ext cx="187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1месяц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57686" y="857232"/>
            <a:ext cx="165179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1сутки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857232"/>
            <a:ext cx="73770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1ч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929454" y="857232"/>
            <a:ext cx="138691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1мин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286776" y="857232"/>
            <a:ext cx="72487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Месяц 10"/>
          <p:cNvSpPr/>
          <p:nvPr/>
        </p:nvSpPr>
        <p:spPr>
          <a:xfrm rot="16200000">
            <a:off x="1000100" y="107154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Месяц 11"/>
          <p:cNvSpPr/>
          <p:nvPr/>
        </p:nvSpPr>
        <p:spPr>
          <a:xfrm rot="16200000">
            <a:off x="2643174" y="107154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Месяц 12"/>
          <p:cNvSpPr/>
          <p:nvPr/>
        </p:nvSpPr>
        <p:spPr>
          <a:xfrm rot="16200000">
            <a:off x="4286248" y="107154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Месяц 13"/>
          <p:cNvSpPr/>
          <p:nvPr/>
        </p:nvSpPr>
        <p:spPr>
          <a:xfrm rot="16200000">
            <a:off x="5786446" y="1142984"/>
            <a:ext cx="428628" cy="1143008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Месяц 14"/>
          <p:cNvSpPr/>
          <p:nvPr/>
        </p:nvSpPr>
        <p:spPr>
          <a:xfrm rot="16200000">
            <a:off x="7072330" y="1142984"/>
            <a:ext cx="428628" cy="1143008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Месяц 15"/>
          <p:cNvSpPr/>
          <p:nvPr/>
        </p:nvSpPr>
        <p:spPr>
          <a:xfrm rot="16200000">
            <a:off x="8215322" y="1285844"/>
            <a:ext cx="428628" cy="857288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Месяц 16"/>
          <p:cNvSpPr/>
          <p:nvPr/>
        </p:nvSpPr>
        <p:spPr>
          <a:xfrm rot="5400000">
            <a:off x="3238619" y="-790869"/>
            <a:ext cx="595057" cy="3319755"/>
          </a:xfrm>
          <a:prstGeom prst="moon">
            <a:avLst>
              <a:gd name="adj" fmla="val 793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14348" y="2000240"/>
            <a:ext cx="98251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571736" y="2000240"/>
            <a:ext cx="7264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12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500430" y="2000240"/>
            <a:ext cx="1949188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30 или 31</a:t>
            </a:r>
          </a:p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28-29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786446" y="2000240"/>
            <a:ext cx="70622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072330" y="2000240"/>
            <a:ext cx="7264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0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143900" y="2000240"/>
            <a:ext cx="7264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0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428860" y="0"/>
            <a:ext cx="244970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365 или 366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57158" y="3143248"/>
            <a:ext cx="25619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2мин = 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28596" y="4214818"/>
            <a:ext cx="29467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мин = 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00034" y="5214950"/>
            <a:ext cx="16850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1ч = 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643174" y="3143248"/>
            <a:ext cx="26260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 </a:t>
            </a:r>
            <a:r>
              <a:rPr lang="ru-RU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2 =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>
            <a:off x="8286776" y="2571744"/>
            <a:ext cx="50006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5214942" y="3143248"/>
            <a:ext cx="17283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120с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143240" y="4214818"/>
            <a:ext cx="30108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 </a:t>
            </a:r>
            <a:r>
              <a:rPr lang="ru-RU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10 =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6072198" y="4143380"/>
            <a:ext cx="17283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600с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>
            <a:off x="7215206" y="2571744"/>
            <a:ext cx="50006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Прямоугольник 36"/>
          <p:cNvSpPr/>
          <p:nvPr/>
        </p:nvSpPr>
        <p:spPr>
          <a:xfrm>
            <a:off x="2071670" y="5214950"/>
            <a:ext cx="30332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 </a:t>
            </a:r>
            <a:r>
              <a:rPr lang="ru-RU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60 =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5143504" y="5214950"/>
            <a:ext cx="21355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3600с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9" name="Овал 38"/>
          <p:cNvSpPr/>
          <p:nvPr/>
        </p:nvSpPr>
        <p:spPr>
          <a:xfrm>
            <a:off x="8501058" y="214290"/>
            <a:ext cx="642942" cy="64294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solidFill>
                  <a:schemeClr val="tx1"/>
                </a:solidFill>
              </a:rPr>
              <a:t>х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40" name="Овал 39"/>
          <p:cNvSpPr/>
          <p:nvPr/>
        </p:nvSpPr>
        <p:spPr>
          <a:xfrm>
            <a:off x="214282" y="285728"/>
            <a:ext cx="642942" cy="64294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:</a:t>
            </a:r>
            <a:endParaRPr lang="ru-RU" sz="4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500"/>
                            </p:stCondLst>
                            <p:childTnLst>
                              <p:par>
                                <p:cTn id="1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 animBg="1"/>
      <p:bldP spid="12" grpId="0" animBg="1"/>
      <p:bldP spid="13" grpId="0" animBg="1"/>
      <p:bldP spid="14" grpId="0" animBg="1"/>
      <p:bldP spid="18" grpId="0"/>
      <p:bldP spid="19" grpId="0"/>
      <p:bldP spid="20" grpId="0"/>
      <p:bldP spid="21" grpId="0"/>
      <p:bldP spid="22" grpId="0"/>
      <p:bldP spid="23" grpId="0"/>
      <p:bldP spid="26" grpId="0"/>
      <p:bldP spid="27" grpId="0"/>
      <p:bldP spid="28" grpId="0"/>
      <p:bldP spid="29" grpId="0"/>
      <p:bldP spid="33" grpId="0"/>
      <p:bldP spid="34" grpId="0"/>
      <p:bldP spid="35" grpId="0"/>
      <p:bldP spid="37" grpId="0"/>
      <p:bldP spid="38" grpId="0"/>
      <p:bldP spid="39" grpId="0" animBg="1"/>
      <p:bldP spid="4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857232"/>
            <a:ext cx="126509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1век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857232"/>
            <a:ext cx="117557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1год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00298" y="857232"/>
            <a:ext cx="187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1месяц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57686" y="857232"/>
            <a:ext cx="165179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1сутки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857232"/>
            <a:ext cx="73770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1ч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929454" y="857232"/>
            <a:ext cx="138691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1мин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286776" y="857232"/>
            <a:ext cx="72487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Месяц 10"/>
          <p:cNvSpPr/>
          <p:nvPr/>
        </p:nvSpPr>
        <p:spPr>
          <a:xfrm rot="16200000">
            <a:off x="1000100" y="107154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Месяц 11"/>
          <p:cNvSpPr/>
          <p:nvPr/>
        </p:nvSpPr>
        <p:spPr>
          <a:xfrm rot="16200000">
            <a:off x="2643174" y="107154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Месяц 12"/>
          <p:cNvSpPr/>
          <p:nvPr/>
        </p:nvSpPr>
        <p:spPr>
          <a:xfrm rot="16200000">
            <a:off x="4286248" y="107154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Месяц 13"/>
          <p:cNvSpPr/>
          <p:nvPr/>
        </p:nvSpPr>
        <p:spPr>
          <a:xfrm rot="16200000">
            <a:off x="5786446" y="1142984"/>
            <a:ext cx="428628" cy="1143008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Месяц 14"/>
          <p:cNvSpPr/>
          <p:nvPr/>
        </p:nvSpPr>
        <p:spPr>
          <a:xfrm rot="16200000">
            <a:off x="7072330" y="1142984"/>
            <a:ext cx="428628" cy="1143008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Месяц 15"/>
          <p:cNvSpPr/>
          <p:nvPr/>
        </p:nvSpPr>
        <p:spPr>
          <a:xfrm rot="16200000">
            <a:off x="8215322" y="1285844"/>
            <a:ext cx="428628" cy="857288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Месяц 16"/>
          <p:cNvSpPr/>
          <p:nvPr/>
        </p:nvSpPr>
        <p:spPr>
          <a:xfrm rot="5400000">
            <a:off x="3238619" y="-790869"/>
            <a:ext cx="595057" cy="3319755"/>
          </a:xfrm>
          <a:prstGeom prst="moon">
            <a:avLst>
              <a:gd name="adj" fmla="val 793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14348" y="2000240"/>
            <a:ext cx="98251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571736" y="2000240"/>
            <a:ext cx="7264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12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500430" y="2000240"/>
            <a:ext cx="1949188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30 или 31</a:t>
            </a:r>
          </a:p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28-29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786446" y="2000240"/>
            <a:ext cx="70622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072330" y="2000240"/>
            <a:ext cx="7264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0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143900" y="2000240"/>
            <a:ext cx="7264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0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428860" y="0"/>
            <a:ext cx="244970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365 или 366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8501058" y="214290"/>
            <a:ext cx="642942" cy="64294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solidFill>
                  <a:schemeClr val="tx1"/>
                </a:solidFill>
              </a:rPr>
              <a:t>х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214282" y="285728"/>
            <a:ext cx="642942" cy="64294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: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00034" y="2928934"/>
            <a:ext cx="24817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120с = 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00034" y="3714752"/>
            <a:ext cx="24770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180с = 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00034" y="4429132"/>
            <a:ext cx="24817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360с = 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71472" y="5214950"/>
            <a:ext cx="24817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600с = 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643174" y="2928934"/>
            <a:ext cx="33201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120 : 60 =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8286776" y="2571744"/>
            <a:ext cx="50006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5929322" y="2928934"/>
            <a:ext cx="18085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2мин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714612" y="3714752"/>
            <a:ext cx="33201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180 : 60 =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6000760" y="3643314"/>
            <a:ext cx="18085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3мин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786050" y="4429132"/>
            <a:ext cx="33201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360 : 60 =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6072198" y="4357694"/>
            <a:ext cx="18085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6мин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857488" y="5214950"/>
            <a:ext cx="33201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600 : 60 =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6143636" y="5143512"/>
            <a:ext cx="21933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10мин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857232"/>
            <a:ext cx="126509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1век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857232"/>
            <a:ext cx="117557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1год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00298" y="857232"/>
            <a:ext cx="187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1месяц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57686" y="857232"/>
            <a:ext cx="165179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1сутки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857232"/>
            <a:ext cx="73770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1ч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929454" y="857232"/>
            <a:ext cx="138691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1мин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286776" y="857232"/>
            <a:ext cx="72487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Месяц 10"/>
          <p:cNvSpPr/>
          <p:nvPr/>
        </p:nvSpPr>
        <p:spPr>
          <a:xfrm rot="16200000">
            <a:off x="1000100" y="107154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Месяц 11"/>
          <p:cNvSpPr/>
          <p:nvPr/>
        </p:nvSpPr>
        <p:spPr>
          <a:xfrm rot="16200000">
            <a:off x="2643174" y="107154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Месяц 12"/>
          <p:cNvSpPr/>
          <p:nvPr/>
        </p:nvSpPr>
        <p:spPr>
          <a:xfrm rot="16200000">
            <a:off x="4286248" y="107154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Месяц 13"/>
          <p:cNvSpPr/>
          <p:nvPr/>
        </p:nvSpPr>
        <p:spPr>
          <a:xfrm rot="16200000">
            <a:off x="5786446" y="1142984"/>
            <a:ext cx="428628" cy="1143008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Месяц 14"/>
          <p:cNvSpPr/>
          <p:nvPr/>
        </p:nvSpPr>
        <p:spPr>
          <a:xfrm rot="16200000">
            <a:off x="7072330" y="1142984"/>
            <a:ext cx="428628" cy="1143008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Месяц 15"/>
          <p:cNvSpPr/>
          <p:nvPr/>
        </p:nvSpPr>
        <p:spPr>
          <a:xfrm rot="16200000">
            <a:off x="8215322" y="1285844"/>
            <a:ext cx="428628" cy="857288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Месяц 16"/>
          <p:cNvSpPr/>
          <p:nvPr/>
        </p:nvSpPr>
        <p:spPr>
          <a:xfrm rot="5400000">
            <a:off x="3238619" y="-790869"/>
            <a:ext cx="595057" cy="3319755"/>
          </a:xfrm>
          <a:prstGeom prst="moon">
            <a:avLst>
              <a:gd name="adj" fmla="val 793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14348" y="2000240"/>
            <a:ext cx="98251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571736" y="2000240"/>
            <a:ext cx="7264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12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500430" y="2000240"/>
            <a:ext cx="1949188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30 или 31</a:t>
            </a:r>
          </a:p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28-29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786446" y="2000240"/>
            <a:ext cx="70622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072330" y="2000240"/>
            <a:ext cx="7264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0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143900" y="2000240"/>
            <a:ext cx="7264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0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428860" y="0"/>
            <a:ext cx="244970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365 или 366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8501058" y="214290"/>
            <a:ext cx="642942" cy="64294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solidFill>
                  <a:schemeClr val="tx1"/>
                </a:solidFill>
              </a:rPr>
              <a:t>х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214282" y="285728"/>
            <a:ext cx="642942" cy="64294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: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00034" y="2928934"/>
            <a:ext cx="257474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2сут.7ч = 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00034" y="3714752"/>
            <a:ext cx="286629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3сут.10ч = 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00034" y="4429132"/>
            <a:ext cx="319010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10сут.15ч = 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71472" y="5214950"/>
            <a:ext cx="322017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100сут.6ч = 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786050" y="2928934"/>
            <a:ext cx="309495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 </a:t>
            </a:r>
            <a:r>
              <a:rPr lang="ru-RU" sz="4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2 + 7 =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5929322" y="2571744"/>
            <a:ext cx="50006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5715008" y="2928934"/>
            <a:ext cx="112402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55ч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071802" y="3714752"/>
            <a:ext cx="340856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 </a:t>
            </a:r>
            <a:r>
              <a:rPr lang="ru-RU" sz="4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3 + 10 =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6286512" y="3714752"/>
            <a:ext cx="112402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82ч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3428992" y="4429132"/>
            <a:ext cx="372217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 </a:t>
            </a:r>
            <a:r>
              <a:rPr lang="ru-RU" sz="4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10 + 15 =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6929454" y="4429132"/>
            <a:ext cx="145584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255ч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3428992" y="5214950"/>
            <a:ext cx="374038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 </a:t>
            </a:r>
            <a:r>
              <a:rPr lang="ru-RU" sz="4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100 + 6 =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7072330" y="5214950"/>
            <a:ext cx="176285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2406ч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285728"/>
            <a:ext cx="732540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Сколько времени прошло: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1285860"/>
            <a:ext cx="677929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  9ч05мин  до  13ч20мин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2000240"/>
            <a:ext cx="607878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13ч20мин - </a:t>
            </a:r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9ч05мин= 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785786" y="2714620"/>
            <a:ext cx="928694" cy="1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786182" y="2714620"/>
            <a:ext cx="571504" cy="1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857356" y="2714620"/>
            <a:ext cx="1428760" cy="1588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572000" y="2714620"/>
            <a:ext cx="1428760" cy="1588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6357950" y="2000240"/>
            <a:ext cx="244169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</a:t>
            </a:r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ч15мин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85720" y="2928934"/>
            <a:ext cx="863633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  10ч45мин  до  7ч57мин вечера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14348" y="3714752"/>
            <a:ext cx="589962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7ч57мин - </a:t>
            </a:r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10ч45мин= 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7072330" y="3643314"/>
            <a:ext cx="1643074" cy="1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714348" y="3714752"/>
            <a:ext cx="622401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19ч57мин - </a:t>
            </a:r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10ч45мин= 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857224" y="4429132"/>
            <a:ext cx="928694" cy="1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3857620" y="4429132"/>
            <a:ext cx="785818" cy="1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1928794" y="4429132"/>
            <a:ext cx="1428760" cy="1588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4857752" y="4429132"/>
            <a:ext cx="1428760" cy="1588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6702305" y="3714752"/>
            <a:ext cx="244169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9</a:t>
            </a:r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ч12мин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5" grpId="0"/>
      <p:bldP spid="16" grpId="0"/>
      <p:bldP spid="18" grpId="0"/>
      <p:bldP spid="18" grpId="1"/>
      <p:bldP spid="21" grpId="0"/>
      <p:bldP spid="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686800" cy="51435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i="1" dirty="0" smtClean="0"/>
              <a:t>	</a:t>
            </a:r>
            <a:r>
              <a:rPr lang="ru-RU" sz="2800" i="1" dirty="0" smtClean="0">
                <a:solidFill>
                  <a:srgbClr val="C00000"/>
                </a:solidFill>
              </a:rPr>
              <a:t>Время</a:t>
            </a:r>
            <a:r>
              <a:rPr lang="ru-RU" sz="2800" i="1" dirty="0" smtClean="0"/>
              <a:t> – </a:t>
            </a:r>
            <a:r>
              <a:rPr lang="ru-RU" sz="2800" dirty="0" smtClean="0"/>
              <a:t>одна из форм существования бесконечно развивающейся материи, последовательная смена её явлений и состояний.</a:t>
            </a:r>
          </a:p>
          <a:p>
            <a:pPr>
              <a:buNone/>
            </a:pPr>
            <a:r>
              <a:rPr lang="ru-RU" sz="2800" i="1" dirty="0" smtClean="0">
                <a:solidFill>
                  <a:srgbClr val="C00000"/>
                </a:solidFill>
              </a:rPr>
              <a:t>	Время</a:t>
            </a:r>
            <a:r>
              <a:rPr lang="ru-RU" sz="2800" i="1" dirty="0" smtClean="0"/>
              <a:t> – </a:t>
            </a:r>
            <a:r>
              <a:rPr lang="ru-RU" sz="2800" dirty="0" smtClean="0"/>
              <a:t>пора дня, недели, года.</a:t>
            </a:r>
          </a:p>
          <a:p>
            <a:pPr>
              <a:buNone/>
            </a:pPr>
            <a:r>
              <a:rPr lang="ru-RU" sz="2800" i="1" dirty="0" smtClean="0">
                <a:solidFill>
                  <a:srgbClr val="C00000"/>
                </a:solidFill>
              </a:rPr>
              <a:t>	Время</a:t>
            </a:r>
            <a:r>
              <a:rPr lang="ru-RU" sz="2800" i="1" dirty="0" smtClean="0"/>
              <a:t> –</a:t>
            </a:r>
            <a:r>
              <a:rPr lang="ru-RU" sz="2800" dirty="0" smtClean="0"/>
              <a:t> настоящее, прошедшее, будущее у глагола и жизни человека.</a:t>
            </a:r>
          </a:p>
          <a:p>
            <a:pPr>
              <a:buNone/>
            </a:pPr>
            <a:r>
              <a:rPr lang="ru-RU" sz="2800" i="1" dirty="0" smtClean="0">
                <a:solidFill>
                  <a:srgbClr val="C00000"/>
                </a:solidFill>
              </a:rPr>
              <a:t>	Время</a:t>
            </a:r>
            <a:r>
              <a:rPr lang="ru-RU" sz="2800" i="1" dirty="0" smtClean="0"/>
              <a:t> –</a:t>
            </a:r>
            <a:r>
              <a:rPr lang="ru-RU" sz="2800" dirty="0" smtClean="0"/>
              <a:t> промежуток  длительности какого-либо события, оставившего после себя культурный памятник.</a:t>
            </a:r>
          </a:p>
          <a:p>
            <a:pPr>
              <a:buNone/>
            </a:pPr>
            <a:r>
              <a:rPr lang="ru-RU" sz="2800" dirty="0" smtClean="0"/>
              <a:t>	</a:t>
            </a:r>
            <a:r>
              <a:rPr lang="ru-RU" sz="2800" i="1" dirty="0" smtClean="0">
                <a:solidFill>
                  <a:srgbClr val="C00000"/>
                </a:solidFill>
              </a:rPr>
              <a:t>Время</a:t>
            </a:r>
            <a:r>
              <a:rPr lang="ru-RU" sz="2800" i="1" dirty="0" smtClean="0"/>
              <a:t> – </a:t>
            </a:r>
            <a:r>
              <a:rPr lang="ru-RU" sz="2800" dirty="0" smtClean="0"/>
              <a:t>продолжительность чего-нибудь, измеряемая часами, минутами и т.д.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488" y="142852"/>
            <a:ext cx="31005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Р Е М 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85720" y="214290"/>
            <a:ext cx="39821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тысячелетие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214290"/>
            <a:ext cx="25971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секунда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500958" y="214290"/>
            <a:ext cx="12554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век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1071546"/>
            <a:ext cx="1791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сутки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71736" y="1071546"/>
            <a:ext cx="20842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месяц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00628" y="1071546"/>
            <a:ext cx="11360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год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357950" y="1071546"/>
            <a:ext cx="23634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минута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428728" y="1857364"/>
            <a:ext cx="23006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неделя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500562" y="1857364"/>
            <a:ext cx="12330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час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11008E-7 L -0.00087 0.34852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1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11008E-7 L -0.31806 0.34852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9" y="1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4.53284E-7 L 0.21198 0.22433 " pathEditMode="relative" rAng="0" ptsTypes="AA">
                                      <p:cBhvr>
                                        <p:cTn id="77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" y="1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25532E-6 L -0.26528 0.39154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3" y="1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59112E-6 L 0.21806 0.26665 " pathEditMode="relative" rAng="0" ptsTypes="AA">
                                      <p:cBhvr>
                                        <p:cTn id="8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" y="1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25532E-6 L 0.74097 0.38113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0" y="1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4.34783E-6 L -0.42188 0.44495 " pathEditMode="relative" rAng="0" ptsTypes="AA">
                                      <p:cBhvr>
                                        <p:cTn id="9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" y="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25532E-6 L -0.39531 0.55944 " pathEditMode="relative" rAng="0" ptsTypes="AA">
                                      <p:cBhvr>
                                        <p:cTn id="9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8" y="2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1.11008E-7 L 0.1257 0.68432 " pathEditMode="relative" rAng="0" ptsTypes="AA">
                                      <p:cBhvr>
                                        <p:cTn id="10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" y="3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6" grpId="1" build="allAtOnce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 build="allAtOnce"/>
      <p:bldP spid="11" grpId="1" build="allAtOnce"/>
      <p:bldP spid="12" grpId="0"/>
      <p:bldP spid="12" grpId="1"/>
      <p:bldP spid="13" grpId="0"/>
      <p:bldP spid="13" grpId="1"/>
      <p:bldP spid="15" grpId="0"/>
      <p:bldP spid="15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J0236227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36" y="2428868"/>
            <a:ext cx="1643074" cy="2242312"/>
          </a:xfrm>
          <a:prstGeom prst="rect">
            <a:avLst/>
          </a:prstGeom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000100" y="2285992"/>
          <a:ext cx="2959986" cy="2767499"/>
        </p:xfrm>
        <a:graphic>
          <a:graphicData uri="http://schemas.openxmlformats.org/drawingml/2006/table">
            <a:tbl>
              <a:tblPr/>
              <a:tblGrid>
                <a:gridCol w="422850"/>
                <a:gridCol w="422856"/>
                <a:gridCol w="422856"/>
                <a:gridCol w="422856"/>
                <a:gridCol w="422856"/>
                <a:gridCol w="422856"/>
                <a:gridCol w="422856"/>
              </a:tblGrid>
              <a:tr h="190019"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67" b="1" kern="1400" dirty="0" err="1">
                          <a:solidFill>
                            <a:srgbClr val="000000"/>
                          </a:solidFill>
                          <a:latin typeface="Arial"/>
                        </a:rPr>
                        <a:t>пн</a:t>
                      </a:r>
                      <a:endParaRPr lang="ru-RU" sz="900" b="1" kern="14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3025" marR="36195" marT="36195" marB="36195" anchor="ctr">
                    <a:lnL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67" b="1" kern="1400">
                          <a:solidFill>
                            <a:srgbClr val="000000"/>
                          </a:solidFill>
                          <a:latin typeface="Arial"/>
                        </a:rPr>
                        <a:t>вт</a:t>
                      </a:r>
                      <a:endParaRPr lang="ru-RU" sz="900" b="1" kern="140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3025" marR="36195" marT="36195" marB="36195" anchor="ctr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67" b="1" kern="1400">
                          <a:solidFill>
                            <a:srgbClr val="000000"/>
                          </a:solidFill>
                          <a:latin typeface="Arial"/>
                        </a:rPr>
                        <a:t>ср</a:t>
                      </a:r>
                      <a:endParaRPr lang="ru-RU" sz="900" b="1" kern="140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3025" marR="36195" marT="36195" marB="36195" anchor="ctr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67" b="1" kern="1400">
                          <a:solidFill>
                            <a:srgbClr val="000000"/>
                          </a:solidFill>
                          <a:latin typeface="Arial"/>
                        </a:rPr>
                        <a:t>чт</a:t>
                      </a:r>
                      <a:endParaRPr lang="ru-RU" sz="900" b="1" kern="140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3025" marR="36195" marT="36195" marB="36195" anchor="ctr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67" b="1" kern="1400">
                          <a:solidFill>
                            <a:srgbClr val="000000"/>
                          </a:solidFill>
                          <a:latin typeface="Arial"/>
                        </a:rPr>
                        <a:t>пт</a:t>
                      </a:r>
                      <a:endParaRPr lang="ru-RU" sz="900" b="1" kern="140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3025" marR="36195" marT="36195" marB="36195" anchor="ctr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67" b="1" kern="1400">
                          <a:solidFill>
                            <a:srgbClr val="000000"/>
                          </a:solidFill>
                          <a:latin typeface="Arial"/>
                        </a:rPr>
                        <a:t>сб</a:t>
                      </a:r>
                      <a:endParaRPr lang="ru-RU" sz="900" b="1" kern="140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3025" marR="36195" marT="36195" marB="36195" anchor="ctr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67" b="1" kern="1400">
                          <a:solidFill>
                            <a:srgbClr val="000000"/>
                          </a:solidFill>
                          <a:latin typeface="Arial"/>
                        </a:rPr>
                        <a:t>вс</a:t>
                      </a:r>
                      <a:endParaRPr lang="ru-RU" sz="900" b="1" kern="140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3025" marR="36195" marT="36195" marB="36195" anchor="ctr">
                    <a:lnL>
                      <a:noFill/>
                    </a:lnL>
                    <a:lnR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</a:tr>
              <a:tr h="419538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67" i="1" kern="1400" dirty="0">
                          <a:solidFill>
                            <a:srgbClr val="000000"/>
                          </a:solidFill>
                          <a:latin typeface="Century Schoolbook"/>
                        </a:rPr>
                        <a:t> </a:t>
                      </a:r>
                      <a:endParaRPr lang="ru-RU" sz="1100" i="1" kern="1400" dirty="0">
                        <a:solidFill>
                          <a:srgbClr val="000000"/>
                        </a:solidFill>
                        <a:latin typeface="Century Schoolbook"/>
                      </a:endParaRPr>
                    </a:p>
                  </a:txBody>
                  <a:tcPr marL="73025" marR="36195" marT="36195" marB="36195">
                    <a:lnL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67" i="1" kern="1400" dirty="0">
                          <a:solidFill>
                            <a:srgbClr val="000000"/>
                          </a:solidFill>
                          <a:latin typeface="Century Schoolbook"/>
                        </a:rPr>
                        <a:t> </a:t>
                      </a:r>
                      <a:endParaRPr lang="ru-RU" sz="1100" i="1" kern="1400" dirty="0">
                        <a:solidFill>
                          <a:srgbClr val="000000"/>
                        </a:solidFill>
                        <a:latin typeface="Century Schoolbook"/>
                      </a:endParaRPr>
                    </a:p>
                  </a:txBody>
                  <a:tcPr marL="73025" marR="36195" marT="36195" marB="36195">
                    <a:lnL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67" i="1" kern="1400">
                          <a:solidFill>
                            <a:srgbClr val="000000"/>
                          </a:solidFill>
                          <a:latin typeface="Century Schoolbook"/>
                        </a:rPr>
                        <a:t> </a:t>
                      </a:r>
                      <a:endParaRPr lang="ru-RU" sz="1100" i="1" kern="1400">
                        <a:solidFill>
                          <a:srgbClr val="000000"/>
                        </a:solidFill>
                        <a:latin typeface="Century Schoolbook"/>
                      </a:endParaRPr>
                    </a:p>
                  </a:txBody>
                  <a:tcPr marL="73025" marR="36195" marT="36195" marB="36195">
                    <a:lnL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67" i="1" kern="1400">
                          <a:solidFill>
                            <a:srgbClr val="000000"/>
                          </a:solidFill>
                          <a:latin typeface="Century Schoolbook"/>
                        </a:rPr>
                        <a:t> </a:t>
                      </a:r>
                      <a:endParaRPr lang="ru-RU" sz="1100" i="1" kern="1400">
                        <a:solidFill>
                          <a:srgbClr val="000000"/>
                        </a:solidFill>
                        <a:latin typeface="Century Schoolbook"/>
                      </a:endParaRPr>
                    </a:p>
                  </a:txBody>
                  <a:tcPr marL="73025" marR="36195" marT="36195" marB="36195">
                    <a:lnL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67" i="1" kern="1400">
                          <a:solidFill>
                            <a:srgbClr val="000000"/>
                          </a:solidFill>
                          <a:latin typeface="Century Schoolbook"/>
                        </a:rPr>
                        <a:t> </a:t>
                      </a:r>
                      <a:endParaRPr lang="ru-RU" sz="1100" i="1" kern="1400">
                        <a:solidFill>
                          <a:srgbClr val="000000"/>
                        </a:solidFill>
                        <a:latin typeface="Century Schoolbook"/>
                      </a:endParaRPr>
                    </a:p>
                  </a:txBody>
                  <a:tcPr marL="73025" marR="36195" marT="36195" marB="36195">
                    <a:lnL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67" i="1" kern="1400">
                          <a:solidFill>
                            <a:srgbClr val="000000"/>
                          </a:solidFill>
                          <a:latin typeface="Century Schoolbook"/>
                        </a:rPr>
                        <a:t> </a:t>
                      </a:r>
                      <a:endParaRPr lang="ru-RU" sz="1100" i="1" kern="1400">
                        <a:solidFill>
                          <a:srgbClr val="000000"/>
                        </a:solidFill>
                        <a:latin typeface="Century Schoolbook"/>
                      </a:endParaRPr>
                    </a:p>
                  </a:txBody>
                  <a:tcPr marL="73025" marR="36195" marT="36195" marB="36195">
                    <a:lnL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67" i="1" kern="1400">
                          <a:solidFill>
                            <a:srgbClr val="000000"/>
                          </a:solidFill>
                          <a:latin typeface="Century Schoolbook"/>
                        </a:rPr>
                        <a:t>1</a:t>
                      </a:r>
                      <a:endParaRPr lang="ru-RU" sz="1100" i="1" kern="1400">
                        <a:solidFill>
                          <a:srgbClr val="000000"/>
                        </a:solidFill>
                        <a:latin typeface="Century Schoolbook"/>
                      </a:endParaRPr>
                    </a:p>
                  </a:txBody>
                  <a:tcPr marL="73025" marR="36195" marT="36195" marB="36195">
                    <a:lnL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9538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67" i="1" kern="1400">
                          <a:solidFill>
                            <a:srgbClr val="000000"/>
                          </a:solidFill>
                          <a:latin typeface="Century Schoolbook"/>
                        </a:rPr>
                        <a:t>2</a:t>
                      </a:r>
                      <a:endParaRPr lang="ru-RU" sz="1100" i="1" kern="1400">
                        <a:solidFill>
                          <a:srgbClr val="000000"/>
                        </a:solidFill>
                        <a:latin typeface="Century Schoolbook"/>
                      </a:endParaRPr>
                    </a:p>
                  </a:txBody>
                  <a:tcPr marL="73025" marR="36195" marT="36195" marB="36195">
                    <a:lnL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67" i="1" kern="1400">
                          <a:solidFill>
                            <a:srgbClr val="000000"/>
                          </a:solidFill>
                          <a:latin typeface="Century Schoolbook"/>
                        </a:rPr>
                        <a:t>3</a:t>
                      </a:r>
                      <a:endParaRPr lang="ru-RU" sz="1100" i="1" kern="1400">
                        <a:solidFill>
                          <a:srgbClr val="000000"/>
                        </a:solidFill>
                        <a:latin typeface="Century Schoolbook"/>
                      </a:endParaRPr>
                    </a:p>
                  </a:txBody>
                  <a:tcPr marL="73025" marR="36195" marT="36195" marB="36195">
                    <a:lnL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67" i="1" kern="1400">
                          <a:solidFill>
                            <a:srgbClr val="000000"/>
                          </a:solidFill>
                          <a:latin typeface="Century Schoolbook"/>
                        </a:rPr>
                        <a:t>4</a:t>
                      </a:r>
                      <a:endParaRPr lang="ru-RU" sz="1100" i="1" kern="1400">
                        <a:solidFill>
                          <a:srgbClr val="000000"/>
                        </a:solidFill>
                        <a:latin typeface="Century Schoolbook"/>
                      </a:endParaRPr>
                    </a:p>
                  </a:txBody>
                  <a:tcPr marL="73025" marR="36195" marT="36195" marB="36195">
                    <a:lnL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67" i="1" kern="1400">
                          <a:solidFill>
                            <a:srgbClr val="000000"/>
                          </a:solidFill>
                          <a:latin typeface="Century Schoolbook"/>
                        </a:rPr>
                        <a:t>5</a:t>
                      </a:r>
                      <a:endParaRPr lang="ru-RU" sz="1100" i="1" kern="1400">
                        <a:solidFill>
                          <a:srgbClr val="000000"/>
                        </a:solidFill>
                        <a:latin typeface="Century Schoolbook"/>
                      </a:endParaRPr>
                    </a:p>
                  </a:txBody>
                  <a:tcPr marL="73025" marR="36195" marT="36195" marB="36195">
                    <a:lnL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67" i="1" kern="1400">
                          <a:solidFill>
                            <a:srgbClr val="000000"/>
                          </a:solidFill>
                          <a:latin typeface="Century Schoolbook"/>
                        </a:rPr>
                        <a:t>6</a:t>
                      </a:r>
                      <a:endParaRPr lang="ru-RU" sz="1100" i="1" kern="1400">
                        <a:solidFill>
                          <a:srgbClr val="000000"/>
                        </a:solidFill>
                        <a:latin typeface="Century Schoolbook"/>
                      </a:endParaRPr>
                    </a:p>
                  </a:txBody>
                  <a:tcPr marL="73025" marR="36195" marT="36195" marB="36195">
                    <a:lnL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67" i="1" kern="1400">
                          <a:solidFill>
                            <a:srgbClr val="000000"/>
                          </a:solidFill>
                          <a:latin typeface="Century Schoolbook"/>
                        </a:rPr>
                        <a:t>7</a:t>
                      </a:r>
                      <a:endParaRPr lang="ru-RU" sz="1100" i="1" kern="1400">
                        <a:solidFill>
                          <a:srgbClr val="000000"/>
                        </a:solidFill>
                        <a:latin typeface="Century Schoolbook"/>
                      </a:endParaRPr>
                    </a:p>
                  </a:txBody>
                  <a:tcPr marL="73025" marR="36195" marT="36195" marB="36195">
                    <a:lnL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67" i="1" kern="1400">
                          <a:solidFill>
                            <a:srgbClr val="000000"/>
                          </a:solidFill>
                          <a:latin typeface="Century Schoolbook"/>
                        </a:rPr>
                        <a:t>8</a:t>
                      </a:r>
                      <a:endParaRPr lang="ru-RU" sz="1100" i="1" kern="1400">
                        <a:solidFill>
                          <a:srgbClr val="000000"/>
                        </a:solidFill>
                        <a:latin typeface="Century Schoolbook"/>
                      </a:endParaRPr>
                    </a:p>
                  </a:txBody>
                  <a:tcPr marL="73025" marR="36195" marT="36195" marB="36195">
                    <a:lnL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9538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67" i="1" kern="1400">
                          <a:solidFill>
                            <a:srgbClr val="000000"/>
                          </a:solidFill>
                          <a:latin typeface="Century Schoolbook"/>
                        </a:rPr>
                        <a:t>9</a:t>
                      </a:r>
                      <a:endParaRPr lang="ru-RU" sz="1100" i="1" kern="1400">
                        <a:solidFill>
                          <a:srgbClr val="000000"/>
                        </a:solidFill>
                        <a:latin typeface="Century Schoolbook"/>
                      </a:endParaRPr>
                    </a:p>
                  </a:txBody>
                  <a:tcPr marL="73025" marR="36195" marT="36195" marB="36195">
                    <a:lnL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67" i="1" kern="1400">
                          <a:solidFill>
                            <a:srgbClr val="000000"/>
                          </a:solidFill>
                          <a:latin typeface="Century Schoolbook"/>
                        </a:rPr>
                        <a:t>10</a:t>
                      </a:r>
                      <a:endParaRPr lang="ru-RU" sz="1100" i="1" kern="1400">
                        <a:solidFill>
                          <a:srgbClr val="000000"/>
                        </a:solidFill>
                        <a:latin typeface="Century Schoolbook"/>
                      </a:endParaRPr>
                    </a:p>
                  </a:txBody>
                  <a:tcPr marL="73025" marR="36195" marT="36195" marB="36195">
                    <a:lnL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67" i="1" kern="1400">
                          <a:solidFill>
                            <a:srgbClr val="000000"/>
                          </a:solidFill>
                          <a:latin typeface="Century Schoolbook"/>
                        </a:rPr>
                        <a:t>11</a:t>
                      </a:r>
                      <a:endParaRPr lang="ru-RU" sz="1100" i="1" kern="1400">
                        <a:solidFill>
                          <a:srgbClr val="000000"/>
                        </a:solidFill>
                        <a:latin typeface="Century Schoolbook"/>
                      </a:endParaRPr>
                    </a:p>
                  </a:txBody>
                  <a:tcPr marL="73025" marR="36195" marT="36195" marB="36195">
                    <a:lnL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67" i="1" kern="1400">
                          <a:solidFill>
                            <a:srgbClr val="000000"/>
                          </a:solidFill>
                          <a:latin typeface="Century Schoolbook"/>
                        </a:rPr>
                        <a:t>12</a:t>
                      </a:r>
                      <a:endParaRPr lang="ru-RU" sz="1100" i="1" kern="1400">
                        <a:solidFill>
                          <a:srgbClr val="000000"/>
                        </a:solidFill>
                        <a:latin typeface="Century Schoolbook"/>
                      </a:endParaRPr>
                    </a:p>
                  </a:txBody>
                  <a:tcPr marL="73025" marR="36195" marT="36195" marB="36195">
                    <a:lnL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67" i="1" kern="1400">
                          <a:solidFill>
                            <a:srgbClr val="000000"/>
                          </a:solidFill>
                          <a:latin typeface="Century Schoolbook"/>
                        </a:rPr>
                        <a:t>13</a:t>
                      </a:r>
                      <a:endParaRPr lang="ru-RU" sz="1100" i="1" kern="1400">
                        <a:solidFill>
                          <a:srgbClr val="000000"/>
                        </a:solidFill>
                        <a:latin typeface="Century Schoolbook"/>
                      </a:endParaRPr>
                    </a:p>
                  </a:txBody>
                  <a:tcPr marL="73025" marR="36195" marT="36195" marB="36195">
                    <a:lnL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67" i="1" kern="1400">
                          <a:solidFill>
                            <a:srgbClr val="000000"/>
                          </a:solidFill>
                          <a:latin typeface="Century Schoolbook"/>
                        </a:rPr>
                        <a:t>14</a:t>
                      </a:r>
                      <a:endParaRPr lang="ru-RU" sz="1100" i="1" kern="1400">
                        <a:solidFill>
                          <a:srgbClr val="000000"/>
                        </a:solidFill>
                        <a:latin typeface="Century Schoolbook"/>
                      </a:endParaRPr>
                    </a:p>
                  </a:txBody>
                  <a:tcPr marL="73025" marR="36195" marT="36195" marB="36195">
                    <a:lnL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67" i="1" kern="1400">
                          <a:solidFill>
                            <a:srgbClr val="000000"/>
                          </a:solidFill>
                          <a:latin typeface="Century Schoolbook"/>
                        </a:rPr>
                        <a:t>15</a:t>
                      </a:r>
                      <a:endParaRPr lang="ru-RU" sz="1100" i="1" kern="1400">
                        <a:solidFill>
                          <a:srgbClr val="000000"/>
                        </a:solidFill>
                        <a:latin typeface="Century Schoolbook"/>
                      </a:endParaRPr>
                    </a:p>
                  </a:txBody>
                  <a:tcPr marL="73025" marR="36195" marT="36195" marB="36195">
                    <a:lnL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9538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67" i="1" kern="1400">
                          <a:solidFill>
                            <a:srgbClr val="000000"/>
                          </a:solidFill>
                          <a:latin typeface="Century Schoolbook"/>
                        </a:rPr>
                        <a:t>16</a:t>
                      </a:r>
                      <a:endParaRPr lang="ru-RU" sz="1100" i="1" kern="1400">
                        <a:solidFill>
                          <a:srgbClr val="000000"/>
                        </a:solidFill>
                        <a:latin typeface="Century Schoolbook"/>
                      </a:endParaRPr>
                    </a:p>
                  </a:txBody>
                  <a:tcPr marL="73025" marR="36195" marT="36195" marB="36195">
                    <a:lnL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67" i="1" kern="1400">
                          <a:solidFill>
                            <a:srgbClr val="000000"/>
                          </a:solidFill>
                          <a:latin typeface="Century Schoolbook"/>
                        </a:rPr>
                        <a:t>17</a:t>
                      </a:r>
                      <a:endParaRPr lang="ru-RU" sz="1100" i="1" kern="1400">
                        <a:solidFill>
                          <a:srgbClr val="000000"/>
                        </a:solidFill>
                        <a:latin typeface="Century Schoolbook"/>
                      </a:endParaRPr>
                    </a:p>
                  </a:txBody>
                  <a:tcPr marL="73025" marR="36195" marT="36195" marB="36195">
                    <a:lnL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67" i="1" kern="1400">
                          <a:solidFill>
                            <a:srgbClr val="000000"/>
                          </a:solidFill>
                          <a:latin typeface="Century Schoolbook"/>
                        </a:rPr>
                        <a:t>18</a:t>
                      </a:r>
                      <a:endParaRPr lang="ru-RU" sz="1100" i="1" kern="1400">
                        <a:solidFill>
                          <a:srgbClr val="000000"/>
                        </a:solidFill>
                        <a:latin typeface="Century Schoolbook"/>
                      </a:endParaRPr>
                    </a:p>
                  </a:txBody>
                  <a:tcPr marL="73025" marR="36195" marT="36195" marB="36195">
                    <a:lnL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67" i="1" kern="1400">
                          <a:solidFill>
                            <a:srgbClr val="000000"/>
                          </a:solidFill>
                          <a:latin typeface="Century Schoolbook"/>
                        </a:rPr>
                        <a:t>19</a:t>
                      </a:r>
                      <a:endParaRPr lang="ru-RU" sz="1100" i="1" kern="1400">
                        <a:solidFill>
                          <a:srgbClr val="000000"/>
                        </a:solidFill>
                        <a:latin typeface="Century Schoolbook"/>
                      </a:endParaRPr>
                    </a:p>
                  </a:txBody>
                  <a:tcPr marL="73025" marR="36195" marT="36195" marB="36195">
                    <a:lnL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67" i="1" kern="1400">
                          <a:solidFill>
                            <a:srgbClr val="000000"/>
                          </a:solidFill>
                          <a:latin typeface="Century Schoolbook"/>
                        </a:rPr>
                        <a:t>20</a:t>
                      </a:r>
                      <a:endParaRPr lang="ru-RU" sz="1100" i="1" kern="1400">
                        <a:solidFill>
                          <a:srgbClr val="000000"/>
                        </a:solidFill>
                        <a:latin typeface="Century Schoolbook"/>
                      </a:endParaRPr>
                    </a:p>
                  </a:txBody>
                  <a:tcPr marL="73025" marR="36195" marT="36195" marB="36195">
                    <a:lnL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67" i="1" kern="1400">
                          <a:solidFill>
                            <a:srgbClr val="000000"/>
                          </a:solidFill>
                          <a:latin typeface="Century Schoolbook"/>
                        </a:rPr>
                        <a:t>21</a:t>
                      </a:r>
                      <a:endParaRPr lang="ru-RU" sz="1100" i="1" kern="1400">
                        <a:solidFill>
                          <a:srgbClr val="000000"/>
                        </a:solidFill>
                        <a:latin typeface="Century Schoolbook"/>
                      </a:endParaRPr>
                    </a:p>
                  </a:txBody>
                  <a:tcPr marL="73025" marR="36195" marT="36195" marB="36195">
                    <a:lnL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67" i="1" kern="1400" dirty="0">
                          <a:solidFill>
                            <a:srgbClr val="000000"/>
                          </a:solidFill>
                          <a:latin typeface="Century Schoolbook"/>
                        </a:rPr>
                        <a:t>22</a:t>
                      </a:r>
                      <a:endParaRPr lang="ru-RU" sz="1100" i="1" kern="1400" dirty="0">
                        <a:solidFill>
                          <a:srgbClr val="000000"/>
                        </a:solidFill>
                        <a:latin typeface="Century Schoolbook"/>
                      </a:endParaRPr>
                    </a:p>
                  </a:txBody>
                  <a:tcPr marL="73025" marR="36195" marT="36195" marB="36195">
                    <a:lnL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9538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67" i="1" kern="1400">
                          <a:solidFill>
                            <a:srgbClr val="000000"/>
                          </a:solidFill>
                          <a:latin typeface="Century Schoolbook"/>
                        </a:rPr>
                        <a:t>23</a:t>
                      </a:r>
                      <a:endParaRPr lang="ru-RU" sz="1100" i="1" kern="1400">
                        <a:solidFill>
                          <a:srgbClr val="000000"/>
                        </a:solidFill>
                        <a:latin typeface="Century Schoolbook"/>
                      </a:endParaRPr>
                    </a:p>
                  </a:txBody>
                  <a:tcPr marL="73025" marR="36195" marT="36195" marB="36195">
                    <a:lnL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67" i="1" kern="1400">
                          <a:solidFill>
                            <a:srgbClr val="000000"/>
                          </a:solidFill>
                          <a:latin typeface="Century Schoolbook"/>
                        </a:rPr>
                        <a:t>24</a:t>
                      </a:r>
                      <a:endParaRPr lang="ru-RU" sz="1100" i="1" kern="1400">
                        <a:solidFill>
                          <a:srgbClr val="000000"/>
                        </a:solidFill>
                        <a:latin typeface="Century Schoolbook"/>
                      </a:endParaRPr>
                    </a:p>
                  </a:txBody>
                  <a:tcPr marL="73025" marR="36195" marT="36195" marB="36195">
                    <a:lnL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67" i="1" kern="1400">
                          <a:solidFill>
                            <a:srgbClr val="000000"/>
                          </a:solidFill>
                          <a:latin typeface="Century Schoolbook"/>
                        </a:rPr>
                        <a:t>25</a:t>
                      </a:r>
                      <a:endParaRPr lang="ru-RU" sz="1100" i="1" kern="1400">
                        <a:solidFill>
                          <a:srgbClr val="000000"/>
                        </a:solidFill>
                        <a:latin typeface="Century Schoolbook"/>
                      </a:endParaRPr>
                    </a:p>
                  </a:txBody>
                  <a:tcPr marL="73025" marR="36195" marT="36195" marB="36195">
                    <a:lnL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67" i="1" kern="1400">
                          <a:solidFill>
                            <a:srgbClr val="000000"/>
                          </a:solidFill>
                          <a:latin typeface="Century Schoolbook"/>
                        </a:rPr>
                        <a:t>26</a:t>
                      </a:r>
                      <a:endParaRPr lang="ru-RU" sz="1100" i="1" kern="1400">
                        <a:solidFill>
                          <a:srgbClr val="000000"/>
                        </a:solidFill>
                        <a:latin typeface="Century Schoolbook"/>
                      </a:endParaRPr>
                    </a:p>
                  </a:txBody>
                  <a:tcPr marL="73025" marR="36195" marT="36195" marB="36195">
                    <a:lnL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67" i="1" kern="1400">
                          <a:solidFill>
                            <a:srgbClr val="000000"/>
                          </a:solidFill>
                          <a:latin typeface="Century Schoolbook"/>
                        </a:rPr>
                        <a:t>27</a:t>
                      </a:r>
                      <a:endParaRPr lang="ru-RU" sz="1100" i="1" kern="1400">
                        <a:solidFill>
                          <a:srgbClr val="000000"/>
                        </a:solidFill>
                        <a:latin typeface="Century Schoolbook"/>
                      </a:endParaRPr>
                    </a:p>
                  </a:txBody>
                  <a:tcPr marL="73025" marR="36195" marT="36195" marB="36195">
                    <a:lnL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67" i="1" kern="1400">
                          <a:solidFill>
                            <a:srgbClr val="000000"/>
                          </a:solidFill>
                          <a:latin typeface="Century Schoolbook"/>
                        </a:rPr>
                        <a:t>28</a:t>
                      </a:r>
                      <a:endParaRPr lang="ru-RU" sz="1100" i="1" kern="1400">
                        <a:solidFill>
                          <a:srgbClr val="000000"/>
                        </a:solidFill>
                        <a:latin typeface="Century Schoolbook"/>
                      </a:endParaRPr>
                    </a:p>
                  </a:txBody>
                  <a:tcPr marL="73025" marR="36195" marT="36195" marB="36195">
                    <a:lnL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67" i="1" kern="1400">
                          <a:solidFill>
                            <a:srgbClr val="000000"/>
                          </a:solidFill>
                          <a:latin typeface="Century Schoolbook"/>
                        </a:rPr>
                        <a:t>29</a:t>
                      </a:r>
                      <a:endParaRPr lang="ru-RU" sz="1100" i="1" kern="1400">
                        <a:solidFill>
                          <a:srgbClr val="000000"/>
                        </a:solidFill>
                        <a:latin typeface="Century Schoolbook"/>
                      </a:endParaRPr>
                    </a:p>
                  </a:txBody>
                  <a:tcPr marL="73025" marR="36195" marT="36195" marB="36195">
                    <a:lnL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9555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67" i="1" kern="1400">
                          <a:solidFill>
                            <a:srgbClr val="000000"/>
                          </a:solidFill>
                          <a:latin typeface="Century Schoolbook"/>
                        </a:rPr>
                        <a:t>30</a:t>
                      </a:r>
                      <a:endParaRPr lang="ru-RU" sz="1100" i="1" kern="1400">
                        <a:solidFill>
                          <a:srgbClr val="000000"/>
                        </a:solidFill>
                        <a:latin typeface="Century Schoolbook"/>
                      </a:endParaRPr>
                    </a:p>
                  </a:txBody>
                  <a:tcPr marL="73025" marR="36195" marT="33020" marB="33020">
                    <a:lnL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67" i="1" kern="1400">
                          <a:solidFill>
                            <a:srgbClr val="000000"/>
                          </a:solidFill>
                          <a:latin typeface="Century Schoolbook"/>
                        </a:rPr>
                        <a:t> </a:t>
                      </a:r>
                      <a:endParaRPr lang="ru-RU" sz="1100" i="1" kern="1400">
                        <a:solidFill>
                          <a:srgbClr val="000000"/>
                        </a:solidFill>
                        <a:latin typeface="Century Schoolbook"/>
                      </a:endParaRPr>
                    </a:p>
                  </a:txBody>
                  <a:tcPr marL="73025" marR="36195" marT="33020" marB="33020">
                    <a:lnL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67" i="1" kern="1400">
                          <a:solidFill>
                            <a:srgbClr val="000000"/>
                          </a:solidFill>
                          <a:latin typeface="Century Schoolbook"/>
                        </a:rPr>
                        <a:t> </a:t>
                      </a:r>
                      <a:endParaRPr lang="ru-RU" sz="1100" i="1" kern="1400">
                        <a:solidFill>
                          <a:srgbClr val="000000"/>
                        </a:solidFill>
                        <a:latin typeface="Century Schoolbook"/>
                      </a:endParaRPr>
                    </a:p>
                  </a:txBody>
                  <a:tcPr marL="73025" marR="36195" marT="33020" marB="33020">
                    <a:lnL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67" i="1" kern="1400">
                          <a:solidFill>
                            <a:srgbClr val="000000"/>
                          </a:solidFill>
                          <a:latin typeface="Century Schoolbook"/>
                        </a:rPr>
                        <a:t> </a:t>
                      </a:r>
                      <a:endParaRPr lang="ru-RU" sz="1100" i="1" kern="1400">
                        <a:solidFill>
                          <a:srgbClr val="000000"/>
                        </a:solidFill>
                        <a:latin typeface="Century Schoolbook"/>
                      </a:endParaRPr>
                    </a:p>
                  </a:txBody>
                  <a:tcPr marL="73025" marR="36195" marT="33020" marB="33020">
                    <a:lnL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67" i="1" kern="1400">
                          <a:solidFill>
                            <a:srgbClr val="000000"/>
                          </a:solidFill>
                          <a:latin typeface="Century Schoolbook"/>
                        </a:rPr>
                        <a:t> </a:t>
                      </a:r>
                      <a:endParaRPr lang="ru-RU" sz="1100" i="1" kern="1400">
                        <a:solidFill>
                          <a:srgbClr val="000000"/>
                        </a:solidFill>
                        <a:latin typeface="Century Schoolbook"/>
                      </a:endParaRPr>
                    </a:p>
                  </a:txBody>
                  <a:tcPr marL="73025" marR="36195" marT="33020" marB="33020">
                    <a:lnL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67" i="1" kern="1400">
                          <a:solidFill>
                            <a:srgbClr val="000000"/>
                          </a:solidFill>
                          <a:latin typeface="Century Schoolbook"/>
                        </a:rPr>
                        <a:t> </a:t>
                      </a:r>
                      <a:endParaRPr lang="ru-RU" sz="1100" i="1" kern="1400">
                        <a:solidFill>
                          <a:srgbClr val="000000"/>
                        </a:solidFill>
                        <a:latin typeface="Century Schoolbook"/>
                      </a:endParaRPr>
                    </a:p>
                  </a:txBody>
                  <a:tcPr marL="73025" marR="36195" marT="33020" marB="33020">
                    <a:lnL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67" i="1" kern="1400" dirty="0">
                          <a:solidFill>
                            <a:srgbClr val="000000"/>
                          </a:solidFill>
                          <a:latin typeface="Century Schoolbook"/>
                        </a:rPr>
                        <a:t> </a:t>
                      </a:r>
                      <a:endParaRPr lang="ru-RU" sz="1100" i="1" kern="1400" dirty="0">
                        <a:solidFill>
                          <a:srgbClr val="000000"/>
                        </a:solidFill>
                        <a:latin typeface="Century Schoolbook"/>
                      </a:endParaRPr>
                    </a:p>
                  </a:txBody>
                  <a:tcPr marL="73025" marR="36195" marT="36195" marB="36195">
                    <a:lnL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000100" y="1357298"/>
            <a:ext cx="292895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entury Schoolbook" pitchFamily="18" charset="0"/>
              </a:rPr>
              <a:t>ноябрь 2009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 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14480" y="0"/>
            <a:ext cx="5825056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помогает человеку 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риентироваться во времени?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ликните по изображению, чтобы закрыть окн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14422"/>
            <a:ext cx="1928826" cy="2571768"/>
          </a:xfrm>
          <a:prstGeom prst="rect">
            <a:avLst/>
          </a:prstGeom>
          <a:noFill/>
        </p:spPr>
      </p:pic>
      <p:pic>
        <p:nvPicPr>
          <p:cNvPr id="2054" name="Picture 6" descr="http://upload.wikimedia.org/wikipedia/commons/thumb/8/80/Berlin_Europa_Center_Wasseruhr.jpg/200px-Berlin_Europa_Center_Wasseruhr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1214422"/>
            <a:ext cx="1905000" cy="254317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142976" y="142852"/>
            <a:ext cx="66832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Какие бывают часы?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3857628"/>
            <a:ext cx="235410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</a:t>
            </a:r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олнечные</a:t>
            </a:r>
          </a:p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часы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86116" y="3857628"/>
            <a:ext cx="232948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водяные</a:t>
            </a:r>
            <a:endParaRPr lang="ru-RU" sz="36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часы -</a:t>
            </a:r>
          </a:p>
          <a:p>
            <a:pPr algn="ctr"/>
            <a:r>
              <a:rPr lang="ru-RU" sz="36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клепсидры</a:t>
            </a:r>
            <a:endParaRPr lang="ru-RU" sz="36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" name="Picture 4" descr="http://upload.wikimedia.org/wikipedia/commons/thumb/7/7c/Pocket_watch_with_chain.jpg/250px-Pocket_watch_with_chain.jp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43636" y="1214422"/>
            <a:ext cx="2381250" cy="17145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5929322" y="3143248"/>
            <a:ext cx="305256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механические</a:t>
            </a:r>
            <a:endParaRPr lang="ru-RU" sz="36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часы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2" name="Picture 6" descr="http://upload.wikimedia.org/wikipedia/commons/thumb/1/1b/Radiocontrolledclock.jpg/250px-Radiocontrolledclock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1214422"/>
            <a:ext cx="2381250" cy="2705100"/>
          </a:xfrm>
          <a:prstGeom prst="rect">
            <a:avLst/>
          </a:prstGeom>
          <a:noFill/>
        </p:spPr>
      </p:pic>
      <p:pic>
        <p:nvPicPr>
          <p:cNvPr id="19464" name="Picture 8" descr="Clock lock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1214422"/>
            <a:ext cx="2286014" cy="1714512"/>
          </a:xfrm>
          <a:prstGeom prst="rect">
            <a:avLst/>
          </a:prstGeom>
          <a:noFill/>
        </p:spPr>
      </p:pic>
      <p:pic>
        <p:nvPicPr>
          <p:cNvPr id="19466" name="Picture 10" descr="http://upload.wikimedia.org/wikipedia/commons/thumb/b/b4/Lunddomirkeur2.jpg/260px-Lunddomirkeur2.jp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57950" y="1214422"/>
            <a:ext cx="2476500" cy="3562351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28596" y="3286124"/>
            <a:ext cx="241284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кварцевые</a:t>
            </a:r>
            <a:endParaRPr lang="ru-RU" sz="36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часы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143240" y="4357694"/>
            <a:ext cx="276550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электронные</a:t>
            </a:r>
            <a:endParaRPr lang="ru-RU" sz="36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часы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809433" y="5072074"/>
            <a:ext cx="3334567" cy="11387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астрономические</a:t>
            </a:r>
            <a:endParaRPr lang="ru-RU" sz="32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часы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upload.wikimedia.org/wikipedia/commons/thumb/a/a0/Atomicclock.jpg/250px-Atomicclock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357298"/>
            <a:ext cx="2898913" cy="2000264"/>
          </a:xfrm>
          <a:prstGeom prst="rect">
            <a:avLst/>
          </a:prstGeom>
          <a:noFill/>
        </p:spPr>
      </p:pic>
      <p:pic>
        <p:nvPicPr>
          <p:cNvPr id="20484" name="Picture 4" descr="Файл:Wooden hourglass 3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57884" y="1142984"/>
            <a:ext cx="1962144" cy="3977319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14348" y="3571876"/>
            <a:ext cx="325428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квантовые, или</a:t>
            </a:r>
          </a:p>
          <a:p>
            <a:pPr algn="ctr"/>
            <a:r>
              <a:rPr lang="ru-RU" sz="36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атомные</a:t>
            </a:r>
          </a:p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часы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5008" y="5286388"/>
            <a:ext cx="214834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песочные</a:t>
            </a:r>
            <a:endParaRPr lang="ru-RU" sz="36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часы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upload.wikimedia.org/wikipedia/commons/thumb/5/50/MoscowKremlinClock.JPG/240px-MoscowKremlinClock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142984"/>
            <a:ext cx="3286148" cy="492922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715008" y="1928802"/>
            <a:ext cx="234070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Башенные</a:t>
            </a:r>
            <a:endParaRPr lang="ru-RU" sz="36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часы</a:t>
            </a:r>
          </a:p>
          <a:p>
            <a:pPr algn="ctr"/>
            <a:r>
              <a:rPr lang="ru-RU" sz="36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Куранты</a:t>
            </a:r>
            <a:endParaRPr lang="ru-RU" sz="36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2043106"/>
          </a:xfrm>
        </p:spPr>
        <p:txBody>
          <a:bodyPr/>
          <a:lstStyle/>
          <a:p>
            <a:r>
              <a:rPr lang="ru-RU" dirty="0" smtClean="0"/>
              <a:t>Есть семь братьев:</a:t>
            </a:r>
            <a:br>
              <a:rPr lang="ru-RU" dirty="0" smtClean="0"/>
            </a:br>
            <a:r>
              <a:rPr lang="ru-RU" dirty="0" smtClean="0"/>
              <a:t>Годами равные,</a:t>
            </a:r>
            <a:br>
              <a:rPr lang="ru-RU" dirty="0" smtClean="0"/>
            </a:br>
            <a:r>
              <a:rPr lang="ru-RU" dirty="0" smtClean="0"/>
              <a:t>Именами разные.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57422" y="285728"/>
            <a:ext cx="52982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и  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е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л 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43174" y="1142984"/>
            <a:ext cx="393409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ПОНЕДЕЛЬНИК</a:t>
            </a:r>
            <a:endParaRPr lang="ru-RU" sz="4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06526" y="1785926"/>
            <a:ext cx="253094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ВТОРНИК</a:t>
            </a:r>
            <a:endParaRPr lang="ru-RU" sz="4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78967" y="2357430"/>
            <a:ext cx="178606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СРЕДА</a:t>
            </a:r>
            <a:endParaRPr lang="ru-RU" sz="4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17678" y="3000372"/>
            <a:ext cx="230864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ЧЕТВЕРГ</a:t>
            </a:r>
            <a:endParaRPr lang="ru-RU" sz="4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95849" y="3786190"/>
            <a:ext cx="255230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ПЯТНИЦА</a:t>
            </a:r>
            <a:endParaRPr lang="ru-RU" sz="4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07226" y="4572008"/>
            <a:ext cx="232954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СУББОТА</a:t>
            </a:r>
            <a:endParaRPr lang="ru-RU" sz="4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668274" y="5357826"/>
            <a:ext cx="380745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ВОСКРЕСЕНЬЕ</a:t>
            </a:r>
            <a:endParaRPr lang="ru-RU" sz="4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203</TotalTime>
  <Words>321</Words>
  <PresentationFormat>Экран (4:3)</PresentationFormat>
  <Paragraphs>206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Есть семь братьев: Годами равные, Именами разные.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XTreme</cp:lastModifiedBy>
  <cp:revision>26</cp:revision>
  <dcterms:modified xsi:type="dcterms:W3CDTF">2009-11-29T22:58:49Z</dcterms:modified>
</cp:coreProperties>
</file>