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4A651-CF88-412F-9F8A-1E306B327452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EE7E1-C558-438B-9E2E-612599A28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E7E1-C558-438B-9E2E-612599A2809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42862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Яблоки дети в саду собирали.</a:t>
            </a:r>
          </a:p>
          <a:p>
            <a:pPr>
              <a:buNone/>
            </a:pPr>
            <a:r>
              <a:rPr lang="ru-RU" sz="2800" dirty="0" smtClean="0"/>
              <a:t>Взвесив их, урожай сосчитали.</a:t>
            </a:r>
          </a:p>
          <a:p>
            <a:pPr>
              <a:buNone/>
            </a:pPr>
            <a:r>
              <a:rPr lang="ru-RU" sz="2800" dirty="0" smtClean="0"/>
              <a:t>Дети собрали 18 корзин.</a:t>
            </a:r>
          </a:p>
          <a:p>
            <a:pPr>
              <a:buNone/>
            </a:pPr>
            <a:r>
              <a:rPr lang="ru-RU" sz="2800" dirty="0" smtClean="0"/>
              <a:t>8 корзин увезли в магазин,</a:t>
            </a:r>
          </a:p>
          <a:p>
            <a:pPr>
              <a:buNone/>
            </a:pPr>
            <a:r>
              <a:rPr lang="ru-RU" sz="2800" dirty="0" smtClean="0"/>
              <a:t>3 – детскому саду отдали,</a:t>
            </a:r>
          </a:p>
          <a:p>
            <a:pPr>
              <a:buNone/>
            </a:pPr>
            <a:r>
              <a:rPr lang="ru-RU" sz="2800" dirty="0" smtClean="0"/>
              <a:t>Все остальные в школу послали.</a:t>
            </a:r>
          </a:p>
          <a:p>
            <a:pPr>
              <a:buNone/>
            </a:pPr>
            <a:r>
              <a:rPr lang="ru-RU" sz="2800" dirty="0" smtClean="0"/>
              <a:t>В каждой корзине по 7 килограмм.</a:t>
            </a:r>
          </a:p>
          <a:p>
            <a:pPr>
              <a:buNone/>
            </a:pPr>
            <a:r>
              <a:rPr lang="ru-RU" sz="2800" dirty="0" smtClean="0"/>
              <a:t>Сколько же яблок достанется нам?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4857760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pilgrim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5643578"/>
            <a:ext cx="623891" cy="623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785786" y="5572140"/>
            <a:ext cx="5857916" cy="928694"/>
          </a:xfrm>
          <a:prstGeom prst="round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УВЕЗЛИ В МАГАЗИН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786446" y="4643446"/>
            <a:ext cx="2133616" cy="928694"/>
          </a:xfrm>
          <a:prstGeom prst="round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ОТДАЛИ  ДЕТСКОМУ САДУ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42910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8728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71670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71868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57686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557214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кг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28728" y="6150114"/>
            <a:ext cx="26084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(18-8-3)х7=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929058" y="6150114"/>
            <a:ext cx="15744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49 (кг)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857496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64318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643182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овина рамки 12"/>
          <p:cNvSpPr/>
          <p:nvPr/>
        </p:nvSpPr>
        <p:spPr>
          <a:xfrm rot="10800000">
            <a:off x="142844" y="2357430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 rot="10800000" flipH="1">
            <a:off x="2428860" y="2357430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4143380"/>
          <a:ext cx="4143404" cy="18573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071702"/>
              </a:tblGrid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Прямоугольник 66"/>
          <p:cNvSpPr/>
          <p:nvPr/>
        </p:nvSpPr>
        <p:spPr>
          <a:xfrm>
            <a:off x="4643438" y="4643446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масса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215206" y="4643446"/>
            <a:ext cx="772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71802" y="500042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М А С С А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6" name="Picture 3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571612"/>
            <a:ext cx="198694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Копия 11 mult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429000"/>
            <a:ext cx="2214578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3" grpId="0" animBg="1"/>
      <p:bldP spid="19" grpId="0" animBg="1"/>
      <p:bldP spid="67" grpId="0"/>
      <p:bldP spid="68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1802" y="500042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Г </a:t>
            </a:r>
            <a:r>
              <a:rPr lang="ru-RU" sz="5400" b="1" cap="all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</a:t>
            </a:r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а м </a:t>
            </a:r>
            <a:r>
              <a:rPr lang="ru-RU" sz="5400" b="1" cap="all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м</a:t>
            </a:r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(г)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оловина рамки 4"/>
          <p:cNvSpPr/>
          <p:nvPr/>
        </p:nvSpPr>
        <p:spPr>
          <a:xfrm rot="10800000">
            <a:off x="3000364" y="3643314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оловина рамки 5"/>
          <p:cNvSpPr/>
          <p:nvPr/>
        </p:nvSpPr>
        <p:spPr>
          <a:xfrm rot="10800000" flipH="1">
            <a:off x="5286380" y="385762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3929066"/>
            <a:ext cx="285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4143380"/>
            <a:ext cx="285752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286256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есяц 9"/>
          <p:cNvSpPr/>
          <p:nvPr/>
        </p:nvSpPr>
        <p:spPr>
          <a:xfrm rot="16200000">
            <a:off x="4036215" y="3036091"/>
            <a:ext cx="500066" cy="1000132"/>
          </a:xfrm>
          <a:prstGeom prst="moon">
            <a:avLst>
              <a:gd name="adj" fmla="val 87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есяц 10"/>
          <p:cNvSpPr/>
          <p:nvPr/>
        </p:nvSpPr>
        <p:spPr>
          <a:xfrm rot="16200000">
            <a:off x="4036215" y="3107529"/>
            <a:ext cx="500066" cy="1000132"/>
          </a:xfrm>
          <a:prstGeom prst="moon">
            <a:avLst>
              <a:gd name="adj" fmla="val 334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со стрелкой вверх 11"/>
          <p:cNvSpPr/>
          <p:nvPr/>
        </p:nvSpPr>
        <p:spPr>
          <a:xfrm>
            <a:off x="5643570" y="3214686"/>
            <a:ext cx="571504" cy="857256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Блок-схема: задержка 12"/>
          <p:cNvSpPr/>
          <p:nvPr/>
        </p:nvSpPr>
        <p:spPr>
          <a:xfrm rot="16200000">
            <a:off x="5857884" y="3143248"/>
            <a:ext cx="142876" cy="285752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3857620" y="3429000"/>
            <a:ext cx="500066" cy="64294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200г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Выноска со стрелкой вверх 14"/>
          <p:cNvSpPr/>
          <p:nvPr/>
        </p:nvSpPr>
        <p:spPr>
          <a:xfrm>
            <a:off x="3428992" y="3429000"/>
            <a:ext cx="500066" cy="64294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100г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6248" y="4143380"/>
            <a:ext cx="285752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овина рамки 19"/>
          <p:cNvSpPr/>
          <p:nvPr/>
        </p:nvSpPr>
        <p:spPr>
          <a:xfrm rot="10800000">
            <a:off x="3071802" y="385762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Месяц 20"/>
          <p:cNvSpPr/>
          <p:nvPr/>
        </p:nvSpPr>
        <p:spPr>
          <a:xfrm rot="16200000">
            <a:off x="4464843" y="3321843"/>
            <a:ext cx="500066" cy="1000132"/>
          </a:xfrm>
          <a:prstGeom prst="moon">
            <a:avLst>
              <a:gd name="adj" fmla="val 87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есяц 21"/>
          <p:cNvSpPr/>
          <p:nvPr/>
        </p:nvSpPr>
        <p:spPr>
          <a:xfrm rot="16200000">
            <a:off x="4464843" y="3321843"/>
            <a:ext cx="500066" cy="1000132"/>
          </a:xfrm>
          <a:prstGeom prst="moon">
            <a:avLst>
              <a:gd name="adj" fmla="val 3341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1571612"/>
            <a:ext cx="3902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 кг = 1000 г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5" name="Выноска со стрелкой вверх 24"/>
          <p:cNvSpPr/>
          <p:nvPr/>
        </p:nvSpPr>
        <p:spPr>
          <a:xfrm>
            <a:off x="642910" y="5143512"/>
            <a:ext cx="571504" cy="857256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Блок-схема: задержка 25"/>
          <p:cNvSpPr/>
          <p:nvPr/>
        </p:nvSpPr>
        <p:spPr>
          <a:xfrm rot="16200000">
            <a:off x="857224" y="5072074"/>
            <a:ext cx="142876" cy="285752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Выноска со стрелкой вверх 26"/>
          <p:cNvSpPr/>
          <p:nvPr/>
        </p:nvSpPr>
        <p:spPr>
          <a:xfrm>
            <a:off x="1428728" y="5143512"/>
            <a:ext cx="571504" cy="857256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Блок-схема: задержка 27"/>
          <p:cNvSpPr/>
          <p:nvPr/>
        </p:nvSpPr>
        <p:spPr>
          <a:xfrm rot="16200000">
            <a:off x="1643042" y="5072074"/>
            <a:ext cx="142876" cy="285752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Выноска со стрелкой вверх 28"/>
          <p:cNvSpPr/>
          <p:nvPr/>
        </p:nvSpPr>
        <p:spPr>
          <a:xfrm>
            <a:off x="2214546" y="5000636"/>
            <a:ext cx="714380" cy="100013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 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Блок-схема: задержка 29"/>
          <p:cNvSpPr/>
          <p:nvPr/>
        </p:nvSpPr>
        <p:spPr>
          <a:xfrm rot="16200000">
            <a:off x="2464579" y="4893479"/>
            <a:ext cx="214314" cy="428628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Выноска со стрелкой вверх 30"/>
          <p:cNvSpPr/>
          <p:nvPr/>
        </p:nvSpPr>
        <p:spPr>
          <a:xfrm>
            <a:off x="3143240" y="4714884"/>
            <a:ext cx="1000132" cy="1285884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 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Блок-схема: задержка 31"/>
          <p:cNvSpPr/>
          <p:nvPr/>
        </p:nvSpPr>
        <p:spPr>
          <a:xfrm rot="16200000">
            <a:off x="3500430" y="4572008"/>
            <a:ext cx="285752" cy="571504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3" name="Выноска со стрелкой вверх 32"/>
          <p:cNvSpPr/>
          <p:nvPr/>
        </p:nvSpPr>
        <p:spPr>
          <a:xfrm>
            <a:off x="5000628" y="5286388"/>
            <a:ext cx="500066" cy="64294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100г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верх 33"/>
          <p:cNvSpPr/>
          <p:nvPr/>
        </p:nvSpPr>
        <p:spPr>
          <a:xfrm>
            <a:off x="5715008" y="5286388"/>
            <a:ext cx="500066" cy="64294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200г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5" name="Выноска со стрелкой вверх 34"/>
          <p:cNvSpPr/>
          <p:nvPr/>
        </p:nvSpPr>
        <p:spPr>
          <a:xfrm>
            <a:off x="6357950" y="5286388"/>
            <a:ext cx="500066" cy="64294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500г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6" name="Выноска со стрелкой вверх 35"/>
          <p:cNvSpPr/>
          <p:nvPr/>
        </p:nvSpPr>
        <p:spPr>
          <a:xfrm>
            <a:off x="4929190" y="4572008"/>
            <a:ext cx="357190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7" name="Выноска со стрелкой вверх 36"/>
          <p:cNvSpPr/>
          <p:nvPr/>
        </p:nvSpPr>
        <p:spPr>
          <a:xfrm>
            <a:off x="5572132" y="4572008"/>
            <a:ext cx="357190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</a:t>
            </a:r>
            <a:r>
              <a:rPr lang="ru-RU" sz="1400" dirty="0" smtClean="0">
                <a:solidFill>
                  <a:schemeClr val="tx1"/>
                </a:solidFill>
              </a:rPr>
              <a:t>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8" name="Выноска со стрелкой вверх 37"/>
          <p:cNvSpPr/>
          <p:nvPr/>
        </p:nvSpPr>
        <p:spPr>
          <a:xfrm>
            <a:off x="6143636" y="4572008"/>
            <a:ext cx="357190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5</a:t>
            </a:r>
            <a:r>
              <a:rPr lang="ru-RU" sz="1400" dirty="0" smtClean="0">
                <a:solidFill>
                  <a:schemeClr val="tx1"/>
                </a:solidFill>
              </a:rPr>
              <a:t>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9" name="Выноска со стрелкой вверх 38"/>
          <p:cNvSpPr/>
          <p:nvPr/>
        </p:nvSpPr>
        <p:spPr>
          <a:xfrm>
            <a:off x="6858016" y="4572008"/>
            <a:ext cx="500066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</a:t>
            </a:r>
            <a:r>
              <a:rPr lang="en-US" sz="1400" dirty="0" smtClean="0">
                <a:solidFill>
                  <a:schemeClr val="tx1"/>
                </a:solidFill>
              </a:rPr>
              <a:t>0</a:t>
            </a:r>
            <a:r>
              <a:rPr lang="ru-RU" sz="1400" dirty="0" smtClean="0">
                <a:solidFill>
                  <a:schemeClr val="tx1"/>
                </a:solidFill>
              </a:rPr>
              <a:t>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" name="Выноска со стрелкой вверх 39"/>
          <p:cNvSpPr/>
          <p:nvPr/>
        </p:nvSpPr>
        <p:spPr>
          <a:xfrm>
            <a:off x="7500958" y="4572008"/>
            <a:ext cx="500066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0</a:t>
            </a:r>
            <a:r>
              <a:rPr lang="ru-RU" sz="1400" dirty="0" smtClean="0">
                <a:solidFill>
                  <a:schemeClr val="tx1"/>
                </a:solidFill>
              </a:rPr>
              <a:t>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1" name="Выноска со стрелкой вверх 40"/>
          <p:cNvSpPr/>
          <p:nvPr/>
        </p:nvSpPr>
        <p:spPr>
          <a:xfrm>
            <a:off x="8143900" y="4572008"/>
            <a:ext cx="500066" cy="428628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5</a:t>
            </a:r>
            <a:r>
              <a:rPr lang="en-US" sz="1400" dirty="0" smtClean="0">
                <a:solidFill>
                  <a:schemeClr val="tx1"/>
                </a:solidFill>
              </a:rPr>
              <a:t>0</a:t>
            </a:r>
            <a:r>
              <a:rPr lang="ru-RU" sz="1400" dirty="0" smtClean="0">
                <a:solidFill>
                  <a:schemeClr val="tx1"/>
                </a:solidFill>
              </a:rPr>
              <a:t>г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10" grpId="0" animBg="1"/>
      <p:bldP spid="11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8" y="1714488"/>
            <a:ext cx="9001156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800" dirty="0" smtClean="0"/>
              <a:t>4 кг =            	   5 кг 200 г =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4800" dirty="0" smtClean="0"/>
              <a:t>39 кг = 	          5 кг 20 г =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4800" dirty="0" smtClean="0"/>
              <a:t>147 кг =		        5 кг 2 г =           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3902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 кг = 1000 г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214942" y="1142984"/>
            <a:ext cx="92869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643042" y="1928802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185736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185736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185736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1928802"/>
            <a:ext cx="15716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000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28794" y="3214686"/>
            <a:ext cx="8098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39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92905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43174" y="3214686"/>
            <a:ext cx="150019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000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43108" y="4357694"/>
            <a:ext cx="121444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147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72396" y="192880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929586" y="192880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286776" y="192880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43240" y="4357694"/>
            <a:ext cx="150019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000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72330" y="2000240"/>
            <a:ext cx="4972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15206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72396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929586" y="321468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500958" y="2000240"/>
            <a:ext cx="16430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15140" y="3214686"/>
            <a:ext cx="4972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50095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85814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215338" y="442913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429520" y="3214686"/>
            <a:ext cx="12858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143768" y="3214686"/>
            <a:ext cx="4972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000892" y="4429132"/>
            <a:ext cx="4972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143900" y="4429132"/>
            <a:ext cx="8547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429520" y="4429132"/>
            <a:ext cx="857256" cy="8477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6000 г =</a:t>
            </a:r>
          </a:p>
          <a:p>
            <a:pPr>
              <a:buNone/>
            </a:pPr>
            <a:r>
              <a:rPr lang="ru-RU" sz="5400" dirty="0" smtClean="0"/>
              <a:t>28000 г =</a:t>
            </a:r>
          </a:p>
          <a:p>
            <a:pPr>
              <a:buNone/>
            </a:pPr>
            <a:r>
              <a:rPr lang="ru-RU" sz="5400" dirty="0" smtClean="0"/>
              <a:t>70000 г =</a:t>
            </a:r>
          </a:p>
          <a:p>
            <a:pPr>
              <a:buNone/>
            </a:pPr>
            <a:r>
              <a:rPr lang="ru-RU" sz="5400" dirty="0" smtClean="0"/>
              <a:t>920000 г =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3902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 кг = 1000 г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214942" y="1142984"/>
            <a:ext cx="92869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28585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1643050"/>
            <a:ext cx="11592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2879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2643182"/>
            <a:ext cx="14718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28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364331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364331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364331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3643314"/>
            <a:ext cx="14718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71604" y="464344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28794" y="464344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85984" y="464344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00430" y="4643446"/>
            <a:ext cx="17844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920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9675 г =</a:t>
            </a:r>
          </a:p>
          <a:p>
            <a:pPr>
              <a:buNone/>
            </a:pPr>
            <a:r>
              <a:rPr lang="ru-RU" sz="5400" dirty="0" smtClean="0"/>
              <a:t>14300 г =</a:t>
            </a:r>
          </a:p>
          <a:p>
            <a:pPr>
              <a:buNone/>
            </a:pPr>
            <a:r>
              <a:rPr lang="ru-RU" sz="5400" dirty="0" smtClean="0"/>
              <a:t>21060 г =</a:t>
            </a:r>
          </a:p>
          <a:p>
            <a:pPr>
              <a:buNone/>
            </a:pPr>
            <a:r>
              <a:rPr lang="ru-RU" sz="5400" dirty="0" smtClean="0"/>
              <a:t>7004 г =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3902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 кг = 1000 г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14942" y="1142984"/>
            <a:ext cx="92869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92866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171448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1643050"/>
            <a:ext cx="25939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 675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271462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14678" y="2643182"/>
            <a:ext cx="29065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 300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371475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371475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28794" y="371475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3643314"/>
            <a:ext cx="25939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 60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14414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488" y="4643446"/>
            <a:ext cx="19688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кг 4 г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207</Words>
  <PresentationFormat>Экран (4:3)</PresentationFormat>
  <Paragraphs>77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23</cp:revision>
  <dcterms:modified xsi:type="dcterms:W3CDTF">2009-12-01T12:47:46Z</dcterms:modified>
</cp:coreProperties>
</file>