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dirty="0" smtClean="0"/>
              <a:t>Образец подзаголовка</a:t>
            </a:r>
            <a:endParaRPr kumimoji="0" lang="en-US" dirty="0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  <a:p>
            <a:pPr lvl="3" eaLnBrk="1" latinLnBrk="0" hangingPunct="1"/>
            <a:r>
              <a:rPr lang="ru-RU" dirty="0" smtClean="0"/>
              <a:t>Четвертый уровень</a:t>
            </a:r>
          </a:p>
          <a:p>
            <a:pPr lvl="4" eaLnBrk="1" latinLnBrk="0" hangingPunct="1"/>
            <a:r>
              <a:rPr lang="ru-RU" dirty="0" smtClean="0"/>
              <a:t>Пятый уровень</a:t>
            </a:r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  <a:p>
            <a:pPr lvl="3" eaLnBrk="1" latinLnBrk="0" hangingPunct="1"/>
            <a:r>
              <a:rPr lang="ru-RU" dirty="0" smtClean="0"/>
              <a:t>Четвертый уровень</a:t>
            </a:r>
          </a:p>
          <a:p>
            <a:pPr lvl="4" eaLnBrk="1" latinLnBrk="0" hangingPunct="1"/>
            <a:r>
              <a:rPr lang="ru-RU" dirty="0" smtClean="0"/>
              <a:t>Пятый уровень</a:t>
            </a:r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  <a:p>
            <a:pPr lvl="3" eaLnBrk="1" latinLnBrk="0" hangingPunct="1"/>
            <a:r>
              <a:rPr lang="ru-RU" dirty="0" smtClean="0"/>
              <a:t>Четвертый уровень</a:t>
            </a:r>
          </a:p>
          <a:p>
            <a:pPr lvl="4" eaLnBrk="1" latinLnBrk="0" hangingPunct="1"/>
            <a:r>
              <a:rPr lang="ru-RU" dirty="0" smtClean="0"/>
              <a:t>Пятый уровень</a:t>
            </a:r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  <a:p>
            <a:pPr lvl="3" eaLnBrk="1" latinLnBrk="0" hangingPunct="1"/>
            <a:r>
              <a:rPr lang="ru-RU" dirty="0" smtClean="0"/>
              <a:t>Четвертый уровень</a:t>
            </a:r>
          </a:p>
          <a:p>
            <a:pPr lvl="4" eaLnBrk="1" latinLnBrk="0" hangingPunct="1"/>
            <a:r>
              <a:rPr lang="ru-RU" dirty="0" smtClean="0"/>
              <a:t>Пятый уровень</a:t>
            </a:r>
            <a:endParaRPr kumimoji="0" lang="en-US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  <a:p>
            <a:pPr lvl="3" eaLnBrk="1" latinLnBrk="0" hangingPunct="1"/>
            <a:r>
              <a:rPr lang="ru-RU" dirty="0" smtClean="0"/>
              <a:t>Четвертый уровень</a:t>
            </a:r>
          </a:p>
          <a:p>
            <a:pPr lvl="4" eaLnBrk="1" latinLnBrk="0" hangingPunct="1"/>
            <a:r>
              <a:rPr lang="ru-RU" dirty="0" smtClean="0"/>
              <a:t>Пятый уровень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dirty="0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dirty="0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  <a:p>
            <a:pPr lvl="3" eaLnBrk="1" latinLnBrk="0" hangingPunct="1"/>
            <a:r>
              <a:rPr lang="ru-RU" dirty="0" smtClean="0"/>
              <a:t>Четвертый уровень</a:t>
            </a:r>
          </a:p>
          <a:p>
            <a:pPr lvl="4" eaLnBrk="1" latinLnBrk="0" hangingPunct="1"/>
            <a:r>
              <a:rPr lang="ru-RU" dirty="0" smtClean="0"/>
              <a:t>Пятый уровень</a:t>
            </a:r>
            <a:endParaRPr kumimoji="0" lang="en-US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  <a:p>
            <a:pPr lvl="3" eaLnBrk="1" latinLnBrk="0" hangingPunct="1"/>
            <a:r>
              <a:rPr lang="ru-RU" dirty="0" smtClean="0"/>
              <a:t>Четвертый уровень</a:t>
            </a:r>
          </a:p>
          <a:p>
            <a:pPr lvl="4" eaLnBrk="1" latinLnBrk="0" hangingPunct="1"/>
            <a:r>
              <a:rPr lang="ru-RU" dirty="0" smtClean="0"/>
              <a:t>Пятый уровень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  <a:p>
            <a:pPr lvl="3" eaLnBrk="1" latinLnBrk="0" hangingPunct="1"/>
            <a:r>
              <a:rPr lang="ru-RU" dirty="0" smtClean="0"/>
              <a:t>Четвертый уровень</a:t>
            </a:r>
          </a:p>
          <a:p>
            <a:pPr lvl="4" eaLnBrk="1" latinLnBrk="0" hangingPunct="1"/>
            <a:r>
              <a:rPr lang="ru-RU" dirty="0" smtClean="0"/>
              <a:t>Пятый уровень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dirty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dirty="0" smtClean="0"/>
              <a:t>Образец текста</a:t>
            </a:r>
          </a:p>
          <a:p>
            <a:pPr lvl="1" eaLnBrk="1" latinLnBrk="0" hangingPunct="1"/>
            <a:r>
              <a:rPr kumimoji="0" lang="ru-RU" dirty="0" smtClean="0"/>
              <a:t>Второй уровень</a:t>
            </a:r>
          </a:p>
          <a:p>
            <a:pPr lvl="2" eaLnBrk="1" latinLnBrk="0" hangingPunct="1"/>
            <a:r>
              <a:rPr kumimoji="0" lang="ru-RU" dirty="0" smtClean="0"/>
              <a:t>Третий уровень</a:t>
            </a:r>
          </a:p>
          <a:p>
            <a:pPr lvl="3" eaLnBrk="1" latinLnBrk="0" hangingPunct="1"/>
            <a:r>
              <a:rPr kumimoji="0" lang="ru-RU" dirty="0" smtClean="0"/>
              <a:t>Четвертый уровень</a:t>
            </a:r>
          </a:p>
          <a:p>
            <a:pPr lvl="4" eaLnBrk="1" latinLnBrk="0" hangingPunct="1"/>
            <a:r>
              <a:rPr kumimoji="0" lang="ru-RU" dirty="0" smtClean="0"/>
              <a:t>Пятый уровень</a:t>
            </a:r>
            <a:endParaRPr kumimoji="0" lang="en-US" dirty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опия 1 mult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702" y="3286124"/>
            <a:ext cx="2357422" cy="335821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71670" y="857232"/>
            <a:ext cx="42675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ВЕЛИЧИНА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2071678"/>
            <a:ext cx="434875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  <a:r>
              <a:rPr lang="ru-RU" sz="40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ожно сравнить</a:t>
            </a:r>
            <a:endParaRPr lang="ru-RU" sz="40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14414" y="1571612"/>
            <a:ext cx="443018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  <a:r>
              <a:rPr lang="ru-RU" sz="4000" b="1" cap="none" spc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ожно измерить</a:t>
            </a:r>
            <a:endParaRPr lang="ru-RU" sz="4000" b="1" cap="none" spc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14414" y="2571744"/>
            <a:ext cx="449257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spc="-30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  <a:r>
              <a:rPr lang="ru-RU" sz="4000" b="1" cap="none" spc="-30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ожно  складывать </a:t>
            </a:r>
          </a:p>
          <a:p>
            <a:r>
              <a:rPr lang="ru-RU" sz="4000" b="1" cap="none" spc="-30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или </a:t>
            </a:r>
            <a:r>
              <a:rPr lang="en-US" sz="4000" b="1" cap="none" spc="-30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ru-RU" sz="4000" b="1" cap="none" spc="-300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вычитать</a:t>
            </a:r>
            <a:endParaRPr lang="ru-RU" sz="4000" b="1" cap="none" spc="-300" dirty="0">
              <a:ln w="11430"/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14414" y="3786190"/>
            <a:ext cx="7143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сравнивать, складывать</a:t>
            </a:r>
          </a:p>
          <a:p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 вычитать величины</a:t>
            </a:r>
          </a:p>
          <a:p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можно только тогда,</a:t>
            </a:r>
          </a:p>
          <a:p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когда они измерены</a:t>
            </a:r>
          </a:p>
          <a:p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одинаковыми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мерками</a:t>
            </a:r>
          </a:p>
          <a:p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928669"/>
          <a:ext cx="8229600" cy="57034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309095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Величина</a:t>
                      </a:r>
                      <a:endParaRPr lang="ru-RU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Единицы</a:t>
                      </a:r>
                    </a:p>
                    <a:p>
                      <a:pPr algn="ctr"/>
                      <a:r>
                        <a:rPr lang="ru-RU" sz="4400" dirty="0" smtClean="0"/>
                        <a:t>измерения</a:t>
                      </a:r>
                      <a:endParaRPr lang="ru-RU" sz="4400" dirty="0"/>
                    </a:p>
                  </a:txBody>
                  <a:tcPr/>
                </a:tc>
              </a:tr>
              <a:tr h="1065767"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735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657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657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357290" y="2428868"/>
            <a:ext cx="22733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длина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2428868"/>
            <a:ext cx="31930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см, дм, 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3500438"/>
            <a:ext cx="20687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масса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3500438"/>
            <a:ext cx="9268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кг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4500570"/>
            <a:ext cx="23070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объём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72264" y="4429132"/>
            <a:ext cx="6014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71538" y="5572140"/>
            <a:ext cx="32031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площадь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43438" y="5572140"/>
            <a:ext cx="407196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см</a:t>
            </a:r>
            <a:r>
              <a:rPr lang="ru-RU" sz="5400" b="1" baseline="30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</a:t>
            </a:r>
            <a:r>
              <a:rPr lang="ru-RU" sz="5400" b="1" baseline="30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дм</a:t>
            </a:r>
            <a:r>
              <a:rPr lang="ru-RU" sz="5400" b="1" baseline="30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 м</a:t>
            </a:r>
            <a:r>
              <a:rPr lang="ru-RU" sz="5400" b="1" baseline="30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857232"/>
            <a:ext cx="32031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площадь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5400000">
            <a:off x="2107389" y="3036091"/>
            <a:ext cx="2000264" cy="785818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2285992"/>
            <a:ext cx="928694" cy="785818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642910" y="4071942"/>
            <a:ext cx="1928826" cy="1500198"/>
          </a:xfrm>
          <a:prstGeom prst="triangle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857884" y="857232"/>
            <a:ext cx="23070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объём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" name="Рисунок 9" descr="SWScan000131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51178" y="2071678"/>
            <a:ext cx="491711" cy="785818"/>
          </a:xfrm>
          <a:prstGeom prst="rect">
            <a:avLst/>
          </a:prstGeom>
        </p:spPr>
      </p:pic>
      <p:pic>
        <p:nvPicPr>
          <p:cNvPr id="11" name="Рисунок 10" descr="SWScan00010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00892" y="1857364"/>
            <a:ext cx="1891097" cy="2143115"/>
          </a:xfrm>
          <a:prstGeom prst="rect">
            <a:avLst/>
          </a:prstGeom>
        </p:spPr>
      </p:pic>
      <p:pic>
        <p:nvPicPr>
          <p:cNvPr id="12" name="Рисунок 11" descr="SWScan000122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86446" y="3286124"/>
            <a:ext cx="1133965" cy="1500198"/>
          </a:xfrm>
          <a:prstGeom prst="rect">
            <a:avLst/>
          </a:prstGeom>
        </p:spPr>
      </p:pic>
      <p:pic>
        <p:nvPicPr>
          <p:cNvPr id="13" name="Рисунок 12" descr="SWScan000111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72396" y="4286256"/>
            <a:ext cx="1023924" cy="969425"/>
          </a:xfrm>
          <a:prstGeom prst="rect">
            <a:avLst/>
          </a:prstGeom>
        </p:spPr>
      </p:pic>
      <p:sp>
        <p:nvSpPr>
          <p:cNvPr id="14" name="Куб 13"/>
          <p:cNvSpPr/>
          <p:nvPr/>
        </p:nvSpPr>
        <p:spPr>
          <a:xfrm>
            <a:off x="6215074" y="5357826"/>
            <a:ext cx="1000132" cy="928694"/>
          </a:xfrm>
          <a:prstGeom prst="cube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8" grpId="0" animBg="1"/>
      <p:bldP spid="9" grpId="0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 rot="5400000">
            <a:off x="2465373" y="3036091"/>
            <a:ext cx="2070908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786050" y="4071942"/>
            <a:ext cx="714380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500430" y="4071942"/>
            <a:ext cx="285752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Куб 19"/>
          <p:cNvSpPr/>
          <p:nvPr/>
        </p:nvSpPr>
        <p:spPr>
          <a:xfrm>
            <a:off x="2786050" y="2000240"/>
            <a:ext cx="3571900" cy="2786082"/>
          </a:xfrm>
          <a:prstGeom prst="cub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Куб 23"/>
          <p:cNvSpPr/>
          <p:nvPr/>
        </p:nvSpPr>
        <p:spPr>
          <a:xfrm>
            <a:off x="2786050" y="2000240"/>
            <a:ext cx="3571900" cy="2786082"/>
          </a:xfrm>
          <a:prstGeom prst="cube">
            <a:avLst/>
          </a:prstGeom>
          <a:blipFill>
            <a:blip r:embed="rId2"/>
            <a:stretch>
              <a:fillRect/>
            </a:stretch>
          </a:blip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уб 3"/>
          <p:cNvSpPr/>
          <p:nvPr/>
        </p:nvSpPr>
        <p:spPr>
          <a:xfrm>
            <a:off x="928662" y="1357298"/>
            <a:ext cx="571504" cy="571504"/>
          </a:xfrm>
          <a:prstGeom prst="cub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Куб 4"/>
          <p:cNvSpPr/>
          <p:nvPr/>
        </p:nvSpPr>
        <p:spPr>
          <a:xfrm>
            <a:off x="1357290" y="1357298"/>
            <a:ext cx="571504" cy="571504"/>
          </a:xfrm>
          <a:prstGeom prst="cub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уб 5"/>
          <p:cNvSpPr/>
          <p:nvPr/>
        </p:nvSpPr>
        <p:spPr>
          <a:xfrm>
            <a:off x="928662" y="928670"/>
            <a:ext cx="571504" cy="571504"/>
          </a:xfrm>
          <a:prstGeom prst="cub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уб 6"/>
          <p:cNvSpPr/>
          <p:nvPr/>
        </p:nvSpPr>
        <p:spPr>
          <a:xfrm>
            <a:off x="4143372" y="1357298"/>
            <a:ext cx="571504" cy="571504"/>
          </a:xfrm>
          <a:prstGeom prst="cub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1071546"/>
            <a:ext cx="2354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V=     e </a:t>
            </a:r>
            <a:endParaRPr lang="ru-RU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714356"/>
            <a:ext cx="3571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  <a:endParaRPr lang="ru-RU" sz="3600" dirty="0"/>
          </a:p>
        </p:txBody>
      </p:sp>
      <p:sp>
        <p:nvSpPr>
          <p:cNvPr id="10" name="Куб 9"/>
          <p:cNvSpPr/>
          <p:nvPr/>
        </p:nvSpPr>
        <p:spPr>
          <a:xfrm>
            <a:off x="357158" y="3214686"/>
            <a:ext cx="785818" cy="642942"/>
          </a:xfrm>
          <a:prstGeom prst="cube">
            <a:avLst>
              <a:gd name="adj" fmla="val 6331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143768" y="1000108"/>
            <a:ext cx="3571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ru-RU" sz="5400" dirty="0"/>
          </a:p>
        </p:txBody>
      </p:sp>
      <p:sp>
        <p:nvSpPr>
          <p:cNvPr id="12" name="Куб 11"/>
          <p:cNvSpPr/>
          <p:nvPr/>
        </p:nvSpPr>
        <p:spPr>
          <a:xfrm>
            <a:off x="714348" y="3214686"/>
            <a:ext cx="785818" cy="642942"/>
          </a:xfrm>
          <a:prstGeom prst="cube">
            <a:avLst>
              <a:gd name="adj" fmla="val 6331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уб 12"/>
          <p:cNvSpPr/>
          <p:nvPr/>
        </p:nvSpPr>
        <p:spPr>
          <a:xfrm>
            <a:off x="1071538" y="3214686"/>
            <a:ext cx="785818" cy="642942"/>
          </a:xfrm>
          <a:prstGeom prst="cube">
            <a:avLst>
              <a:gd name="adj" fmla="val 6331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уб 13"/>
          <p:cNvSpPr/>
          <p:nvPr/>
        </p:nvSpPr>
        <p:spPr>
          <a:xfrm>
            <a:off x="1428728" y="3214686"/>
            <a:ext cx="785818" cy="642942"/>
          </a:xfrm>
          <a:prstGeom prst="cube">
            <a:avLst>
              <a:gd name="adj" fmla="val 6331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Куб 14"/>
          <p:cNvSpPr/>
          <p:nvPr/>
        </p:nvSpPr>
        <p:spPr>
          <a:xfrm>
            <a:off x="1785918" y="3214686"/>
            <a:ext cx="785818" cy="642942"/>
          </a:xfrm>
          <a:prstGeom prst="cube">
            <a:avLst>
              <a:gd name="adj" fmla="val 6331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Куб 15"/>
          <p:cNvSpPr/>
          <p:nvPr/>
        </p:nvSpPr>
        <p:spPr>
          <a:xfrm>
            <a:off x="714348" y="3000372"/>
            <a:ext cx="785818" cy="642942"/>
          </a:xfrm>
          <a:prstGeom prst="cube">
            <a:avLst>
              <a:gd name="adj" fmla="val 6331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уб 16"/>
          <p:cNvSpPr/>
          <p:nvPr/>
        </p:nvSpPr>
        <p:spPr>
          <a:xfrm>
            <a:off x="1071538" y="3000372"/>
            <a:ext cx="785818" cy="642942"/>
          </a:xfrm>
          <a:prstGeom prst="cube">
            <a:avLst>
              <a:gd name="adj" fmla="val 6331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уб 17"/>
          <p:cNvSpPr/>
          <p:nvPr/>
        </p:nvSpPr>
        <p:spPr>
          <a:xfrm>
            <a:off x="1428728" y="3000372"/>
            <a:ext cx="785818" cy="642942"/>
          </a:xfrm>
          <a:prstGeom prst="cube">
            <a:avLst>
              <a:gd name="adj" fmla="val 6331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уб 18"/>
          <p:cNvSpPr/>
          <p:nvPr/>
        </p:nvSpPr>
        <p:spPr>
          <a:xfrm>
            <a:off x="1071538" y="2786058"/>
            <a:ext cx="785818" cy="642942"/>
          </a:xfrm>
          <a:prstGeom prst="cube">
            <a:avLst>
              <a:gd name="adj" fmla="val 6331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Куб 19"/>
          <p:cNvSpPr/>
          <p:nvPr/>
        </p:nvSpPr>
        <p:spPr>
          <a:xfrm>
            <a:off x="3929058" y="3000372"/>
            <a:ext cx="785818" cy="642942"/>
          </a:xfrm>
          <a:prstGeom prst="cube">
            <a:avLst>
              <a:gd name="adj" fmla="val 63310"/>
            </a:avLst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357686" y="2357430"/>
            <a:ext cx="3571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  <a:endParaRPr lang="ru-RU" sz="36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215074" y="2786058"/>
            <a:ext cx="2354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V=     e </a:t>
            </a:r>
            <a:endParaRPr lang="ru-RU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286644" y="2714620"/>
            <a:ext cx="357190" cy="928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9</a:t>
            </a:r>
            <a:endParaRPr lang="ru-RU" sz="5400" dirty="0"/>
          </a:p>
        </p:txBody>
      </p:sp>
      <p:sp>
        <p:nvSpPr>
          <p:cNvPr id="24" name="Куб 23"/>
          <p:cNvSpPr/>
          <p:nvPr/>
        </p:nvSpPr>
        <p:spPr>
          <a:xfrm>
            <a:off x="642910" y="5072074"/>
            <a:ext cx="1428760" cy="500066"/>
          </a:xfrm>
          <a:prstGeom prst="cube">
            <a:avLst>
              <a:gd name="adj" fmla="val 29507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Куб 24"/>
          <p:cNvSpPr/>
          <p:nvPr/>
        </p:nvSpPr>
        <p:spPr>
          <a:xfrm>
            <a:off x="500034" y="5214950"/>
            <a:ext cx="1428760" cy="500066"/>
          </a:xfrm>
          <a:prstGeom prst="cube">
            <a:avLst>
              <a:gd name="adj" fmla="val 29507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Куб 25"/>
          <p:cNvSpPr/>
          <p:nvPr/>
        </p:nvSpPr>
        <p:spPr>
          <a:xfrm>
            <a:off x="1928794" y="5072074"/>
            <a:ext cx="1428760" cy="500066"/>
          </a:xfrm>
          <a:prstGeom prst="cube">
            <a:avLst>
              <a:gd name="adj" fmla="val 29507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Куб 26"/>
          <p:cNvSpPr/>
          <p:nvPr/>
        </p:nvSpPr>
        <p:spPr>
          <a:xfrm>
            <a:off x="1785918" y="5214950"/>
            <a:ext cx="1428760" cy="500066"/>
          </a:xfrm>
          <a:prstGeom prst="cube">
            <a:avLst>
              <a:gd name="adj" fmla="val 29507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642910" y="4714884"/>
            <a:ext cx="1428760" cy="500066"/>
          </a:xfrm>
          <a:prstGeom prst="cube">
            <a:avLst>
              <a:gd name="adj" fmla="val 29507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500034" y="4857760"/>
            <a:ext cx="1428760" cy="500066"/>
          </a:xfrm>
          <a:prstGeom prst="cube">
            <a:avLst>
              <a:gd name="adj" fmla="val 29507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3857620" y="5214950"/>
            <a:ext cx="1428760" cy="500066"/>
          </a:xfrm>
          <a:prstGeom prst="cube">
            <a:avLst>
              <a:gd name="adj" fmla="val 29507"/>
            </a:avLst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500562" y="4572008"/>
            <a:ext cx="3571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  <a:endParaRPr lang="ru-RU" sz="36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286512" y="4929198"/>
            <a:ext cx="2354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V=     e </a:t>
            </a:r>
            <a:endParaRPr lang="ru-RU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286644" y="5000636"/>
            <a:ext cx="357190" cy="928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9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10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0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10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0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1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1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17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1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500"/>
                            </p:stCondLst>
                            <p:childTnLst>
                              <p:par>
                                <p:cTn id="123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1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0" grpId="0" animBg="1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3" grpId="0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71604" y="857232"/>
            <a:ext cx="60006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Единицы объёма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000240"/>
            <a:ext cx="497322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Кубический сантиметр: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Куб 6"/>
          <p:cNvSpPr/>
          <p:nvPr/>
        </p:nvSpPr>
        <p:spPr>
          <a:xfrm>
            <a:off x="7500958" y="2000240"/>
            <a:ext cx="642942" cy="642942"/>
          </a:xfrm>
          <a:prstGeom prst="cub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500958" y="2643182"/>
            <a:ext cx="54373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1см</a:t>
            </a:r>
            <a:endParaRPr lang="ru-RU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7500958" y="2643182"/>
            <a:ext cx="50006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8001024" y="2500306"/>
            <a:ext cx="142876" cy="14287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 rot="19022385">
            <a:off x="8053965" y="2493184"/>
            <a:ext cx="54373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1см</a:t>
            </a:r>
            <a:endParaRPr lang="ru-RU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7751785" y="2392355"/>
            <a:ext cx="50006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 rot="16200000">
            <a:off x="7485193" y="2230320"/>
            <a:ext cx="54373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1см</a:t>
            </a:r>
            <a:endParaRPr lang="ru-RU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572132" y="2000240"/>
            <a:ext cx="903591" cy="58477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см</a:t>
            </a:r>
            <a:r>
              <a:rPr lang="ru-RU" sz="3200" baseline="30000" dirty="0" smtClean="0"/>
              <a:t>3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42910" y="3071810"/>
            <a:ext cx="479022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Кубический дециметр: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Куб 22"/>
          <p:cNvSpPr/>
          <p:nvPr/>
        </p:nvSpPr>
        <p:spPr>
          <a:xfrm>
            <a:off x="7500958" y="3214686"/>
            <a:ext cx="1143008" cy="1143008"/>
          </a:xfrm>
          <a:prstGeom prst="cub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7500958" y="4357694"/>
            <a:ext cx="85725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7572396" y="4429132"/>
            <a:ext cx="56297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1дм</a:t>
            </a:r>
            <a:endParaRPr lang="ru-RU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rot="5400000" flipH="1" flipV="1">
            <a:off x="8358214" y="4071942"/>
            <a:ext cx="285752" cy="28575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 rot="19152678">
            <a:off x="8371347" y="4175259"/>
            <a:ext cx="57220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1дм</a:t>
            </a:r>
            <a:endParaRPr lang="ru-RU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rot="5400000" flipH="1" flipV="1">
            <a:off x="7929602" y="3929050"/>
            <a:ext cx="857256" cy="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 rot="16200000">
            <a:off x="7904203" y="3740135"/>
            <a:ext cx="56297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1дм</a:t>
            </a:r>
            <a:endParaRPr lang="ru-RU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643570" y="3000372"/>
            <a:ext cx="903591" cy="58477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дм</a:t>
            </a:r>
            <a:r>
              <a:rPr lang="ru-RU" sz="3200" baseline="30000" dirty="0" smtClean="0"/>
              <a:t>3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14348" y="4214818"/>
            <a:ext cx="381142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Кубический метр: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8" name="Куб 37"/>
          <p:cNvSpPr/>
          <p:nvPr/>
        </p:nvSpPr>
        <p:spPr>
          <a:xfrm>
            <a:off x="5357818" y="4857760"/>
            <a:ext cx="1785950" cy="1643074"/>
          </a:xfrm>
          <a:prstGeom prst="cub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5357818" y="6500834"/>
            <a:ext cx="135732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5857884" y="6396335"/>
            <a:ext cx="51328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1м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rot="5400000" flipH="1" flipV="1">
            <a:off x="6715140" y="6072206"/>
            <a:ext cx="428628" cy="42862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Прямоугольник 51"/>
          <p:cNvSpPr/>
          <p:nvPr/>
        </p:nvSpPr>
        <p:spPr>
          <a:xfrm rot="19152678">
            <a:off x="6935132" y="6165076"/>
            <a:ext cx="51328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1м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 rot="5400000" flipH="1" flipV="1">
            <a:off x="6107123" y="5893611"/>
            <a:ext cx="1215240" cy="79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Прямоугольник 57"/>
          <p:cNvSpPr/>
          <p:nvPr/>
        </p:nvSpPr>
        <p:spPr>
          <a:xfrm rot="16200000">
            <a:off x="6189266" y="5669386"/>
            <a:ext cx="51328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1м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572000" y="4214818"/>
            <a:ext cx="903591" cy="58477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м</a:t>
            </a:r>
            <a:r>
              <a:rPr lang="ru-RU" sz="3200" baseline="30000" dirty="0" smtClean="0"/>
              <a:t>3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"/>
                            </p:stCondLst>
                            <p:childTnLst>
                              <p:par>
                                <p:cTn id="1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000"/>
                            </p:stCondLst>
                            <p:childTnLst>
                              <p:par>
                                <p:cTn id="1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/>
      <p:bldP spid="15" grpId="0"/>
      <p:bldP spid="19" grpId="0"/>
      <p:bldP spid="21" grpId="0" animBg="1"/>
      <p:bldP spid="22" grpId="0"/>
      <p:bldP spid="23" grpId="0" animBg="1"/>
      <p:bldP spid="28" grpId="0"/>
      <p:bldP spid="32" grpId="0"/>
      <p:bldP spid="35" grpId="0"/>
      <p:bldP spid="36" grpId="0" animBg="1"/>
      <p:bldP spid="37" grpId="0"/>
      <p:bldP spid="38" grpId="0" animBg="1"/>
      <p:bldP spid="41" grpId="0"/>
      <p:bldP spid="52" grpId="0"/>
      <p:bldP spid="58" grpId="0"/>
      <p:bldP spid="5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 rot="5400000">
            <a:off x="2607455" y="1821645"/>
            <a:ext cx="1786744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3000364" y="2857496"/>
            <a:ext cx="642942" cy="64294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643306" y="2857496"/>
            <a:ext cx="2643206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Куб 7"/>
          <p:cNvSpPr/>
          <p:nvPr/>
        </p:nvSpPr>
        <p:spPr>
          <a:xfrm>
            <a:off x="3214678" y="2357430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Куб 15"/>
          <p:cNvSpPr/>
          <p:nvPr/>
        </p:nvSpPr>
        <p:spPr>
          <a:xfrm>
            <a:off x="3000364" y="2571744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уб 16"/>
          <p:cNvSpPr/>
          <p:nvPr/>
        </p:nvSpPr>
        <p:spPr>
          <a:xfrm>
            <a:off x="4000496" y="2357430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уб 17"/>
          <p:cNvSpPr/>
          <p:nvPr/>
        </p:nvSpPr>
        <p:spPr>
          <a:xfrm>
            <a:off x="4714876" y="2357430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уб 18"/>
          <p:cNvSpPr/>
          <p:nvPr/>
        </p:nvSpPr>
        <p:spPr>
          <a:xfrm>
            <a:off x="5500694" y="2357430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уб 20"/>
          <p:cNvSpPr/>
          <p:nvPr/>
        </p:nvSpPr>
        <p:spPr>
          <a:xfrm>
            <a:off x="3786182" y="2571744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Куб 21"/>
          <p:cNvSpPr/>
          <p:nvPr/>
        </p:nvSpPr>
        <p:spPr>
          <a:xfrm>
            <a:off x="4500562" y="2571744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Куб 22"/>
          <p:cNvSpPr/>
          <p:nvPr/>
        </p:nvSpPr>
        <p:spPr>
          <a:xfrm>
            <a:off x="5286380" y="2571744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Куб 24"/>
          <p:cNvSpPr/>
          <p:nvPr/>
        </p:nvSpPr>
        <p:spPr>
          <a:xfrm>
            <a:off x="3000364" y="928670"/>
            <a:ext cx="3500462" cy="2571768"/>
          </a:xfrm>
          <a:prstGeom prst="cube">
            <a:avLst>
              <a:gd name="adj" fmla="val 19153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3000364" y="3500438"/>
            <a:ext cx="3000396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 flipH="1" flipV="1">
            <a:off x="6000760" y="3000372"/>
            <a:ext cx="500066" cy="500066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 rot="18960040">
            <a:off x="5271542" y="3178787"/>
            <a:ext cx="2214578" cy="646331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aseline="-2000" dirty="0" smtClean="0"/>
              <a:t>2см</a:t>
            </a:r>
            <a:endParaRPr lang="ru-RU" sz="5400" b="1" kern="0" spc="0" baseline="-20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214678" y="3357562"/>
            <a:ext cx="2214578" cy="646331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aseline="-2000" dirty="0" smtClean="0"/>
              <a:t>4см</a:t>
            </a:r>
            <a:endParaRPr lang="ru-RU" sz="5400" b="1" kern="0" spc="0" baseline="-20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 rot="5400000" flipH="1" flipV="1">
            <a:off x="4965703" y="2463793"/>
            <a:ext cx="2071702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Прямоугольник 50"/>
          <p:cNvSpPr/>
          <p:nvPr/>
        </p:nvSpPr>
        <p:spPr>
          <a:xfrm rot="16200000">
            <a:off x="5145199" y="1927107"/>
            <a:ext cx="928694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aseline="-2000" dirty="0" smtClean="0"/>
              <a:t>3см</a:t>
            </a:r>
            <a:endParaRPr lang="ru-RU" sz="5400" b="1" kern="0" spc="0" baseline="-20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57158" y="4143380"/>
            <a:ext cx="668247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Площадь основания (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дна) коробки равна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6898257" y="4143380"/>
            <a:ext cx="18473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2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929454" y="4143380"/>
            <a:ext cx="19928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2 = 8 см</a:t>
            </a:r>
            <a:r>
              <a:rPr kumimoji="0" lang="ru-RU" sz="28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28596" y="4714884"/>
            <a:ext cx="854195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Значит на основание можно поместить          кубиков.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6929454" y="4714884"/>
            <a:ext cx="37702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8" grpId="0"/>
      <p:bldP spid="51" grpId="0" animBg="1"/>
      <p:bldP spid="52" grpId="0"/>
      <p:bldP spid="53" grpId="0"/>
      <p:bldP spid="2049" grpId="0"/>
      <p:bldP spid="54" grpId="0"/>
      <p:bldP spid="5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 rot="5400000">
            <a:off x="-107189" y="1821645"/>
            <a:ext cx="1786744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3000364" y="2857496"/>
            <a:ext cx="642942" cy="64294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Куб 7"/>
          <p:cNvSpPr/>
          <p:nvPr/>
        </p:nvSpPr>
        <p:spPr>
          <a:xfrm>
            <a:off x="500034" y="2357430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Куб 15"/>
          <p:cNvSpPr/>
          <p:nvPr/>
        </p:nvSpPr>
        <p:spPr>
          <a:xfrm>
            <a:off x="285720" y="2571744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уб 16"/>
          <p:cNvSpPr/>
          <p:nvPr/>
        </p:nvSpPr>
        <p:spPr>
          <a:xfrm>
            <a:off x="1285852" y="2357430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уб 17"/>
          <p:cNvSpPr/>
          <p:nvPr/>
        </p:nvSpPr>
        <p:spPr>
          <a:xfrm>
            <a:off x="2071670" y="2357430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уб 18"/>
          <p:cNvSpPr/>
          <p:nvPr/>
        </p:nvSpPr>
        <p:spPr>
          <a:xfrm>
            <a:off x="2857488" y="2357430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уб 20"/>
          <p:cNvSpPr/>
          <p:nvPr/>
        </p:nvSpPr>
        <p:spPr>
          <a:xfrm>
            <a:off x="1071538" y="2571744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Куб 21"/>
          <p:cNvSpPr/>
          <p:nvPr/>
        </p:nvSpPr>
        <p:spPr>
          <a:xfrm>
            <a:off x="1857356" y="2571744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Куб 22"/>
          <p:cNvSpPr/>
          <p:nvPr/>
        </p:nvSpPr>
        <p:spPr>
          <a:xfrm>
            <a:off x="2643174" y="2571744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Куб 24"/>
          <p:cNvSpPr/>
          <p:nvPr/>
        </p:nvSpPr>
        <p:spPr>
          <a:xfrm>
            <a:off x="285720" y="928670"/>
            <a:ext cx="3571900" cy="2571768"/>
          </a:xfrm>
          <a:prstGeom prst="cube">
            <a:avLst>
              <a:gd name="adj" fmla="val 19153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357158" y="3500438"/>
            <a:ext cx="3000396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 flipH="1" flipV="1">
            <a:off x="3357554" y="3000372"/>
            <a:ext cx="500066" cy="500066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 rot="18960040">
            <a:off x="2699773" y="3035910"/>
            <a:ext cx="2214578" cy="646331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aseline="-2000" dirty="0" smtClean="0"/>
              <a:t>2см</a:t>
            </a:r>
            <a:endParaRPr lang="ru-RU" sz="5400" b="1" kern="0" spc="0" baseline="-20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28596" y="3429000"/>
            <a:ext cx="2214578" cy="646331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aseline="-2000" dirty="0" smtClean="0"/>
              <a:t>4см</a:t>
            </a:r>
            <a:endParaRPr lang="ru-RU" sz="5400" b="1" kern="0" spc="0" baseline="-20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 rot="5400000" flipH="1" flipV="1">
            <a:off x="2322497" y="2463793"/>
            <a:ext cx="2071702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Прямоугольник 50"/>
          <p:cNvSpPr/>
          <p:nvPr/>
        </p:nvSpPr>
        <p:spPr>
          <a:xfrm rot="16200000">
            <a:off x="2573431" y="2141421"/>
            <a:ext cx="928694" cy="646331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aseline="-2000" dirty="0" smtClean="0"/>
              <a:t>3см</a:t>
            </a:r>
            <a:endParaRPr lang="ru-RU" sz="5400" b="1" kern="0" spc="0" baseline="-20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57158" y="4143380"/>
            <a:ext cx="668247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Площадь основания (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дна) коробки равна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6898257" y="4143380"/>
            <a:ext cx="18473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2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929454" y="4143380"/>
            <a:ext cx="19928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2 = 8 см</a:t>
            </a:r>
            <a:r>
              <a:rPr kumimoji="0" lang="ru-RU" sz="28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28596" y="4714884"/>
            <a:ext cx="854195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Значит на основание можно поместить          кубиков.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6929454" y="4714884"/>
            <a:ext cx="37702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6" name="Куб 25"/>
          <p:cNvSpPr/>
          <p:nvPr/>
        </p:nvSpPr>
        <p:spPr>
          <a:xfrm>
            <a:off x="4857752" y="2571744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Куб 26"/>
          <p:cNvSpPr/>
          <p:nvPr/>
        </p:nvSpPr>
        <p:spPr>
          <a:xfrm>
            <a:off x="4643438" y="2786058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5643570" y="2571744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5429256" y="2786058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429388" y="2571744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6215074" y="2786058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7215206" y="2571744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Куб 33"/>
          <p:cNvSpPr/>
          <p:nvPr/>
        </p:nvSpPr>
        <p:spPr>
          <a:xfrm>
            <a:off x="7000892" y="2786058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Куб 34"/>
          <p:cNvSpPr/>
          <p:nvPr/>
        </p:nvSpPr>
        <p:spPr>
          <a:xfrm>
            <a:off x="4857752" y="1643050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Куб 35"/>
          <p:cNvSpPr/>
          <p:nvPr/>
        </p:nvSpPr>
        <p:spPr>
          <a:xfrm>
            <a:off x="4643438" y="1857364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Куб 37"/>
          <p:cNvSpPr/>
          <p:nvPr/>
        </p:nvSpPr>
        <p:spPr>
          <a:xfrm>
            <a:off x="5643570" y="1643050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Куб 38"/>
          <p:cNvSpPr/>
          <p:nvPr/>
        </p:nvSpPr>
        <p:spPr>
          <a:xfrm>
            <a:off x="5429256" y="1857364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Куб 39"/>
          <p:cNvSpPr/>
          <p:nvPr/>
        </p:nvSpPr>
        <p:spPr>
          <a:xfrm>
            <a:off x="6429388" y="1643050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Куб 40"/>
          <p:cNvSpPr/>
          <p:nvPr/>
        </p:nvSpPr>
        <p:spPr>
          <a:xfrm>
            <a:off x="6215074" y="1857364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Куб 41"/>
          <p:cNvSpPr/>
          <p:nvPr/>
        </p:nvSpPr>
        <p:spPr>
          <a:xfrm>
            <a:off x="7215206" y="1643050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Куб 42"/>
          <p:cNvSpPr/>
          <p:nvPr/>
        </p:nvSpPr>
        <p:spPr>
          <a:xfrm>
            <a:off x="7000892" y="1857364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Куб 43"/>
          <p:cNvSpPr/>
          <p:nvPr/>
        </p:nvSpPr>
        <p:spPr>
          <a:xfrm>
            <a:off x="4857752" y="714356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Куб 44"/>
          <p:cNvSpPr/>
          <p:nvPr/>
        </p:nvSpPr>
        <p:spPr>
          <a:xfrm>
            <a:off x="4643438" y="928670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5643570" y="714356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Куб 49"/>
          <p:cNvSpPr/>
          <p:nvPr/>
        </p:nvSpPr>
        <p:spPr>
          <a:xfrm>
            <a:off x="5429256" y="928670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Куб 54"/>
          <p:cNvSpPr/>
          <p:nvPr/>
        </p:nvSpPr>
        <p:spPr>
          <a:xfrm>
            <a:off x="6429388" y="714356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Куб 55"/>
          <p:cNvSpPr/>
          <p:nvPr/>
        </p:nvSpPr>
        <p:spPr>
          <a:xfrm>
            <a:off x="6215074" y="928670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7215206" y="714356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7000892" y="928670"/>
            <a:ext cx="1000132" cy="928694"/>
          </a:xfrm>
          <a:prstGeom prst="cub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357158" y="5429264"/>
            <a:ext cx="867398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высоте коробки можно выложить          таких слоя.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6643702" y="5286388"/>
            <a:ext cx="3481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285720" y="6000769"/>
            <a:ext cx="264320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Объём равен</a:t>
            </a:r>
            <a:endParaRPr lang="ru-RU" sz="2400" dirty="0" smtClean="0">
              <a:latin typeface="Arial" pitchFamily="34" charset="0"/>
            </a:endParaRPr>
          </a:p>
          <a:p>
            <a:r>
              <a:rPr lang="ru-RU" sz="24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6" name="Rectangle 1"/>
          <p:cNvSpPr>
            <a:spLocks noChangeArrowheads="1"/>
          </p:cNvSpPr>
          <p:nvPr/>
        </p:nvSpPr>
        <p:spPr bwMode="auto">
          <a:xfrm>
            <a:off x="2786050" y="5929330"/>
            <a:ext cx="31432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(4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2)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3 = 24 см</a:t>
            </a:r>
            <a:r>
              <a:rPr kumimoji="0" lang="ru-RU" sz="28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2786050" y="6027003"/>
            <a:ext cx="335758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24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       </a:t>
            </a:r>
            <a:r>
              <a:rPr lang="ru-RU" sz="2400" b="1" cap="none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</a:t>
            </a:r>
            <a:r>
              <a:rPr lang="ru-RU" sz="24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) </a:t>
            </a:r>
            <a:r>
              <a:rPr lang="ru-RU" sz="2400" b="1" cap="none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</a:t>
            </a:r>
            <a:r>
              <a:rPr lang="ru-RU" sz="24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=</a:t>
            </a:r>
            <a:endParaRPr lang="ru-RU" sz="2400" dirty="0" smtClean="0">
              <a:latin typeface="Arial" pitchFamily="34" charset="0"/>
            </a:endParaRPr>
          </a:p>
          <a:p>
            <a:r>
              <a:rPr lang="ru-RU" sz="24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7" grpId="0" animBg="1"/>
      <p:bldP spid="50" grpId="0" animBg="1"/>
      <p:bldP spid="55" grpId="0" animBg="1"/>
      <p:bldP spid="56" grpId="0" animBg="1"/>
      <p:bldP spid="58" grpId="0" animBg="1"/>
      <p:bldP spid="59" grpId="0" animBg="1"/>
      <p:bldP spid="60" grpId="0"/>
      <p:bldP spid="61" grpId="0"/>
      <p:bldP spid="62" grpId="0"/>
      <p:bldP spid="66" grpId="0"/>
      <p:bldP spid="67" grpId="0"/>
      <p:bldP spid="6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 rot="5400000">
            <a:off x="2465373" y="2178041"/>
            <a:ext cx="2070908" cy="7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786050" y="3214686"/>
            <a:ext cx="714380" cy="71438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500430" y="3214686"/>
            <a:ext cx="285752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Куб 19"/>
          <p:cNvSpPr/>
          <p:nvPr/>
        </p:nvSpPr>
        <p:spPr>
          <a:xfrm>
            <a:off x="2786050" y="1142984"/>
            <a:ext cx="3571900" cy="2786082"/>
          </a:xfrm>
          <a:prstGeom prst="cub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786182" y="3643314"/>
            <a:ext cx="5854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a</a:t>
            </a:r>
            <a:endParaRPr lang="ru-RU" sz="5400" b="1" i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2786050" y="3929066"/>
            <a:ext cx="2857520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5643570" y="3214686"/>
            <a:ext cx="714380" cy="71438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6000760" y="3286124"/>
            <a:ext cx="5854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b</a:t>
            </a:r>
            <a:endParaRPr lang="ru-RU" sz="5400" b="1" i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4608513" y="2892421"/>
            <a:ext cx="2071702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5715008" y="2143116"/>
            <a:ext cx="5228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c</a:t>
            </a:r>
            <a:endParaRPr lang="ru-RU" sz="5400" b="1" i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071670" y="4357694"/>
            <a:ext cx="45422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 = (a x b) x c </a:t>
            </a:r>
            <a:endParaRPr lang="ru-RU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10800000" flipV="1">
            <a:off x="1285852" y="5072074"/>
            <a:ext cx="1000132" cy="214314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571472" y="5286388"/>
            <a:ext cx="144142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3"/>
                </a:solidFill>
              </a:rPr>
              <a:t>объём</a:t>
            </a:r>
            <a:endParaRPr lang="ru-RU" sz="32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rot="5400000">
            <a:off x="4037009" y="5749941"/>
            <a:ext cx="357190" cy="1588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2071670" y="5929330"/>
            <a:ext cx="430400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3"/>
                </a:solidFill>
              </a:rPr>
              <a:t>площадь </a:t>
            </a:r>
            <a:r>
              <a:rPr lang="ru-RU" sz="3200" b="1" cap="none" spc="0" dirty="0" smtClean="0">
                <a:ln/>
                <a:solidFill>
                  <a:schemeClr val="accent3"/>
                </a:solidFill>
                <a:effectLst/>
              </a:rPr>
              <a:t>основания</a:t>
            </a:r>
            <a:endParaRPr lang="ru-RU" sz="32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8" name="Прямоугольник 27"/>
          <p:cNvSpPr/>
          <p:nvPr/>
        </p:nvSpPr>
        <p:spPr>
          <a:xfrm rot="16200000">
            <a:off x="4006338" y="4637604"/>
            <a:ext cx="43473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8800" b="1" cap="none" spc="0" dirty="0" smtClean="0">
                <a:ln/>
                <a:solidFill>
                  <a:schemeClr val="accent3"/>
                </a:solidFill>
                <a:effectLst/>
              </a:rPr>
              <a:t>{</a:t>
            </a:r>
            <a:endParaRPr lang="ru-RU" sz="8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rot="10800000">
            <a:off x="6286512" y="5143512"/>
            <a:ext cx="1000132" cy="214314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6858016" y="5286388"/>
            <a:ext cx="160935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3"/>
                </a:solidFill>
              </a:rPr>
              <a:t>высота</a:t>
            </a:r>
            <a:endParaRPr lang="ru-RU" sz="32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17" grpId="0"/>
      <p:bldP spid="18" grpId="0"/>
      <p:bldP spid="22" grpId="0"/>
      <p:bldP spid="27" grpId="0"/>
      <p:bldP spid="28" grpId="0"/>
      <p:bldP spid="3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251</TotalTime>
  <Words>179</Words>
  <PresentationFormat>Экран (4:3)</PresentationFormat>
  <Paragraphs>78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</cp:lastModifiedBy>
  <cp:revision>28</cp:revision>
  <dcterms:modified xsi:type="dcterms:W3CDTF">2009-12-02T17:50:09Z</dcterms:modified>
</cp:coreProperties>
</file>