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3" r:id="rId6"/>
    <p:sldId id="262" r:id="rId7"/>
    <p:sldId id="264" r:id="rId8"/>
    <p:sldId id="265" r:id="rId9"/>
    <p:sldId id="266" r:id="rId10"/>
    <p:sldId id="267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D1CD4"/>
    <a:srgbClr val="00FA71"/>
    <a:srgbClr val="01E1FF"/>
  </p:clrMru>
</p:presentationPr>
</file>

<file path=ppt/tableStyles.xml><?xml version="1.0" encoding="utf-8"?>
<a:tblStyleLst xmlns:a="http://schemas.openxmlformats.org/drawingml/2006/main" def="{5C22544A-7EE6-4342-B048-85BDC9FD1C3A}">
  <a:tblStyle styleId="{69C7853C-536D-4A76-A0AE-DD22124D55A5}" styleName="Стиль из темы 1 - акцент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48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02.12.2009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02.12.2009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02.12.2009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02.12.2009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Математический диктант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071546"/>
            <a:ext cx="8229600" cy="5054617"/>
          </a:xfrm>
        </p:spPr>
        <p:txBody>
          <a:bodyPr/>
          <a:lstStyle/>
          <a:p>
            <a:r>
              <a:rPr lang="ru-RU" sz="3000" dirty="0" smtClean="0"/>
              <a:t>Запишите наименьшее двузначное число</a:t>
            </a:r>
            <a:r>
              <a:rPr lang="ru-RU" dirty="0" smtClean="0"/>
              <a:t>.</a:t>
            </a:r>
          </a:p>
          <a:p>
            <a:r>
              <a:rPr lang="ru-RU" sz="3000" dirty="0" smtClean="0"/>
              <a:t>Увеличьте 16 на 4.</a:t>
            </a:r>
          </a:p>
          <a:p>
            <a:r>
              <a:rPr lang="ru-RU" sz="3000" dirty="0" smtClean="0"/>
              <a:t>Уменьшите 48 на 18.</a:t>
            </a:r>
          </a:p>
          <a:p>
            <a:r>
              <a:rPr lang="ru-RU" sz="3000" dirty="0" smtClean="0"/>
              <a:t>На сколько надо увеличить 20, чтобы получить 60?</a:t>
            </a:r>
          </a:p>
          <a:p>
            <a:r>
              <a:rPr lang="ru-RU" sz="3000" dirty="0" smtClean="0"/>
              <a:t>На сколько 84 больше, чем 39?</a:t>
            </a:r>
          </a:p>
          <a:p>
            <a:r>
              <a:rPr lang="ru-RU" sz="3000" dirty="0" smtClean="0"/>
              <a:t>Запишите последующее числа 49.</a:t>
            </a:r>
          </a:p>
          <a:p>
            <a:r>
              <a:rPr lang="ru-RU" sz="3000" dirty="0" smtClean="0"/>
              <a:t>Запишите предыдущее числа 61.</a:t>
            </a:r>
            <a:endParaRPr lang="ru-RU" sz="30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785786" y="5429264"/>
            <a:ext cx="652743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10</a:t>
            </a:r>
            <a:endParaRPr lang="ru-RU" sz="36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571604" y="5429264"/>
            <a:ext cx="652743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20</a:t>
            </a:r>
            <a:endParaRPr lang="ru-RU" sz="36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285984" y="5429264"/>
            <a:ext cx="652743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30</a:t>
            </a:r>
            <a:endParaRPr lang="ru-RU" sz="36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000364" y="5429264"/>
            <a:ext cx="652743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40</a:t>
            </a:r>
            <a:endParaRPr lang="ru-RU" sz="36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714744" y="5429264"/>
            <a:ext cx="652743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45</a:t>
            </a:r>
            <a:endParaRPr lang="ru-RU" sz="36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429124" y="5429264"/>
            <a:ext cx="652743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50</a:t>
            </a:r>
            <a:endParaRPr lang="ru-RU" sz="36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143504" y="5429264"/>
            <a:ext cx="652743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60</a:t>
            </a:r>
            <a:endParaRPr lang="ru-RU" sz="36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5857884" y="5429264"/>
            <a:ext cx="652743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70</a:t>
            </a:r>
            <a:endParaRPr lang="ru-RU" sz="36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00B05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6572264" y="5429264"/>
            <a:ext cx="652743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80</a:t>
            </a:r>
            <a:endParaRPr lang="ru-RU" sz="36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00B05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7215206" y="5429264"/>
            <a:ext cx="652743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90</a:t>
            </a:r>
            <a:endParaRPr lang="ru-RU" sz="36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00B05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7858148" y="5429264"/>
            <a:ext cx="397865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?</a:t>
            </a:r>
            <a:endParaRPr lang="ru-RU" sz="36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00"/>
                            </p:stCondLst>
                            <p:childTnLst>
                              <p:par>
                                <p:cTn id="46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000"/>
                            </p:stCondLst>
                            <p:childTnLst>
                              <p:par>
                                <p:cTn id="52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1500"/>
                            </p:stCondLst>
                            <p:childTnLst>
                              <p:par>
                                <p:cTn id="58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2000"/>
                            </p:stCondLst>
                            <p:childTnLst>
                              <p:par>
                                <p:cTn id="64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2500"/>
                            </p:stCondLst>
                            <p:childTnLst>
                              <p:par>
                                <p:cTn id="70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3000"/>
                            </p:stCondLst>
                            <p:childTnLst>
                              <p:par>
                                <p:cTn id="76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55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84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8" grpId="1"/>
      <p:bldP spid="9" grpId="0"/>
      <p:bldP spid="10" grpId="0"/>
      <p:bldP spid="11" grpId="0"/>
      <p:bldP spid="12" grpId="0"/>
      <p:bldP spid="13" grpId="0"/>
      <p:bldP spid="1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14282" y="1285860"/>
            <a:ext cx="2124299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3с 5д 2е =</a:t>
            </a:r>
            <a:endParaRPr lang="ru-RU" sz="3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5" name="Равнобедренный треугольник 4"/>
          <p:cNvSpPr/>
          <p:nvPr/>
        </p:nvSpPr>
        <p:spPr>
          <a:xfrm>
            <a:off x="2285984" y="1357298"/>
            <a:ext cx="428628" cy="428628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Равнобедренный треугольник 5"/>
          <p:cNvSpPr/>
          <p:nvPr/>
        </p:nvSpPr>
        <p:spPr>
          <a:xfrm>
            <a:off x="2714612" y="1357298"/>
            <a:ext cx="428628" cy="428628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Равнобедренный треугольник 6"/>
          <p:cNvSpPr/>
          <p:nvPr/>
        </p:nvSpPr>
        <p:spPr>
          <a:xfrm>
            <a:off x="3143240" y="1357298"/>
            <a:ext cx="428628" cy="428628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Равнобедренный треугольник 7"/>
          <p:cNvSpPr/>
          <p:nvPr/>
        </p:nvSpPr>
        <p:spPr>
          <a:xfrm>
            <a:off x="3571868" y="1357298"/>
            <a:ext cx="214314" cy="214314"/>
          </a:xfrm>
          <a:prstGeom prst="triangl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Равнобедренный треугольник 8"/>
          <p:cNvSpPr/>
          <p:nvPr/>
        </p:nvSpPr>
        <p:spPr>
          <a:xfrm>
            <a:off x="3857620" y="1357298"/>
            <a:ext cx="214314" cy="214314"/>
          </a:xfrm>
          <a:prstGeom prst="triangl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Равнобедренный треугольник 9"/>
          <p:cNvSpPr/>
          <p:nvPr/>
        </p:nvSpPr>
        <p:spPr>
          <a:xfrm>
            <a:off x="4143372" y="1357298"/>
            <a:ext cx="214314" cy="214314"/>
          </a:xfrm>
          <a:prstGeom prst="triangl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Равнобедренный треугольник 10"/>
          <p:cNvSpPr/>
          <p:nvPr/>
        </p:nvSpPr>
        <p:spPr>
          <a:xfrm>
            <a:off x="3714744" y="1571612"/>
            <a:ext cx="214314" cy="214314"/>
          </a:xfrm>
          <a:prstGeom prst="triangl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Равнобедренный треугольник 11"/>
          <p:cNvSpPr/>
          <p:nvPr/>
        </p:nvSpPr>
        <p:spPr>
          <a:xfrm>
            <a:off x="4000496" y="1571612"/>
            <a:ext cx="214314" cy="214314"/>
          </a:xfrm>
          <a:prstGeom prst="triangl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Овал 12"/>
          <p:cNvSpPr/>
          <p:nvPr/>
        </p:nvSpPr>
        <p:spPr>
          <a:xfrm>
            <a:off x="4429124" y="1428736"/>
            <a:ext cx="71438" cy="71438"/>
          </a:xfrm>
          <a:prstGeom prst="ellipse">
            <a:avLst/>
          </a:prstGeom>
          <a:solidFill>
            <a:srgbClr val="AD1CD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Овал 13"/>
          <p:cNvSpPr/>
          <p:nvPr/>
        </p:nvSpPr>
        <p:spPr>
          <a:xfrm>
            <a:off x="4500562" y="1643050"/>
            <a:ext cx="71438" cy="71438"/>
          </a:xfrm>
          <a:prstGeom prst="ellipse">
            <a:avLst/>
          </a:prstGeom>
          <a:solidFill>
            <a:srgbClr val="AD1CD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4643438" y="1285860"/>
            <a:ext cx="1750800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= 3с 52е</a:t>
            </a:r>
            <a:endParaRPr lang="ru-RU" sz="3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6286512" y="1285860"/>
            <a:ext cx="1826142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= 35д 2е</a:t>
            </a:r>
            <a:endParaRPr lang="ru-RU" sz="3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7923794" y="1285860"/>
            <a:ext cx="1220206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= 352</a:t>
            </a:r>
            <a:endParaRPr lang="ru-RU" sz="3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214282" y="2000240"/>
            <a:ext cx="2877711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3м 5дм 2см =</a:t>
            </a:r>
            <a:endParaRPr lang="ru-RU" sz="3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3000364" y="2000240"/>
            <a:ext cx="1946367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3м 52см</a:t>
            </a:r>
            <a:endParaRPr lang="ru-RU" sz="3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4929190" y="2000240"/>
            <a:ext cx="2444900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= 35дм 2см</a:t>
            </a:r>
            <a:endParaRPr lang="ru-RU" sz="3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7286644" y="2000240"/>
            <a:ext cx="1742785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= 352см</a:t>
            </a:r>
            <a:endParaRPr lang="ru-RU" sz="3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285720" y="2786058"/>
            <a:ext cx="2124299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2с 4д 5е =</a:t>
            </a:r>
            <a:endParaRPr lang="ru-RU" sz="3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23" name="Равнобедренный треугольник 22"/>
          <p:cNvSpPr/>
          <p:nvPr/>
        </p:nvSpPr>
        <p:spPr>
          <a:xfrm>
            <a:off x="2428860" y="2857496"/>
            <a:ext cx="428628" cy="428628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Равнобедренный треугольник 23"/>
          <p:cNvSpPr/>
          <p:nvPr/>
        </p:nvSpPr>
        <p:spPr>
          <a:xfrm>
            <a:off x="2857488" y="2857496"/>
            <a:ext cx="428628" cy="428628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Равнобедренный треугольник 24"/>
          <p:cNvSpPr/>
          <p:nvPr/>
        </p:nvSpPr>
        <p:spPr>
          <a:xfrm>
            <a:off x="3428992" y="2857496"/>
            <a:ext cx="214314" cy="214314"/>
          </a:xfrm>
          <a:prstGeom prst="triangl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Равнобедренный треугольник 25"/>
          <p:cNvSpPr/>
          <p:nvPr/>
        </p:nvSpPr>
        <p:spPr>
          <a:xfrm>
            <a:off x="3714744" y="2857496"/>
            <a:ext cx="214314" cy="214314"/>
          </a:xfrm>
          <a:prstGeom prst="triangl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Равнобедренный треугольник 26"/>
          <p:cNvSpPr/>
          <p:nvPr/>
        </p:nvSpPr>
        <p:spPr>
          <a:xfrm>
            <a:off x="3428992" y="3143248"/>
            <a:ext cx="214314" cy="214314"/>
          </a:xfrm>
          <a:prstGeom prst="triangl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Равнобедренный треугольник 27"/>
          <p:cNvSpPr/>
          <p:nvPr/>
        </p:nvSpPr>
        <p:spPr>
          <a:xfrm>
            <a:off x="3714744" y="3143248"/>
            <a:ext cx="214314" cy="214314"/>
          </a:xfrm>
          <a:prstGeom prst="triangl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Овал 28"/>
          <p:cNvSpPr/>
          <p:nvPr/>
        </p:nvSpPr>
        <p:spPr>
          <a:xfrm flipH="1">
            <a:off x="4000496" y="2857496"/>
            <a:ext cx="71438" cy="71438"/>
          </a:xfrm>
          <a:prstGeom prst="ellipse">
            <a:avLst/>
          </a:prstGeom>
          <a:solidFill>
            <a:srgbClr val="AD1CD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Овал 30"/>
          <p:cNvSpPr/>
          <p:nvPr/>
        </p:nvSpPr>
        <p:spPr>
          <a:xfrm flipH="1">
            <a:off x="4000496" y="3143248"/>
            <a:ext cx="71438" cy="71438"/>
          </a:xfrm>
          <a:prstGeom prst="ellipse">
            <a:avLst/>
          </a:prstGeom>
          <a:solidFill>
            <a:srgbClr val="AD1CD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4357686" y="2786058"/>
            <a:ext cx="1750800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= 2с 45е</a:t>
            </a:r>
            <a:endParaRPr lang="ru-RU" sz="3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6000760" y="2786058"/>
            <a:ext cx="1826141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= 24д 5е</a:t>
            </a:r>
            <a:endParaRPr lang="ru-RU" sz="3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34" name="Прямоугольник 33"/>
          <p:cNvSpPr/>
          <p:nvPr/>
        </p:nvSpPr>
        <p:spPr>
          <a:xfrm>
            <a:off x="7715272" y="2786058"/>
            <a:ext cx="1220206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= 245</a:t>
            </a:r>
            <a:endParaRPr lang="ru-RU" sz="3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35" name="Прямоугольник 34"/>
          <p:cNvSpPr/>
          <p:nvPr/>
        </p:nvSpPr>
        <p:spPr>
          <a:xfrm>
            <a:off x="285720" y="3571876"/>
            <a:ext cx="2877711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2м 4дм 5см =</a:t>
            </a:r>
            <a:endParaRPr lang="ru-RU" sz="3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36" name="Прямоугольник 35"/>
          <p:cNvSpPr/>
          <p:nvPr/>
        </p:nvSpPr>
        <p:spPr>
          <a:xfrm>
            <a:off x="3071802" y="3571876"/>
            <a:ext cx="1946367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2м 45см</a:t>
            </a:r>
            <a:endParaRPr lang="ru-RU" sz="3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37" name="Прямоугольник 36"/>
          <p:cNvSpPr/>
          <p:nvPr/>
        </p:nvSpPr>
        <p:spPr>
          <a:xfrm>
            <a:off x="4929190" y="3571876"/>
            <a:ext cx="2444900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= 24дм 5см</a:t>
            </a:r>
            <a:endParaRPr lang="ru-RU" sz="3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38" name="Прямоугольник 37"/>
          <p:cNvSpPr/>
          <p:nvPr/>
        </p:nvSpPr>
        <p:spPr>
          <a:xfrm>
            <a:off x="7215206" y="3571876"/>
            <a:ext cx="1742785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= 245см</a:t>
            </a:r>
            <a:endParaRPr lang="ru-RU" sz="3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39" name="Овал 38"/>
          <p:cNvSpPr/>
          <p:nvPr/>
        </p:nvSpPr>
        <p:spPr>
          <a:xfrm flipH="1">
            <a:off x="4143372" y="3000372"/>
            <a:ext cx="71438" cy="71438"/>
          </a:xfrm>
          <a:prstGeom prst="ellipse">
            <a:avLst/>
          </a:prstGeom>
          <a:solidFill>
            <a:srgbClr val="AD1CD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Овал 39"/>
          <p:cNvSpPr/>
          <p:nvPr/>
        </p:nvSpPr>
        <p:spPr>
          <a:xfrm flipH="1">
            <a:off x="4286248" y="2857496"/>
            <a:ext cx="71438" cy="71438"/>
          </a:xfrm>
          <a:prstGeom prst="ellipse">
            <a:avLst/>
          </a:prstGeom>
          <a:solidFill>
            <a:srgbClr val="AD1CD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Овал 40"/>
          <p:cNvSpPr/>
          <p:nvPr/>
        </p:nvSpPr>
        <p:spPr>
          <a:xfrm flipH="1">
            <a:off x="4286248" y="3143248"/>
            <a:ext cx="71438" cy="71438"/>
          </a:xfrm>
          <a:prstGeom prst="ellipse">
            <a:avLst/>
          </a:prstGeom>
          <a:solidFill>
            <a:srgbClr val="AD1CD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500"/>
                            </p:stCondLst>
                            <p:childTnLst>
                              <p:par>
                                <p:cTn id="30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"/>
                            </p:stCondLst>
                            <p:childTnLst>
                              <p:par>
                                <p:cTn id="4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500"/>
                            </p:stCondLst>
                            <p:childTnLst>
                              <p:par>
                                <p:cTn id="92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500"/>
                            </p:stCondLst>
                            <p:childTnLst>
                              <p:par>
                                <p:cTn id="101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1000"/>
                            </p:stCondLst>
                            <p:childTnLst>
                              <p:par>
                                <p:cTn id="10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1500"/>
                            </p:stCondLst>
                            <p:childTnLst>
                              <p:par>
                                <p:cTn id="10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500"/>
                            </p:stCondLst>
                            <p:childTnLst>
                              <p:par>
                                <p:cTn id="118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2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>
                            <p:stCondLst>
                              <p:cond delay="1500"/>
                            </p:stCondLst>
                            <p:childTnLst>
                              <p:par>
                                <p:cTn id="126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8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" fill="hold">
                            <p:stCondLst>
                              <p:cond delay="2000"/>
                            </p:stCondLst>
                            <p:childTnLst>
                              <p:par>
                                <p:cTn id="130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8" fill="hold">
                      <p:stCondLst>
                        <p:cond delay="indefinite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8" fill="hold">
                      <p:stCondLst>
                        <p:cond delay="indefinite"/>
                      </p:stCondLst>
                      <p:childTnLst>
                        <p:par>
                          <p:cTn id="149" fill="hold">
                            <p:stCondLst>
                              <p:cond delay="0"/>
                            </p:stCondLst>
                            <p:childTnLst>
                              <p:par>
                                <p:cTn id="1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3" fill="hold">
                      <p:stCondLst>
                        <p:cond delay="indefinite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8" fill="hold">
                      <p:stCondLst>
                        <p:cond delay="indefinite"/>
                      </p:stCondLst>
                      <p:childTnLst>
                        <p:par>
                          <p:cTn id="159" fill="hold">
                            <p:stCondLst>
                              <p:cond delay="0"/>
                            </p:stCondLst>
                            <p:childTnLst>
                              <p:par>
                                <p:cTn id="16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3" fill="hold">
                      <p:stCondLst>
                        <p:cond delay="indefinite"/>
                      </p:stCondLst>
                      <p:childTnLst>
                        <p:par>
                          <p:cTn id="164" fill="hold">
                            <p:stCondLst>
                              <p:cond delay="0"/>
                            </p:stCondLst>
                            <p:childTnLst>
                              <p:par>
                                <p:cTn id="16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1" grpId="0" animBg="1"/>
      <p:bldP spid="32" grpId="0"/>
      <p:bldP spid="33" grpId="0"/>
      <p:bldP spid="34" grpId="0"/>
      <p:bldP spid="35" grpId="0"/>
      <p:bldP spid="36" grpId="0"/>
      <p:bldP spid="37" grpId="0"/>
      <p:bldP spid="38" grpId="0"/>
      <p:bldP spid="39" grpId="0" animBg="1"/>
      <p:bldP spid="40" grpId="0" animBg="1"/>
      <p:bldP spid="41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>
            <a:off x="4214810" y="928670"/>
            <a:ext cx="142876" cy="142876"/>
          </a:xfrm>
          <a:prstGeom prst="ellipse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4143372" y="1071546"/>
            <a:ext cx="142876" cy="142876"/>
          </a:xfrm>
          <a:prstGeom prst="ellipse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4286248" y="1071546"/>
            <a:ext cx="142876" cy="142876"/>
          </a:xfrm>
          <a:prstGeom prst="ellipse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4214810" y="1214422"/>
            <a:ext cx="142876" cy="142876"/>
          </a:xfrm>
          <a:prstGeom prst="ellipse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4071934" y="1214422"/>
            <a:ext cx="142876" cy="142876"/>
          </a:xfrm>
          <a:prstGeom prst="ellipse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4357686" y="1214422"/>
            <a:ext cx="142876" cy="142876"/>
          </a:xfrm>
          <a:prstGeom prst="ellipse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4143372" y="1357298"/>
            <a:ext cx="142876" cy="142876"/>
          </a:xfrm>
          <a:prstGeom prst="ellipse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4286248" y="1357298"/>
            <a:ext cx="142876" cy="142876"/>
          </a:xfrm>
          <a:prstGeom prst="ellipse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4000496" y="1357298"/>
            <a:ext cx="142876" cy="142876"/>
          </a:xfrm>
          <a:prstGeom prst="ellipse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4429124" y="1357298"/>
            <a:ext cx="142876" cy="142876"/>
          </a:xfrm>
          <a:prstGeom prst="ellipse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14" name="Равнобедренный треугольник 13"/>
          <p:cNvSpPr/>
          <p:nvPr/>
        </p:nvSpPr>
        <p:spPr>
          <a:xfrm>
            <a:off x="3929058" y="857232"/>
            <a:ext cx="714380" cy="642942"/>
          </a:xfrm>
          <a:prstGeom prst="triangle">
            <a:avLst/>
          </a:prstGeom>
          <a:solidFill>
            <a:srgbClr val="00B0F0">
              <a:alpha val="32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Равнобедренный треугольник 14"/>
          <p:cNvSpPr/>
          <p:nvPr/>
        </p:nvSpPr>
        <p:spPr>
          <a:xfrm>
            <a:off x="3571868" y="1500174"/>
            <a:ext cx="714380" cy="642942"/>
          </a:xfrm>
          <a:prstGeom prst="triangle">
            <a:avLst/>
          </a:prstGeom>
          <a:solidFill>
            <a:srgbClr val="AD1CD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Равнобедренный треугольник 15"/>
          <p:cNvSpPr/>
          <p:nvPr/>
        </p:nvSpPr>
        <p:spPr>
          <a:xfrm>
            <a:off x="4286248" y="1500174"/>
            <a:ext cx="714380" cy="642942"/>
          </a:xfrm>
          <a:prstGeom prst="triangle">
            <a:avLst/>
          </a:prstGeom>
          <a:solidFill>
            <a:srgbClr val="AD1CD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Равнобедренный треугольник 16"/>
          <p:cNvSpPr/>
          <p:nvPr/>
        </p:nvSpPr>
        <p:spPr>
          <a:xfrm>
            <a:off x="3214678" y="2143116"/>
            <a:ext cx="714380" cy="642942"/>
          </a:xfrm>
          <a:prstGeom prst="triangle">
            <a:avLst/>
          </a:prstGeom>
          <a:solidFill>
            <a:srgbClr val="AD1CD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Равнобедренный треугольник 17"/>
          <p:cNvSpPr/>
          <p:nvPr/>
        </p:nvSpPr>
        <p:spPr>
          <a:xfrm>
            <a:off x="3929058" y="2143116"/>
            <a:ext cx="714380" cy="642942"/>
          </a:xfrm>
          <a:prstGeom prst="triangle">
            <a:avLst/>
          </a:prstGeom>
          <a:solidFill>
            <a:srgbClr val="AD1CD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Равнобедренный треугольник 18"/>
          <p:cNvSpPr/>
          <p:nvPr/>
        </p:nvSpPr>
        <p:spPr>
          <a:xfrm>
            <a:off x="4643438" y="2143116"/>
            <a:ext cx="714380" cy="642942"/>
          </a:xfrm>
          <a:prstGeom prst="triangle">
            <a:avLst/>
          </a:prstGeom>
          <a:solidFill>
            <a:srgbClr val="AD1CD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Равнобедренный треугольник 19"/>
          <p:cNvSpPr/>
          <p:nvPr/>
        </p:nvSpPr>
        <p:spPr>
          <a:xfrm>
            <a:off x="2857488" y="2786058"/>
            <a:ext cx="714380" cy="642942"/>
          </a:xfrm>
          <a:prstGeom prst="triangle">
            <a:avLst/>
          </a:prstGeom>
          <a:solidFill>
            <a:srgbClr val="AD1CD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Равнобедренный треугольник 20"/>
          <p:cNvSpPr/>
          <p:nvPr/>
        </p:nvSpPr>
        <p:spPr>
          <a:xfrm>
            <a:off x="3571868" y="2786058"/>
            <a:ext cx="714380" cy="642942"/>
          </a:xfrm>
          <a:prstGeom prst="triangle">
            <a:avLst/>
          </a:prstGeom>
          <a:solidFill>
            <a:srgbClr val="AD1CD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Равнобедренный треугольник 21"/>
          <p:cNvSpPr/>
          <p:nvPr/>
        </p:nvSpPr>
        <p:spPr>
          <a:xfrm>
            <a:off x="4286248" y="2786058"/>
            <a:ext cx="714380" cy="642942"/>
          </a:xfrm>
          <a:prstGeom prst="triangle">
            <a:avLst/>
          </a:prstGeom>
          <a:solidFill>
            <a:srgbClr val="AD1CD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Равнобедренный треугольник 22"/>
          <p:cNvSpPr/>
          <p:nvPr/>
        </p:nvSpPr>
        <p:spPr>
          <a:xfrm>
            <a:off x="5000628" y="2786058"/>
            <a:ext cx="714380" cy="642942"/>
          </a:xfrm>
          <a:prstGeom prst="triangle">
            <a:avLst/>
          </a:prstGeom>
          <a:solidFill>
            <a:srgbClr val="AD1CD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Равнобедренный треугольник 23"/>
          <p:cNvSpPr/>
          <p:nvPr/>
        </p:nvSpPr>
        <p:spPr>
          <a:xfrm>
            <a:off x="2857488" y="857232"/>
            <a:ext cx="2857520" cy="2571768"/>
          </a:xfrm>
          <a:prstGeom prst="triangle">
            <a:avLst>
              <a:gd name="adj" fmla="val 49549"/>
            </a:avLst>
          </a:prstGeom>
          <a:solidFill>
            <a:srgbClr val="FF0000">
              <a:alpha val="76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Прямоугольник 24"/>
          <p:cNvSpPr/>
          <p:nvPr/>
        </p:nvSpPr>
        <p:spPr>
          <a:xfrm>
            <a:off x="1714480" y="3857628"/>
            <a:ext cx="123783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100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3000364" y="3857628"/>
            <a:ext cx="194797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= 10 </a:t>
            </a:r>
            <a:r>
              <a:rPr lang="ru-RU" sz="5400" b="1" cap="none" spc="0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д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5000628" y="3857628"/>
            <a:ext cx="148470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= 1 с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9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  <p:animClr clrSpc="rgb">
                                      <p:cBhvr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  <p:set>
                                      <p:cBhvr>
                                        <p:cTn id="1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"/>
                            </p:stCondLst>
                            <p:childTnLst>
                              <p:par>
                                <p:cTn id="30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500"/>
                            </p:stCondLst>
                            <p:childTnLst>
                              <p:par>
                                <p:cTn id="36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000"/>
                            </p:stCondLst>
                            <p:childTnLst>
                              <p:par>
                                <p:cTn id="42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2500"/>
                            </p:stCondLst>
                            <p:childTnLst>
                              <p:par>
                                <p:cTn id="48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3000"/>
                            </p:stCondLst>
                            <p:childTnLst>
                              <p:par>
                                <p:cTn id="54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3500"/>
                            </p:stCondLst>
                            <p:childTnLst>
                              <p:par>
                                <p:cTn id="60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4000"/>
                            </p:stCondLst>
                            <p:childTnLst>
                              <p:par>
                                <p:cTn id="66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4" grpId="1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/>
      <p:bldP spid="26" grpId="0"/>
      <p:bldP spid="2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D:\ЛЮБА\грамоты\Копия (2) SWScan000086.bmp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1071546"/>
            <a:ext cx="6786610" cy="4191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642910" y="1571612"/>
            <a:ext cx="642942" cy="214314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500034" y="1643050"/>
            <a:ext cx="857927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1см</a:t>
            </a:r>
            <a:endParaRPr lang="ru-RU" sz="32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00034" y="2357430"/>
            <a:ext cx="928694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1дм</a:t>
            </a:r>
            <a:endParaRPr lang="ru-RU" sz="32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642910" y="2214554"/>
            <a:ext cx="642942" cy="214314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1285852" y="2214554"/>
            <a:ext cx="642942" cy="214314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1928794" y="2214554"/>
            <a:ext cx="642942" cy="214314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2571736" y="2214554"/>
            <a:ext cx="642942" cy="214314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3214678" y="2214554"/>
            <a:ext cx="642942" cy="214314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3857620" y="2214554"/>
            <a:ext cx="642942" cy="214314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4500562" y="2214554"/>
            <a:ext cx="642942" cy="214314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5143504" y="2214554"/>
            <a:ext cx="642942" cy="214314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5786446" y="2214554"/>
            <a:ext cx="642942" cy="214314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6429388" y="2214554"/>
            <a:ext cx="642942" cy="214314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0" name="Прямоугольник 19"/>
          <p:cNvSpPr/>
          <p:nvPr/>
        </p:nvSpPr>
        <p:spPr>
          <a:xfrm>
            <a:off x="642910" y="2214554"/>
            <a:ext cx="6429420" cy="214314"/>
          </a:xfrm>
          <a:prstGeom prst="rect">
            <a:avLst/>
          </a:prstGeom>
          <a:solidFill>
            <a:srgbClr val="FF0000">
              <a:alpha val="67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1" name="Picture 2" descr="D:\ЛЮБА\грамоты\Копия (2) SWScan000086.bmp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9673269">
            <a:off x="35649" y="3584935"/>
            <a:ext cx="2857520" cy="419100"/>
          </a:xfrm>
          <a:prstGeom prst="rect">
            <a:avLst/>
          </a:prstGeom>
          <a:noFill/>
        </p:spPr>
      </p:pic>
      <p:pic>
        <p:nvPicPr>
          <p:cNvPr id="22" name="Picture 2" descr="D:\ЛЮБА\грамоты\Копия (2) SWScan000086.bmp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8516132" flipH="1">
            <a:off x="612564" y="3775812"/>
            <a:ext cx="2551835" cy="419100"/>
          </a:xfrm>
          <a:prstGeom prst="rect">
            <a:avLst/>
          </a:prstGeom>
          <a:noFill/>
        </p:spPr>
      </p:pic>
      <p:pic>
        <p:nvPicPr>
          <p:cNvPr id="24" name="Picture 2" descr="D:\ЛЮБА\грамоты\Копия (2) SWScan000086.bmp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9592373">
            <a:off x="807406" y="3967719"/>
            <a:ext cx="2857520" cy="419100"/>
          </a:xfrm>
          <a:prstGeom prst="rect">
            <a:avLst/>
          </a:prstGeom>
          <a:noFill/>
        </p:spPr>
      </p:pic>
      <p:pic>
        <p:nvPicPr>
          <p:cNvPr id="25" name="Picture 2" descr="D:\ЛЮБА\грамоты\Копия (2) SWScan000086.bmp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8516132" flipH="1">
            <a:off x="1398383" y="4133001"/>
            <a:ext cx="2551835" cy="419100"/>
          </a:xfrm>
          <a:prstGeom prst="rect">
            <a:avLst/>
          </a:prstGeom>
          <a:noFill/>
        </p:spPr>
      </p:pic>
      <p:pic>
        <p:nvPicPr>
          <p:cNvPr id="26" name="Picture 2" descr="D:\ЛЮБА\грамоты\Копия (2) SWScan000086.bmp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9592373">
            <a:off x="1593224" y="4396348"/>
            <a:ext cx="2857520" cy="419100"/>
          </a:xfrm>
          <a:prstGeom prst="rect">
            <a:avLst/>
          </a:prstGeom>
          <a:noFill/>
        </p:spPr>
      </p:pic>
      <p:pic>
        <p:nvPicPr>
          <p:cNvPr id="27" name="Picture 2" descr="D:\ЛЮБА\грамоты\Копия (2) SWScan000086.bmp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8516132" flipH="1">
            <a:off x="2184199" y="4490190"/>
            <a:ext cx="2551835" cy="419100"/>
          </a:xfrm>
          <a:prstGeom prst="rect">
            <a:avLst/>
          </a:prstGeom>
          <a:noFill/>
        </p:spPr>
      </p:pic>
      <p:pic>
        <p:nvPicPr>
          <p:cNvPr id="28" name="Picture 2" descr="D:\ЛЮБА\грамоты\Копия (2) SWScan000086.bmp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9592373">
            <a:off x="2379042" y="4682099"/>
            <a:ext cx="2857520" cy="419100"/>
          </a:xfrm>
          <a:prstGeom prst="rect">
            <a:avLst/>
          </a:prstGeom>
          <a:noFill/>
        </p:spPr>
      </p:pic>
      <p:pic>
        <p:nvPicPr>
          <p:cNvPr id="29" name="Picture 2" descr="D:\ЛЮБА\грамоты\Копия (2) SWScan000086.bmp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8516132" flipH="1">
            <a:off x="2970018" y="4775942"/>
            <a:ext cx="2551835" cy="419100"/>
          </a:xfrm>
          <a:prstGeom prst="rect">
            <a:avLst/>
          </a:prstGeom>
          <a:noFill/>
        </p:spPr>
      </p:pic>
      <p:pic>
        <p:nvPicPr>
          <p:cNvPr id="30" name="Picture 2" descr="D:\ЛЮБА\грамоты\Копия (2) SWScan000086.bmp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9592373">
            <a:off x="3164860" y="4967852"/>
            <a:ext cx="2857520" cy="419100"/>
          </a:xfrm>
          <a:prstGeom prst="rect">
            <a:avLst/>
          </a:prstGeom>
          <a:noFill/>
        </p:spPr>
      </p:pic>
      <p:sp>
        <p:nvSpPr>
          <p:cNvPr id="33" name="Прямоугольник 32"/>
          <p:cNvSpPr/>
          <p:nvPr/>
        </p:nvSpPr>
        <p:spPr>
          <a:xfrm>
            <a:off x="6215074" y="5357826"/>
            <a:ext cx="928694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?</a:t>
            </a:r>
            <a:endParaRPr lang="ru-RU" sz="4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34" name="Picture 2" descr="D:\ЛЮБА\грамоты\Копия (2) SWScan000086.bmp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8372246">
            <a:off x="3584742" y="5210496"/>
            <a:ext cx="2857520" cy="4191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"/>
                            </p:stCondLst>
                            <p:childTnLst>
                              <p:par>
                                <p:cTn id="28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500"/>
                            </p:stCondLst>
                            <p:childTnLst>
                              <p:par>
                                <p:cTn id="32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000"/>
                            </p:stCondLst>
                            <p:childTnLst>
                              <p:par>
                                <p:cTn id="36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500"/>
                            </p:stCondLst>
                            <p:childTnLst>
                              <p:par>
                                <p:cTn id="40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000"/>
                            </p:stCondLst>
                            <p:childTnLst>
                              <p:par>
                                <p:cTn id="44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500"/>
                            </p:stCondLst>
                            <p:childTnLst>
                              <p:par>
                                <p:cTn id="48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000"/>
                            </p:stCondLst>
                            <p:childTnLst>
                              <p:par>
                                <p:cTn id="52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4500"/>
                            </p:stCondLst>
                            <p:childTnLst>
                              <p:par>
                                <p:cTn id="56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000"/>
                            </p:stCondLst>
                            <p:childTnLst>
                              <p:par>
                                <p:cTn id="60" presetID="22" presetClass="entr" presetSubtype="8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1000"/>
                            </p:stCondLst>
                            <p:childTnLst>
                              <p:par>
                                <p:cTn id="74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6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2000"/>
                            </p:stCondLst>
                            <p:childTnLst>
                              <p:par>
                                <p:cTn id="7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0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3000"/>
                            </p:stCondLst>
                            <p:childTnLst>
                              <p:par>
                                <p:cTn id="82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4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4000"/>
                            </p:stCondLst>
                            <p:childTnLst>
                              <p:par>
                                <p:cTn id="8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8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5000"/>
                            </p:stCondLst>
                            <p:childTnLst>
                              <p:par>
                                <p:cTn id="90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2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6000"/>
                            </p:stCondLst>
                            <p:childTnLst>
                              <p:par>
                                <p:cTn id="9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6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7000"/>
                            </p:stCondLst>
                            <p:childTnLst>
                              <p:par>
                                <p:cTn id="98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0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8000"/>
                            </p:stCondLst>
                            <p:childTnLst>
                              <p:par>
                                <p:cTn id="10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4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9000"/>
                            </p:stCondLst>
                            <p:childTnLst>
                              <p:par>
                                <p:cTn id="106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8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4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to="1.5" calcmode="lin" valueType="num">
                                      <p:cBhvr override="childStyle">
                                        <p:cTn id="115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/>
      <p:bldP spid="9" grpId="0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1" animBg="1"/>
      <p:bldP spid="33" grpId="0"/>
      <p:bldP spid="33" grpId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0"/>
            <a:ext cx="4643470" cy="5357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6" name="Прямая соединительная линия 5"/>
          <p:cNvCxnSpPr/>
          <p:nvPr/>
        </p:nvCxnSpPr>
        <p:spPr>
          <a:xfrm>
            <a:off x="2214546" y="3000372"/>
            <a:ext cx="428628" cy="1588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 rot="10800000" flipV="1">
            <a:off x="571472" y="2928934"/>
            <a:ext cx="500066" cy="285752"/>
          </a:xfrm>
          <a:prstGeom prst="line">
            <a:avLst/>
          </a:prstGeom>
          <a:ln w="50800">
            <a:solidFill>
              <a:srgbClr val="01E1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214282" y="428604"/>
            <a:ext cx="4643470" cy="1588"/>
          </a:xfrm>
          <a:prstGeom prst="line">
            <a:avLst/>
          </a:prstGeom>
          <a:ln w="508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Прямоугольник 14"/>
          <p:cNvSpPr/>
          <p:nvPr/>
        </p:nvSpPr>
        <p:spPr>
          <a:xfrm>
            <a:off x="7072330" y="428604"/>
            <a:ext cx="822661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см</a:t>
            </a:r>
            <a:endParaRPr lang="ru-RU" sz="4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7072330" y="1500174"/>
            <a:ext cx="915635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дм</a:t>
            </a:r>
            <a:endParaRPr lang="ru-RU" sz="4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6143636" y="3714752"/>
            <a:ext cx="822661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см</a:t>
            </a:r>
            <a:endParaRPr lang="ru-RU" sz="4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6072198" y="3857628"/>
            <a:ext cx="915635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дм</a:t>
            </a:r>
            <a:endParaRPr lang="ru-RU" sz="4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6143636" y="3786190"/>
            <a:ext cx="732893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accent4">
                    <a:lumMod val="75000"/>
                  </a:schemeClr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м</a:t>
            </a:r>
            <a:endParaRPr lang="ru-RU" sz="6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chemeClr val="accent4">
                  <a:lumMod val="75000"/>
                </a:schemeClr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7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2171 -0.00093 L 0.40764 -0.27359 " pathEditMode="relative" ptsTypes="AA">
                                      <p:cBhvr>
                                        <p:cTn id="3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7 -0.00093 L 0.59914 -0.12674 " pathEditMode="relative" rAng="0" ptsTypes="AA">
                                      <p:cBhvr>
                                        <p:cTn id="3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99" y="-6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000"/>
                            </p:stCondLst>
                            <p:childTnLst>
                              <p:par>
                                <p:cTn id="4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5972 0.01758 L 0.44323 0.41605 " pathEditMode="relative" rAng="0" ptsTypes="AA">
                                      <p:cBhvr>
                                        <p:cTn id="4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2" y="19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7" grpId="0"/>
      <p:bldP spid="17" grpId="1"/>
      <p:bldP spid="18" grpId="0"/>
      <p:bldP spid="18" grpId="1"/>
      <p:bldP spid="1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D:\ЛЮБА\грамоты\Копия (2) SWScan000086.bmp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928670"/>
            <a:ext cx="3214710" cy="40307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Рисунок 4" descr="SWScan000411.bmp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9567686">
            <a:off x="-937150" y="3382347"/>
            <a:ext cx="11028413" cy="515145"/>
          </a:xfrm>
          <a:prstGeom prst="rect">
            <a:avLst/>
          </a:prstGeom>
        </p:spPr>
      </p:pic>
      <p:cxnSp>
        <p:nvCxnSpPr>
          <p:cNvPr id="7" name="Прямая соединительная линия 6"/>
          <p:cNvCxnSpPr/>
          <p:nvPr/>
        </p:nvCxnSpPr>
        <p:spPr>
          <a:xfrm>
            <a:off x="928662" y="857232"/>
            <a:ext cx="285752" cy="1588"/>
          </a:xfrm>
          <a:prstGeom prst="line">
            <a:avLst/>
          </a:prstGeom>
          <a:ln w="508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 rot="5400000" flipH="1" flipV="1">
            <a:off x="857224" y="857232"/>
            <a:ext cx="142876" cy="1588"/>
          </a:xfrm>
          <a:prstGeom prst="line">
            <a:avLst/>
          </a:prstGeom>
          <a:ln w="508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 rot="5400000" flipH="1" flipV="1">
            <a:off x="1143770" y="856438"/>
            <a:ext cx="142876" cy="1588"/>
          </a:xfrm>
          <a:prstGeom prst="line">
            <a:avLst/>
          </a:prstGeom>
          <a:ln w="508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Прямоугольник 14"/>
          <p:cNvSpPr/>
          <p:nvPr/>
        </p:nvSpPr>
        <p:spPr>
          <a:xfrm>
            <a:off x="714348" y="357166"/>
            <a:ext cx="662361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 см</a:t>
            </a:r>
            <a:endParaRPr lang="ru-RU" sz="2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16" name="Picture 2" descr="D:\ЛЮБА\грамоты\Копия (2) SWScan000086.bmp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1928802"/>
            <a:ext cx="3286148" cy="40307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cxnSp>
        <p:nvCxnSpPr>
          <p:cNvPr id="17" name="Прямая соединительная линия 16"/>
          <p:cNvCxnSpPr/>
          <p:nvPr/>
        </p:nvCxnSpPr>
        <p:spPr>
          <a:xfrm>
            <a:off x="928662" y="1785926"/>
            <a:ext cx="3000396" cy="1588"/>
          </a:xfrm>
          <a:prstGeom prst="line">
            <a:avLst/>
          </a:prstGeom>
          <a:ln w="508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 rot="5400000" flipH="1" flipV="1">
            <a:off x="858018" y="1785132"/>
            <a:ext cx="142876" cy="1588"/>
          </a:xfrm>
          <a:prstGeom prst="line">
            <a:avLst/>
          </a:prstGeom>
          <a:ln w="508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 rot="5400000" flipH="1" flipV="1">
            <a:off x="3858414" y="1785132"/>
            <a:ext cx="142876" cy="1588"/>
          </a:xfrm>
          <a:prstGeom prst="line">
            <a:avLst/>
          </a:prstGeom>
          <a:ln w="508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Прямоугольник 24"/>
          <p:cNvSpPr/>
          <p:nvPr/>
        </p:nvSpPr>
        <p:spPr>
          <a:xfrm>
            <a:off x="2071670" y="1428736"/>
            <a:ext cx="704040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 дм</a:t>
            </a:r>
            <a:endParaRPr lang="ru-RU" sz="2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cxnSp>
        <p:nvCxnSpPr>
          <p:cNvPr id="26" name="Прямая соединительная линия 25"/>
          <p:cNvCxnSpPr/>
          <p:nvPr/>
        </p:nvCxnSpPr>
        <p:spPr>
          <a:xfrm flipV="1">
            <a:off x="714348" y="642918"/>
            <a:ext cx="7786742" cy="5286412"/>
          </a:xfrm>
          <a:prstGeom prst="line">
            <a:avLst/>
          </a:prstGeom>
          <a:ln w="508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/>
          <p:nvPr/>
        </p:nvCxnSpPr>
        <p:spPr>
          <a:xfrm rot="16200000" flipV="1">
            <a:off x="638148" y="5862654"/>
            <a:ext cx="152400" cy="142876"/>
          </a:xfrm>
          <a:prstGeom prst="line">
            <a:avLst/>
          </a:prstGeom>
          <a:ln w="508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Прямая соединительная линия 38"/>
          <p:cNvCxnSpPr/>
          <p:nvPr/>
        </p:nvCxnSpPr>
        <p:spPr>
          <a:xfrm rot="16200000" flipV="1">
            <a:off x="8353452" y="576242"/>
            <a:ext cx="152400" cy="142876"/>
          </a:xfrm>
          <a:prstGeom prst="line">
            <a:avLst/>
          </a:prstGeom>
          <a:ln w="508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Прямоугольник 46"/>
          <p:cNvSpPr/>
          <p:nvPr/>
        </p:nvSpPr>
        <p:spPr>
          <a:xfrm rot="19798679">
            <a:off x="3391322" y="3050916"/>
            <a:ext cx="779381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 м</a:t>
            </a:r>
            <a:endParaRPr lang="ru-RU" sz="32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48" name="Прямоугольник 47"/>
          <p:cNvSpPr/>
          <p:nvPr/>
        </p:nvSpPr>
        <p:spPr>
          <a:xfrm>
            <a:off x="3071802" y="5214950"/>
            <a:ext cx="168828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 м =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49" name="Прямоугольник 48"/>
          <p:cNvSpPr/>
          <p:nvPr/>
        </p:nvSpPr>
        <p:spPr>
          <a:xfrm>
            <a:off x="4643438" y="5214950"/>
            <a:ext cx="244169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10 дм =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50" name="Прямоугольник 49"/>
          <p:cNvSpPr/>
          <p:nvPr/>
        </p:nvSpPr>
        <p:spPr>
          <a:xfrm>
            <a:off x="7000892" y="5214950"/>
            <a:ext cx="233589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100 см 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00"/>
                            </p:stCondLst>
                            <p:childTnLst>
                              <p:par>
                                <p:cTn id="46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000"/>
                            </p:stCondLst>
                            <p:childTnLst>
                              <p:par>
                                <p:cTn id="52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500"/>
                            </p:stCondLst>
                            <p:childTnLst>
                              <p:par>
                                <p:cTn id="7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1000"/>
                            </p:stCondLst>
                            <p:childTnLst>
                              <p:par>
                                <p:cTn id="8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4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9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25" grpId="0"/>
      <p:bldP spid="47" grpId="0"/>
      <p:bldP spid="48" grpId="0"/>
      <p:bldP spid="49" grpId="0"/>
      <p:bldP spid="5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500034" y="1071546"/>
          <a:ext cx="8143932" cy="3929090"/>
        </p:xfrm>
        <a:graphic>
          <a:graphicData uri="http://schemas.openxmlformats.org/drawingml/2006/table">
            <a:tbl>
              <a:tblPr firstRow="1" bandRow="1">
                <a:tableStyleId>{69C7853C-536D-4A76-A0AE-DD22124D55A5}</a:tableStyleId>
              </a:tblPr>
              <a:tblGrid>
                <a:gridCol w="4071966"/>
                <a:gridCol w="4071966"/>
              </a:tblGrid>
              <a:tr h="2146946"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82144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1071538" y="1500174"/>
            <a:ext cx="320799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величины</a:t>
            </a:r>
            <a:endParaRPr lang="ru-RU" sz="54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500166" y="3500438"/>
            <a:ext cx="205537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длина</a:t>
            </a:r>
            <a:endParaRPr lang="ru-RU" sz="54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072066" y="1214422"/>
            <a:ext cx="3163045" cy="1569660"/>
          </a:xfrm>
          <a:prstGeom prst="rect">
            <a:avLst/>
          </a:prstGeom>
          <a:noFill/>
        </p:spPr>
        <p:txBody>
          <a:bodyPr wrap="none" lIns="91440" tIns="45720" rIns="91440" bIns="45720" anchor="ctr">
            <a:spAutoFit/>
          </a:bodyPr>
          <a:lstStyle/>
          <a:p>
            <a:pPr algn="ctr"/>
            <a:r>
              <a:rPr lang="ru-RU" sz="48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единицы</a:t>
            </a:r>
          </a:p>
          <a:p>
            <a:pPr algn="ctr"/>
            <a:r>
              <a:rPr lang="ru-RU" sz="48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измерения</a:t>
            </a:r>
            <a:endParaRPr lang="ru-RU" sz="48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000628" y="3500438"/>
            <a:ext cx="96853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см</a:t>
            </a:r>
            <a:endParaRPr lang="ru-RU" sz="54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6215074" y="3500438"/>
            <a:ext cx="108074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дм</a:t>
            </a:r>
            <a:endParaRPr lang="ru-RU" sz="54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7429520" y="3500438"/>
            <a:ext cx="67839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м</a:t>
            </a:r>
            <a:endParaRPr lang="ru-RU" sz="54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6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1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4" grpId="0"/>
      <p:bldP spid="1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>
            <a:off x="4214810" y="928670"/>
            <a:ext cx="142876" cy="142876"/>
          </a:xfrm>
          <a:prstGeom prst="ellipse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4143372" y="1071546"/>
            <a:ext cx="142876" cy="142876"/>
          </a:xfrm>
          <a:prstGeom prst="ellipse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4286248" y="1071546"/>
            <a:ext cx="142876" cy="142876"/>
          </a:xfrm>
          <a:prstGeom prst="ellipse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4214810" y="1214422"/>
            <a:ext cx="142876" cy="142876"/>
          </a:xfrm>
          <a:prstGeom prst="ellipse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4071934" y="1214422"/>
            <a:ext cx="142876" cy="142876"/>
          </a:xfrm>
          <a:prstGeom prst="ellipse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4357686" y="1214422"/>
            <a:ext cx="142876" cy="142876"/>
          </a:xfrm>
          <a:prstGeom prst="ellipse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4143372" y="1357298"/>
            <a:ext cx="142876" cy="142876"/>
          </a:xfrm>
          <a:prstGeom prst="ellipse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4286248" y="1357298"/>
            <a:ext cx="142876" cy="142876"/>
          </a:xfrm>
          <a:prstGeom prst="ellipse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4000496" y="1357298"/>
            <a:ext cx="142876" cy="142876"/>
          </a:xfrm>
          <a:prstGeom prst="ellipse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4429124" y="1357298"/>
            <a:ext cx="142876" cy="142876"/>
          </a:xfrm>
          <a:prstGeom prst="ellipse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14" name="Равнобедренный треугольник 13"/>
          <p:cNvSpPr/>
          <p:nvPr/>
        </p:nvSpPr>
        <p:spPr>
          <a:xfrm>
            <a:off x="3929058" y="857232"/>
            <a:ext cx="714380" cy="642942"/>
          </a:xfrm>
          <a:prstGeom prst="triangle">
            <a:avLst/>
          </a:prstGeom>
          <a:solidFill>
            <a:srgbClr val="00B0F0">
              <a:alpha val="32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Равнобедренный треугольник 14"/>
          <p:cNvSpPr/>
          <p:nvPr/>
        </p:nvSpPr>
        <p:spPr>
          <a:xfrm>
            <a:off x="3571868" y="1500174"/>
            <a:ext cx="714380" cy="642942"/>
          </a:xfrm>
          <a:prstGeom prst="triangle">
            <a:avLst/>
          </a:prstGeom>
          <a:solidFill>
            <a:srgbClr val="AD1CD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Равнобедренный треугольник 15"/>
          <p:cNvSpPr/>
          <p:nvPr/>
        </p:nvSpPr>
        <p:spPr>
          <a:xfrm>
            <a:off x="4286248" y="1500174"/>
            <a:ext cx="714380" cy="642942"/>
          </a:xfrm>
          <a:prstGeom prst="triangle">
            <a:avLst/>
          </a:prstGeom>
          <a:solidFill>
            <a:srgbClr val="AD1CD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Равнобедренный треугольник 16"/>
          <p:cNvSpPr/>
          <p:nvPr/>
        </p:nvSpPr>
        <p:spPr>
          <a:xfrm>
            <a:off x="3214678" y="2143116"/>
            <a:ext cx="714380" cy="642942"/>
          </a:xfrm>
          <a:prstGeom prst="triangle">
            <a:avLst/>
          </a:prstGeom>
          <a:solidFill>
            <a:srgbClr val="AD1CD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Равнобедренный треугольник 17"/>
          <p:cNvSpPr/>
          <p:nvPr/>
        </p:nvSpPr>
        <p:spPr>
          <a:xfrm>
            <a:off x="3929058" y="2143116"/>
            <a:ext cx="714380" cy="642942"/>
          </a:xfrm>
          <a:prstGeom prst="triangle">
            <a:avLst/>
          </a:prstGeom>
          <a:solidFill>
            <a:srgbClr val="AD1CD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Равнобедренный треугольник 18"/>
          <p:cNvSpPr/>
          <p:nvPr/>
        </p:nvSpPr>
        <p:spPr>
          <a:xfrm>
            <a:off x="4643438" y="2143116"/>
            <a:ext cx="714380" cy="642942"/>
          </a:xfrm>
          <a:prstGeom prst="triangle">
            <a:avLst/>
          </a:prstGeom>
          <a:solidFill>
            <a:srgbClr val="AD1CD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Равнобедренный треугольник 19"/>
          <p:cNvSpPr/>
          <p:nvPr/>
        </p:nvSpPr>
        <p:spPr>
          <a:xfrm>
            <a:off x="2857488" y="2786058"/>
            <a:ext cx="714380" cy="642942"/>
          </a:xfrm>
          <a:prstGeom prst="triangle">
            <a:avLst/>
          </a:prstGeom>
          <a:solidFill>
            <a:srgbClr val="AD1CD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Равнобедренный треугольник 20"/>
          <p:cNvSpPr/>
          <p:nvPr/>
        </p:nvSpPr>
        <p:spPr>
          <a:xfrm>
            <a:off x="3571868" y="2786058"/>
            <a:ext cx="714380" cy="642942"/>
          </a:xfrm>
          <a:prstGeom prst="triangle">
            <a:avLst/>
          </a:prstGeom>
          <a:solidFill>
            <a:srgbClr val="AD1CD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Равнобедренный треугольник 21"/>
          <p:cNvSpPr/>
          <p:nvPr/>
        </p:nvSpPr>
        <p:spPr>
          <a:xfrm>
            <a:off x="4286248" y="2786058"/>
            <a:ext cx="714380" cy="642942"/>
          </a:xfrm>
          <a:prstGeom prst="triangle">
            <a:avLst/>
          </a:prstGeom>
          <a:solidFill>
            <a:srgbClr val="AD1CD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Равнобедренный треугольник 22"/>
          <p:cNvSpPr/>
          <p:nvPr/>
        </p:nvSpPr>
        <p:spPr>
          <a:xfrm>
            <a:off x="5000628" y="2786058"/>
            <a:ext cx="714380" cy="642942"/>
          </a:xfrm>
          <a:prstGeom prst="triangle">
            <a:avLst/>
          </a:prstGeom>
          <a:solidFill>
            <a:srgbClr val="AD1CD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Равнобедренный треугольник 23"/>
          <p:cNvSpPr/>
          <p:nvPr/>
        </p:nvSpPr>
        <p:spPr>
          <a:xfrm>
            <a:off x="2857488" y="857232"/>
            <a:ext cx="2857520" cy="2571768"/>
          </a:xfrm>
          <a:prstGeom prst="triangle">
            <a:avLst>
              <a:gd name="adj" fmla="val 49549"/>
            </a:avLst>
          </a:prstGeom>
          <a:solidFill>
            <a:srgbClr val="FF0000">
              <a:alpha val="76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Прямоугольник 24"/>
          <p:cNvSpPr/>
          <p:nvPr/>
        </p:nvSpPr>
        <p:spPr>
          <a:xfrm>
            <a:off x="1714480" y="3857628"/>
            <a:ext cx="98296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AD1CD4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1 с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rgbClr val="AD1CD4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2786050" y="3857628"/>
            <a:ext cx="194797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= </a:t>
            </a:r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B05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10 </a:t>
            </a:r>
            <a:r>
              <a:rPr lang="ru-RU" sz="5400" b="1" cap="none" spc="0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B05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д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rgbClr val="00B050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4786314" y="3857628"/>
            <a:ext cx="224452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= </a:t>
            </a:r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100 е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rgbClr val="00B0F0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1714480" y="4572008"/>
            <a:ext cx="118654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AD1CD4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1 м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rgbClr val="AD1CD4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2857488" y="4500570"/>
            <a:ext cx="244169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= </a:t>
            </a:r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B05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10 дм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rgbClr val="00B050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5214942" y="4500570"/>
            <a:ext cx="268054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= </a:t>
            </a:r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100 см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rgbClr val="00B0F0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26" grpId="0"/>
      <p:bldP spid="27" grpId="0"/>
      <p:bldP spid="28" grpId="0"/>
      <p:bldP spid="29" grpId="0"/>
      <p:bldP spid="3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1 м = 10 дм = 100 см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85860"/>
            <a:ext cx="8229600" cy="4840303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2 м =        дм =         см</a:t>
            </a:r>
          </a:p>
          <a:p>
            <a:pPr>
              <a:buNone/>
            </a:pPr>
            <a:r>
              <a:rPr lang="ru-RU" dirty="0" smtClean="0"/>
              <a:t>3 м =        дм =         см</a:t>
            </a:r>
          </a:p>
          <a:p>
            <a:pPr>
              <a:buNone/>
            </a:pPr>
            <a:r>
              <a:rPr lang="ru-RU" dirty="0" smtClean="0">
                <a:solidFill>
                  <a:srgbClr val="0070C0"/>
                </a:solidFill>
              </a:rPr>
              <a:t>4 м =        дм =         см</a:t>
            </a:r>
          </a:p>
          <a:p>
            <a:pPr>
              <a:buNone/>
            </a:pPr>
            <a:r>
              <a:rPr lang="ru-RU" dirty="0" smtClean="0">
                <a:solidFill>
                  <a:srgbClr val="0070C0"/>
                </a:solidFill>
              </a:rPr>
              <a:t>5 м =        дм =         см</a:t>
            </a:r>
          </a:p>
          <a:p>
            <a:pPr>
              <a:buNone/>
            </a:pPr>
            <a:r>
              <a:rPr lang="ru-RU" dirty="0" smtClean="0">
                <a:solidFill>
                  <a:srgbClr val="C00000"/>
                </a:solidFill>
              </a:rPr>
              <a:t>6 м =        дм =         см</a:t>
            </a:r>
          </a:p>
          <a:p>
            <a:pPr>
              <a:buNone/>
            </a:pPr>
            <a:r>
              <a:rPr lang="ru-RU" dirty="0" smtClean="0">
                <a:solidFill>
                  <a:srgbClr val="C00000"/>
                </a:solidFill>
              </a:rPr>
              <a:t>7 м =        дм =         см</a:t>
            </a:r>
          </a:p>
          <a:p>
            <a:pPr>
              <a:buNone/>
            </a:pPr>
            <a:r>
              <a:rPr lang="ru-RU" dirty="0" smtClean="0">
                <a:solidFill>
                  <a:srgbClr val="C00000"/>
                </a:solidFill>
              </a:rPr>
              <a:t>8 м =        дм =         см</a:t>
            </a:r>
          </a:p>
          <a:p>
            <a:pPr>
              <a:buNone/>
            </a:pPr>
            <a:r>
              <a:rPr lang="ru-RU" dirty="0" smtClean="0">
                <a:solidFill>
                  <a:srgbClr val="C00000"/>
                </a:solidFill>
              </a:rPr>
              <a:t>9 м =        дм =         см</a:t>
            </a:r>
          </a:p>
          <a:p>
            <a:pPr>
              <a:buNone/>
            </a:pPr>
            <a:endParaRPr lang="ru-RU" dirty="0" smtClean="0"/>
          </a:p>
        </p:txBody>
      </p:sp>
      <p:sp>
        <p:nvSpPr>
          <p:cNvPr id="4" name="Прямоугольник 3"/>
          <p:cNvSpPr/>
          <p:nvPr/>
        </p:nvSpPr>
        <p:spPr>
          <a:xfrm>
            <a:off x="1500166" y="1285860"/>
            <a:ext cx="601447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20</a:t>
            </a:r>
            <a:endParaRPr lang="ru-RU" sz="32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000364" y="1285860"/>
            <a:ext cx="809837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200</a:t>
            </a:r>
            <a:endParaRPr lang="ru-RU" sz="32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500166" y="1857364"/>
            <a:ext cx="601447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30</a:t>
            </a:r>
            <a:endParaRPr lang="ru-RU" sz="32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000364" y="1857364"/>
            <a:ext cx="809837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300</a:t>
            </a:r>
            <a:endParaRPr lang="ru-RU" sz="32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500166" y="2428868"/>
            <a:ext cx="601447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70C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40</a:t>
            </a:r>
            <a:endParaRPr lang="ru-RU" sz="32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rgbClr val="0070C0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500166" y="3071810"/>
            <a:ext cx="601447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70C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50</a:t>
            </a:r>
            <a:endParaRPr lang="ru-RU" sz="32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rgbClr val="0070C0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000364" y="2428868"/>
            <a:ext cx="809837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70C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400</a:t>
            </a:r>
            <a:endParaRPr lang="ru-RU" sz="32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rgbClr val="0070C0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000364" y="3000372"/>
            <a:ext cx="809837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70C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500</a:t>
            </a:r>
            <a:endParaRPr lang="ru-RU" sz="32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rgbClr val="0070C0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500166" y="3643314"/>
            <a:ext cx="601447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60</a:t>
            </a:r>
            <a:endParaRPr lang="ru-RU" sz="32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rgbClr val="C00000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1500166" y="4214818"/>
            <a:ext cx="601447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70</a:t>
            </a:r>
            <a:endParaRPr lang="ru-RU" sz="32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rgbClr val="C00000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1500166" y="4786322"/>
            <a:ext cx="601447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80</a:t>
            </a:r>
            <a:endParaRPr lang="ru-RU" sz="32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rgbClr val="C00000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1500166" y="5357826"/>
            <a:ext cx="601447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90</a:t>
            </a:r>
            <a:endParaRPr lang="ru-RU" sz="32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rgbClr val="C00000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3000364" y="3643314"/>
            <a:ext cx="809837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600</a:t>
            </a:r>
            <a:endParaRPr lang="ru-RU" sz="32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rgbClr val="C00000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3000364" y="4214818"/>
            <a:ext cx="809837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700</a:t>
            </a:r>
            <a:endParaRPr lang="ru-RU" sz="32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rgbClr val="C00000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3000364" y="4786322"/>
            <a:ext cx="809837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800</a:t>
            </a:r>
            <a:endParaRPr lang="ru-RU" sz="32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rgbClr val="C00000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3000364" y="5357826"/>
            <a:ext cx="809837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900</a:t>
            </a:r>
            <a:endParaRPr lang="ru-RU" sz="32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rgbClr val="C00000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"/>
                            </p:stCondLst>
                            <p:childTnLst>
                              <p:par>
                                <p:cTn id="3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"/>
                            </p:stCondLst>
                            <p:childTnLst>
                              <p:par>
                                <p:cTn id="52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14282" y="500042"/>
            <a:ext cx="4439036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 м 2 дм =        </a:t>
            </a:r>
            <a:r>
              <a:rPr lang="ru-RU" sz="4400" b="1" cap="none" spc="0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дм</a:t>
            </a:r>
            <a:endParaRPr lang="ru-RU" sz="4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5" name="Равнобедренный треугольник 4"/>
          <p:cNvSpPr/>
          <p:nvPr/>
        </p:nvSpPr>
        <p:spPr>
          <a:xfrm>
            <a:off x="4857752" y="214290"/>
            <a:ext cx="928694" cy="857256"/>
          </a:xfrm>
          <a:prstGeom prst="triangle">
            <a:avLst/>
          </a:prstGeom>
          <a:solidFill>
            <a:schemeClr val="accent5"/>
          </a:solidFill>
          <a:ln>
            <a:solidFill>
              <a:srgbClr val="01E1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Равнобедренный треугольник 5"/>
          <p:cNvSpPr/>
          <p:nvPr/>
        </p:nvSpPr>
        <p:spPr>
          <a:xfrm>
            <a:off x="5857884" y="357166"/>
            <a:ext cx="357190" cy="285752"/>
          </a:xfrm>
          <a:prstGeom prst="triangle">
            <a:avLst/>
          </a:prstGeom>
          <a:solidFill>
            <a:srgbClr val="00FA71"/>
          </a:solidFill>
          <a:ln>
            <a:solidFill>
              <a:srgbClr val="01E1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Равнобедренный треугольник 6"/>
          <p:cNvSpPr/>
          <p:nvPr/>
        </p:nvSpPr>
        <p:spPr>
          <a:xfrm>
            <a:off x="6072198" y="785794"/>
            <a:ext cx="357190" cy="285752"/>
          </a:xfrm>
          <a:prstGeom prst="triangle">
            <a:avLst/>
          </a:prstGeom>
          <a:solidFill>
            <a:srgbClr val="00FA71"/>
          </a:solidFill>
          <a:ln>
            <a:solidFill>
              <a:srgbClr val="01E1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2857488" y="571480"/>
            <a:ext cx="755335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12</a:t>
            </a:r>
            <a:endParaRPr lang="ru-RU" sz="4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14282" y="1500174"/>
            <a:ext cx="4439036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4 м 3 дм =        </a:t>
            </a:r>
            <a:r>
              <a:rPr lang="ru-RU" sz="4400" b="1" cap="none" spc="0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дм</a:t>
            </a:r>
            <a:endParaRPr lang="ru-RU" sz="4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0" name="Равнобедренный треугольник 9"/>
          <p:cNvSpPr/>
          <p:nvPr/>
        </p:nvSpPr>
        <p:spPr>
          <a:xfrm>
            <a:off x="4786314" y="1285860"/>
            <a:ext cx="928694" cy="857256"/>
          </a:xfrm>
          <a:prstGeom prst="triangle">
            <a:avLst/>
          </a:prstGeom>
          <a:solidFill>
            <a:schemeClr val="accent5"/>
          </a:solidFill>
          <a:ln>
            <a:solidFill>
              <a:srgbClr val="01E1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Равнобедренный треугольник 10"/>
          <p:cNvSpPr/>
          <p:nvPr/>
        </p:nvSpPr>
        <p:spPr>
          <a:xfrm>
            <a:off x="5715008" y="1285860"/>
            <a:ext cx="928694" cy="857256"/>
          </a:xfrm>
          <a:prstGeom prst="triangle">
            <a:avLst/>
          </a:prstGeom>
          <a:solidFill>
            <a:schemeClr val="accent5"/>
          </a:solidFill>
          <a:ln>
            <a:solidFill>
              <a:srgbClr val="01E1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Равнобедренный треугольник 11"/>
          <p:cNvSpPr/>
          <p:nvPr/>
        </p:nvSpPr>
        <p:spPr>
          <a:xfrm>
            <a:off x="6643702" y="1285860"/>
            <a:ext cx="928694" cy="857256"/>
          </a:xfrm>
          <a:prstGeom prst="triangle">
            <a:avLst/>
          </a:prstGeom>
          <a:solidFill>
            <a:schemeClr val="accent5"/>
          </a:solidFill>
          <a:ln>
            <a:solidFill>
              <a:srgbClr val="01E1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Равнобедренный треугольник 12"/>
          <p:cNvSpPr/>
          <p:nvPr/>
        </p:nvSpPr>
        <p:spPr>
          <a:xfrm>
            <a:off x="7572396" y="1285860"/>
            <a:ext cx="928694" cy="857256"/>
          </a:xfrm>
          <a:prstGeom prst="triangle">
            <a:avLst/>
          </a:prstGeom>
          <a:solidFill>
            <a:schemeClr val="accent5"/>
          </a:solidFill>
          <a:ln>
            <a:solidFill>
              <a:srgbClr val="01E1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Равнобедренный треугольник 13"/>
          <p:cNvSpPr/>
          <p:nvPr/>
        </p:nvSpPr>
        <p:spPr>
          <a:xfrm>
            <a:off x="8286776" y="1285860"/>
            <a:ext cx="357190" cy="285752"/>
          </a:xfrm>
          <a:prstGeom prst="triangle">
            <a:avLst/>
          </a:prstGeom>
          <a:solidFill>
            <a:srgbClr val="00FA71"/>
          </a:solidFill>
          <a:ln>
            <a:solidFill>
              <a:srgbClr val="01E1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Равнобедренный треугольник 14"/>
          <p:cNvSpPr/>
          <p:nvPr/>
        </p:nvSpPr>
        <p:spPr>
          <a:xfrm>
            <a:off x="8501090" y="1571612"/>
            <a:ext cx="357190" cy="285752"/>
          </a:xfrm>
          <a:prstGeom prst="triangle">
            <a:avLst/>
          </a:prstGeom>
          <a:solidFill>
            <a:srgbClr val="00FA71"/>
          </a:solidFill>
          <a:ln>
            <a:solidFill>
              <a:srgbClr val="01E1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Равнобедренный треугольник 15"/>
          <p:cNvSpPr/>
          <p:nvPr/>
        </p:nvSpPr>
        <p:spPr>
          <a:xfrm>
            <a:off x="8786810" y="1857364"/>
            <a:ext cx="357190" cy="285752"/>
          </a:xfrm>
          <a:prstGeom prst="triangle">
            <a:avLst/>
          </a:prstGeom>
          <a:solidFill>
            <a:srgbClr val="00FA71"/>
          </a:solidFill>
          <a:ln>
            <a:solidFill>
              <a:srgbClr val="01E1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2928926" y="1500174"/>
            <a:ext cx="755335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43</a:t>
            </a:r>
            <a:endParaRPr lang="ru-RU" sz="4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285720" y="2571744"/>
            <a:ext cx="4439037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35 дм =     м     дм</a:t>
            </a:r>
            <a:endParaRPr lang="ru-RU" sz="4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9" name="Равнобедренный треугольник 18"/>
          <p:cNvSpPr/>
          <p:nvPr/>
        </p:nvSpPr>
        <p:spPr>
          <a:xfrm>
            <a:off x="4786314" y="2285992"/>
            <a:ext cx="928694" cy="857256"/>
          </a:xfrm>
          <a:prstGeom prst="triangle">
            <a:avLst/>
          </a:prstGeom>
          <a:solidFill>
            <a:schemeClr val="accent5"/>
          </a:solidFill>
          <a:ln>
            <a:solidFill>
              <a:srgbClr val="01E1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Равнобедренный треугольник 19"/>
          <p:cNvSpPr/>
          <p:nvPr/>
        </p:nvSpPr>
        <p:spPr>
          <a:xfrm>
            <a:off x="5715008" y="2285992"/>
            <a:ext cx="928694" cy="857256"/>
          </a:xfrm>
          <a:prstGeom prst="triangle">
            <a:avLst/>
          </a:prstGeom>
          <a:solidFill>
            <a:schemeClr val="accent5"/>
          </a:solidFill>
          <a:ln>
            <a:solidFill>
              <a:srgbClr val="01E1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Равнобедренный треугольник 20"/>
          <p:cNvSpPr/>
          <p:nvPr/>
        </p:nvSpPr>
        <p:spPr>
          <a:xfrm>
            <a:off x="6643702" y="2285992"/>
            <a:ext cx="928694" cy="857256"/>
          </a:xfrm>
          <a:prstGeom prst="triangle">
            <a:avLst/>
          </a:prstGeom>
          <a:solidFill>
            <a:schemeClr val="accent5"/>
          </a:solidFill>
          <a:ln>
            <a:solidFill>
              <a:srgbClr val="01E1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Равнобедренный треугольник 21"/>
          <p:cNvSpPr/>
          <p:nvPr/>
        </p:nvSpPr>
        <p:spPr>
          <a:xfrm>
            <a:off x="7572396" y="2428868"/>
            <a:ext cx="357190" cy="285752"/>
          </a:xfrm>
          <a:prstGeom prst="triangle">
            <a:avLst/>
          </a:prstGeom>
          <a:solidFill>
            <a:srgbClr val="00FA71"/>
          </a:solidFill>
          <a:ln>
            <a:solidFill>
              <a:srgbClr val="01E1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Равнобедренный треугольник 22"/>
          <p:cNvSpPr/>
          <p:nvPr/>
        </p:nvSpPr>
        <p:spPr>
          <a:xfrm>
            <a:off x="8001024" y="2428868"/>
            <a:ext cx="357190" cy="285752"/>
          </a:xfrm>
          <a:prstGeom prst="triangle">
            <a:avLst/>
          </a:prstGeom>
          <a:solidFill>
            <a:srgbClr val="00FA71"/>
          </a:solidFill>
          <a:ln>
            <a:solidFill>
              <a:srgbClr val="01E1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Равнобедренный треугольник 23"/>
          <p:cNvSpPr/>
          <p:nvPr/>
        </p:nvSpPr>
        <p:spPr>
          <a:xfrm>
            <a:off x="8429652" y="2428868"/>
            <a:ext cx="357190" cy="285752"/>
          </a:xfrm>
          <a:prstGeom prst="triangle">
            <a:avLst/>
          </a:prstGeom>
          <a:solidFill>
            <a:srgbClr val="00FA71"/>
          </a:solidFill>
          <a:ln>
            <a:solidFill>
              <a:srgbClr val="01E1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Равнобедренный треугольник 24"/>
          <p:cNvSpPr/>
          <p:nvPr/>
        </p:nvSpPr>
        <p:spPr>
          <a:xfrm>
            <a:off x="7786710" y="2786058"/>
            <a:ext cx="357190" cy="285752"/>
          </a:xfrm>
          <a:prstGeom prst="triangle">
            <a:avLst/>
          </a:prstGeom>
          <a:solidFill>
            <a:srgbClr val="00FA71"/>
          </a:solidFill>
          <a:ln>
            <a:solidFill>
              <a:srgbClr val="01E1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Равнобедренный треугольник 25"/>
          <p:cNvSpPr/>
          <p:nvPr/>
        </p:nvSpPr>
        <p:spPr>
          <a:xfrm>
            <a:off x="8215338" y="2786058"/>
            <a:ext cx="357190" cy="285752"/>
          </a:xfrm>
          <a:prstGeom prst="triangle">
            <a:avLst/>
          </a:prstGeom>
          <a:solidFill>
            <a:srgbClr val="00FA71"/>
          </a:solidFill>
          <a:ln>
            <a:solidFill>
              <a:srgbClr val="01E1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Прямоугольник 27"/>
          <p:cNvSpPr/>
          <p:nvPr/>
        </p:nvSpPr>
        <p:spPr>
          <a:xfrm>
            <a:off x="2143108" y="2571744"/>
            <a:ext cx="598242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</a:t>
            </a:r>
            <a:r>
              <a:rPr lang="ru-RU" sz="4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3</a:t>
            </a:r>
            <a:endParaRPr lang="ru-RU" sz="4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3214678" y="2571744"/>
            <a:ext cx="598241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5</a:t>
            </a:r>
            <a:endParaRPr lang="ru-RU" sz="4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357158" y="3500438"/>
            <a:ext cx="4439036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24 дм =     м     дм</a:t>
            </a:r>
            <a:endParaRPr lang="ru-RU" sz="4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31" name="Равнобедренный треугольник 30"/>
          <p:cNvSpPr/>
          <p:nvPr/>
        </p:nvSpPr>
        <p:spPr>
          <a:xfrm>
            <a:off x="4857752" y="3286124"/>
            <a:ext cx="928694" cy="857256"/>
          </a:xfrm>
          <a:prstGeom prst="triangle">
            <a:avLst/>
          </a:prstGeom>
          <a:solidFill>
            <a:schemeClr val="accent5"/>
          </a:solidFill>
          <a:ln>
            <a:solidFill>
              <a:srgbClr val="01E1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Равнобедренный треугольник 31"/>
          <p:cNvSpPr/>
          <p:nvPr/>
        </p:nvSpPr>
        <p:spPr>
          <a:xfrm>
            <a:off x="5857884" y="3286124"/>
            <a:ext cx="928694" cy="857256"/>
          </a:xfrm>
          <a:prstGeom prst="triangle">
            <a:avLst/>
          </a:prstGeom>
          <a:solidFill>
            <a:schemeClr val="accent5"/>
          </a:solidFill>
          <a:ln>
            <a:solidFill>
              <a:srgbClr val="01E1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Равнобедренный треугольник 32"/>
          <p:cNvSpPr/>
          <p:nvPr/>
        </p:nvSpPr>
        <p:spPr>
          <a:xfrm>
            <a:off x="6786578" y="3429000"/>
            <a:ext cx="357190" cy="285752"/>
          </a:xfrm>
          <a:prstGeom prst="triangle">
            <a:avLst/>
          </a:prstGeom>
          <a:solidFill>
            <a:srgbClr val="00FA71"/>
          </a:solidFill>
          <a:ln>
            <a:solidFill>
              <a:srgbClr val="01E1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Равнобедренный треугольник 33"/>
          <p:cNvSpPr/>
          <p:nvPr/>
        </p:nvSpPr>
        <p:spPr>
          <a:xfrm>
            <a:off x="7215206" y="3429000"/>
            <a:ext cx="357190" cy="285752"/>
          </a:xfrm>
          <a:prstGeom prst="triangle">
            <a:avLst/>
          </a:prstGeom>
          <a:solidFill>
            <a:srgbClr val="00FA71"/>
          </a:solidFill>
          <a:ln>
            <a:solidFill>
              <a:srgbClr val="01E1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Равнобедренный треугольник 34"/>
          <p:cNvSpPr/>
          <p:nvPr/>
        </p:nvSpPr>
        <p:spPr>
          <a:xfrm>
            <a:off x="7000892" y="3786190"/>
            <a:ext cx="357190" cy="285752"/>
          </a:xfrm>
          <a:prstGeom prst="triangle">
            <a:avLst/>
          </a:prstGeom>
          <a:solidFill>
            <a:srgbClr val="00FA71"/>
          </a:solidFill>
          <a:ln>
            <a:solidFill>
              <a:srgbClr val="01E1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Равнобедренный треугольник 35"/>
          <p:cNvSpPr/>
          <p:nvPr/>
        </p:nvSpPr>
        <p:spPr>
          <a:xfrm>
            <a:off x="7429520" y="3786190"/>
            <a:ext cx="357190" cy="285752"/>
          </a:xfrm>
          <a:prstGeom prst="triangle">
            <a:avLst/>
          </a:prstGeom>
          <a:solidFill>
            <a:srgbClr val="00FA71"/>
          </a:solidFill>
          <a:ln>
            <a:solidFill>
              <a:srgbClr val="01E1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Прямоугольник 36"/>
          <p:cNvSpPr/>
          <p:nvPr/>
        </p:nvSpPr>
        <p:spPr>
          <a:xfrm>
            <a:off x="2214546" y="3500438"/>
            <a:ext cx="598242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</a:t>
            </a:r>
            <a:r>
              <a:rPr lang="ru-RU" sz="4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2</a:t>
            </a:r>
            <a:endParaRPr lang="ru-RU" sz="4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38" name="Прямоугольник 37"/>
          <p:cNvSpPr/>
          <p:nvPr/>
        </p:nvSpPr>
        <p:spPr>
          <a:xfrm>
            <a:off x="3286116" y="3500438"/>
            <a:ext cx="598242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</a:t>
            </a:r>
            <a:r>
              <a:rPr lang="ru-RU" sz="4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4</a:t>
            </a:r>
            <a:endParaRPr lang="ru-RU" sz="4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"/>
                            </p:stCondLst>
                            <p:childTnLst>
                              <p:par>
                                <p:cTn id="30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000"/>
                            </p:stCondLst>
                            <p:childTnLst>
                              <p:par>
                                <p:cTn id="34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500"/>
                            </p:stCondLst>
                            <p:childTnLst>
                              <p:par>
                                <p:cTn id="38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"/>
                            </p:stCondLst>
                            <p:childTnLst>
                              <p:par>
                                <p:cTn id="47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000"/>
                            </p:stCondLst>
                            <p:childTnLst>
                              <p:par>
                                <p:cTn id="51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00"/>
                            </p:stCondLst>
                            <p:childTnLst>
                              <p:par>
                                <p:cTn id="67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1000"/>
                            </p:stCondLst>
                            <p:childTnLst>
                              <p:par>
                                <p:cTn id="71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500"/>
                            </p:stCondLst>
                            <p:childTnLst>
                              <p:par>
                                <p:cTn id="80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1000"/>
                            </p:stCondLst>
                            <p:childTnLst>
                              <p:par>
                                <p:cTn id="84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1500"/>
                            </p:stCondLst>
                            <p:childTnLst>
                              <p:par>
                                <p:cTn id="88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2000"/>
                            </p:stCondLst>
                            <p:childTnLst>
                              <p:par>
                                <p:cTn id="92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500"/>
                            </p:stCondLst>
                            <p:childTnLst>
                              <p:par>
                                <p:cTn id="11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" fill="hold">
                            <p:stCondLst>
                              <p:cond delay="500"/>
                            </p:stCondLst>
                            <p:childTnLst>
                              <p:par>
                                <p:cTn id="124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1000"/>
                            </p:stCondLst>
                            <p:childTnLst>
                              <p:par>
                                <p:cTn id="128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1" fill="hold">
                            <p:stCondLst>
                              <p:cond delay="1500"/>
                            </p:stCondLst>
                            <p:childTnLst>
                              <p:par>
                                <p:cTn id="132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2" fill="hold">
                      <p:stCondLst>
                        <p:cond delay="indefinite"/>
                      </p:stCondLst>
                      <p:childTnLst>
                        <p:par>
                          <p:cTn id="143" fill="hold">
                            <p:stCondLst>
                              <p:cond delay="0"/>
                            </p:stCondLst>
                            <p:childTnLst>
                              <p:par>
                                <p:cTn id="144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6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8" grpId="0"/>
      <p:bldP spid="29" grpId="0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/>
      <p:bldP spid="38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264</TotalTime>
  <Words>260</Words>
  <PresentationFormat>Экран (4:3)</PresentationFormat>
  <Paragraphs>103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Математический диктант</vt:lpstr>
      <vt:lpstr>Слайд 2</vt:lpstr>
      <vt:lpstr>Слайд 3</vt:lpstr>
      <vt:lpstr>Слайд 4</vt:lpstr>
      <vt:lpstr>Слайд 5</vt:lpstr>
      <vt:lpstr>Слайд 6</vt:lpstr>
      <vt:lpstr>Слайд 7</vt:lpstr>
      <vt:lpstr>1 м = 10 дм = 100 см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XTreme</cp:lastModifiedBy>
  <cp:revision>31</cp:revision>
  <dcterms:modified xsi:type="dcterms:W3CDTF">2009-12-02T17:39:07Z</dcterms:modified>
</cp:coreProperties>
</file>