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0" r:id="rId4"/>
    <p:sldId id="259" r:id="rId5"/>
    <p:sldId id="265" r:id="rId6"/>
    <p:sldId id="258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AD371-DCE1-45E2-8C2B-97DDEBE8FC1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CD043-2913-47CA-AEDD-1B232AF1E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расивые рису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85728"/>
            <a:ext cx="3971927" cy="6158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/>
          <a:lstStyle/>
          <a:p>
            <a:r>
              <a:rPr lang="ru-RU" dirty="0" smtClean="0"/>
              <a:t>Что общего?</a:t>
            </a:r>
            <a:br>
              <a:rPr lang="ru-RU" dirty="0" smtClean="0"/>
            </a:br>
            <a:r>
              <a:rPr lang="ru-RU" dirty="0" smtClean="0"/>
              <a:t>Чем отличаются?</a:t>
            </a:r>
            <a:endParaRPr lang="ru-RU" dirty="0"/>
          </a:p>
        </p:txBody>
      </p:sp>
      <p:pic>
        <p:nvPicPr>
          <p:cNvPr id="1026" name="Picture 2" descr="D:\ЛЮБА\Картинки\рисунки\кот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5143512"/>
            <a:ext cx="2071702" cy="12858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14348" y="1785926"/>
            <a:ext cx="1285884" cy="14287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500298" y="2143116"/>
            <a:ext cx="928694" cy="78581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822033" y="2464587"/>
            <a:ext cx="1357322" cy="1285884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V="1">
            <a:off x="4786314" y="3714752"/>
            <a:ext cx="142876" cy="14287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V="1">
            <a:off x="6072198" y="2357430"/>
            <a:ext cx="142876" cy="14287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5036347" y="1974045"/>
            <a:ext cx="2009788" cy="1919302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V="1">
            <a:off x="5010152" y="3867152"/>
            <a:ext cx="142876" cy="14287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V="1">
            <a:off x="6929454" y="1857364"/>
            <a:ext cx="142876" cy="14287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D:\ЛЮБА\Картинки\рисунки\мыш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5429264"/>
            <a:ext cx="642942" cy="1029081"/>
          </a:xfrm>
          <a:prstGeom prst="rect">
            <a:avLst/>
          </a:prstGeom>
          <a:noFill/>
        </p:spPr>
      </p:pic>
      <p:sp>
        <p:nvSpPr>
          <p:cNvPr id="25" name="Куб 24"/>
          <p:cNvSpPr/>
          <p:nvPr/>
        </p:nvSpPr>
        <p:spPr>
          <a:xfrm>
            <a:off x="2000232" y="4714884"/>
            <a:ext cx="2143140" cy="1785950"/>
          </a:xfrm>
          <a:prstGeom prst="cube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уб 25"/>
          <p:cNvSpPr/>
          <p:nvPr/>
        </p:nvSpPr>
        <p:spPr>
          <a:xfrm>
            <a:off x="4857752" y="4714884"/>
            <a:ext cx="2143140" cy="1785950"/>
          </a:xfrm>
          <a:prstGeom prst="cube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32192E-6 L -0.22639 -2.32192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3728E-6 L 0.22951 -0.00255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5" grpId="0" animBg="1"/>
      <p:bldP spid="25" grpId="1" animBg="1"/>
      <p:bldP spid="26" grpId="0" animBg="1"/>
      <p:bldP spid="2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14678" y="285728"/>
            <a:ext cx="2339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масса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071810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714620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3000372"/>
            <a:ext cx="285752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овина рамки 7"/>
          <p:cNvSpPr/>
          <p:nvPr/>
        </p:nvSpPr>
        <p:spPr>
          <a:xfrm rot="10800000">
            <a:off x="0" y="2428868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 flipH="1">
            <a:off x="2285984" y="2714620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2" descr="D:\ЛЮБА\Картинки\рисунки\кот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071678"/>
            <a:ext cx="1903523" cy="857256"/>
          </a:xfrm>
          <a:prstGeom prst="rect">
            <a:avLst/>
          </a:prstGeom>
          <a:noFill/>
        </p:spPr>
      </p:pic>
      <p:pic>
        <p:nvPicPr>
          <p:cNvPr id="4098" name="Picture 2" descr="D:\ЛЮБА\Картинки\рисунки\Копия мыш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00174"/>
            <a:ext cx="714380" cy="114342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428728" y="3286124"/>
            <a:ext cx="12763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&lt;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3071810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643834" y="2714620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000760" y="3000372"/>
            <a:ext cx="285752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овина рамки 15"/>
          <p:cNvSpPr/>
          <p:nvPr/>
        </p:nvSpPr>
        <p:spPr>
          <a:xfrm rot="10800000">
            <a:off x="4786314" y="2714620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оловина рамки 16"/>
          <p:cNvSpPr/>
          <p:nvPr/>
        </p:nvSpPr>
        <p:spPr>
          <a:xfrm rot="10800000" flipH="1">
            <a:off x="7000892" y="2428868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8" name="Рисунок 17" descr="C:\Program Files\Microsoft Office\MEDIA\CAGCAT10\j0304933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071678"/>
            <a:ext cx="1143008" cy="90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7516523" y="1785926"/>
            <a:ext cx="611811" cy="87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6429388" y="3286124"/>
            <a:ext cx="10935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&gt;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28926" y="5643578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428992" y="5429264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072066" y="5429264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овина рамки 23"/>
          <p:cNvSpPr/>
          <p:nvPr/>
        </p:nvSpPr>
        <p:spPr>
          <a:xfrm rot="10800000">
            <a:off x="2285984" y="5143512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Половина рамки 25"/>
          <p:cNvSpPr/>
          <p:nvPr/>
        </p:nvSpPr>
        <p:spPr>
          <a:xfrm rot="10800000" flipH="1">
            <a:off x="4500562" y="5143512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7" name="Picture 2" descr="D:\ЛЮБА\dog651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4572008"/>
            <a:ext cx="642942" cy="767959"/>
          </a:xfrm>
          <a:prstGeom prst="rect">
            <a:avLst/>
          </a:prstGeom>
          <a:noFill/>
        </p:spPr>
      </p:pic>
      <p:pic>
        <p:nvPicPr>
          <p:cNvPr id="4100" name="Picture 4" descr="D:\ЛЮБА\Картинки\Смайлы\cat56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4493592"/>
            <a:ext cx="785818" cy="862572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3929058" y="5929330"/>
            <a:ext cx="130516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щ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=к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214554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2214554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214950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00024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200024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200024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429520" y="200024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5000636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5000636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овина рамки 12"/>
          <p:cNvSpPr/>
          <p:nvPr/>
        </p:nvSpPr>
        <p:spPr>
          <a:xfrm rot="10800000">
            <a:off x="0" y="1714488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оловина рамки 13"/>
          <p:cNvSpPr/>
          <p:nvPr/>
        </p:nvSpPr>
        <p:spPr>
          <a:xfrm rot="10800000">
            <a:off x="4429124" y="1714488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оловина рамки 14"/>
          <p:cNvSpPr/>
          <p:nvPr/>
        </p:nvSpPr>
        <p:spPr>
          <a:xfrm rot="10800000">
            <a:off x="2357422" y="4714884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" name="Picture 2" descr="D:\ЛЮБА\Картинки\рисунки\кот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1903523" cy="857256"/>
          </a:xfrm>
          <a:prstGeom prst="rect">
            <a:avLst/>
          </a:prstGeom>
          <a:noFill/>
        </p:spPr>
      </p:pic>
      <p:sp>
        <p:nvSpPr>
          <p:cNvPr id="19" name="Половина рамки 18"/>
          <p:cNvSpPr/>
          <p:nvPr/>
        </p:nvSpPr>
        <p:spPr>
          <a:xfrm rot="10800000" flipH="1">
            <a:off x="2214546" y="1714488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оловина рамки 19"/>
          <p:cNvSpPr/>
          <p:nvPr/>
        </p:nvSpPr>
        <p:spPr>
          <a:xfrm rot="10800000" flipH="1">
            <a:off x="6643702" y="1714488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оловина рамки 20"/>
          <p:cNvSpPr/>
          <p:nvPr/>
        </p:nvSpPr>
        <p:spPr>
          <a:xfrm rot="10800000" flipH="1">
            <a:off x="4643438" y="4714884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0" name="Picture 2" descr="D:\ЛЮБА\dog65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142984"/>
            <a:ext cx="642942" cy="767959"/>
          </a:xfrm>
          <a:prstGeom prst="rect">
            <a:avLst/>
          </a:prstGeom>
          <a:noFill/>
        </p:spPr>
      </p:pic>
      <p:pic>
        <p:nvPicPr>
          <p:cNvPr id="35" name="Picture 2" descr="D:\ЛЮБА\dog65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142984"/>
            <a:ext cx="642942" cy="767959"/>
          </a:xfrm>
          <a:prstGeom prst="rect">
            <a:avLst/>
          </a:prstGeom>
          <a:noFill/>
        </p:spPr>
      </p:pic>
      <p:pic>
        <p:nvPicPr>
          <p:cNvPr id="2051" name="Picture 3" descr="D:\ЛЮБА\Картинки\рисунки\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96805" flipH="1">
            <a:off x="4715526" y="570863"/>
            <a:ext cx="1847382" cy="1379427"/>
          </a:xfrm>
          <a:prstGeom prst="rect">
            <a:avLst/>
          </a:prstGeom>
          <a:noFill/>
        </p:spPr>
      </p:pic>
      <p:pic>
        <p:nvPicPr>
          <p:cNvPr id="32" name="Picture 2" descr="D:\ЛЮБА\dog65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1214422"/>
            <a:ext cx="642942" cy="767959"/>
          </a:xfrm>
          <a:prstGeom prst="rect">
            <a:avLst/>
          </a:prstGeom>
          <a:noFill/>
        </p:spPr>
      </p:pic>
      <p:pic>
        <p:nvPicPr>
          <p:cNvPr id="33" name="Picture 2" descr="D:\ЛЮБА\dog65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1142984"/>
            <a:ext cx="642942" cy="767959"/>
          </a:xfrm>
          <a:prstGeom prst="rect">
            <a:avLst/>
          </a:prstGeom>
          <a:noFill/>
        </p:spPr>
      </p:pic>
      <p:pic>
        <p:nvPicPr>
          <p:cNvPr id="34" name="Picture 2" descr="D:\ЛЮБА\dog65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1214422"/>
            <a:ext cx="642942" cy="767959"/>
          </a:xfrm>
          <a:prstGeom prst="rect">
            <a:avLst/>
          </a:prstGeom>
          <a:noFill/>
        </p:spPr>
      </p:pic>
      <p:pic>
        <p:nvPicPr>
          <p:cNvPr id="36" name="Picture 2" descr="D:\ЛЮБА\dog65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900" y="1142984"/>
            <a:ext cx="642942" cy="767959"/>
          </a:xfrm>
          <a:prstGeom prst="rect">
            <a:avLst/>
          </a:prstGeom>
          <a:noFill/>
        </p:spPr>
      </p:pic>
      <p:sp>
        <p:nvSpPr>
          <p:cNvPr id="38" name="Прямоугольник 37"/>
          <p:cNvSpPr/>
          <p:nvPr/>
        </p:nvSpPr>
        <p:spPr>
          <a:xfrm>
            <a:off x="5143504" y="2428868"/>
            <a:ext cx="1192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143372" y="24288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&lt;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428860" y="2428868"/>
            <a:ext cx="1192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D:\ЛЮБА\Картинки\рисунки\кот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1" y="3554038"/>
            <a:ext cx="1357321" cy="1338681"/>
          </a:xfrm>
          <a:prstGeom prst="rect">
            <a:avLst/>
          </a:prstGeom>
          <a:noFill/>
        </p:spPr>
      </p:pic>
      <p:pic>
        <p:nvPicPr>
          <p:cNvPr id="42" name="Рисунок 41" descr="C:\Program Files\Microsoft Office\MEDIA\CAGCAT10\j0304933.wm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4143380"/>
            <a:ext cx="828675" cy="75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42" descr="C:\Program Files\Microsoft Office\MEDIA\CAGCAT10\j0304933.wm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4143380"/>
            <a:ext cx="828675" cy="75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Рисунок 43" descr="C:\Program Files\Microsoft Office\MEDIA\CAGCAT10\j0304933.wm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4143380"/>
            <a:ext cx="828675" cy="75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Прямоугольник 44"/>
          <p:cNvSpPr/>
          <p:nvPr/>
        </p:nvSpPr>
        <p:spPr>
          <a:xfrm>
            <a:off x="5072066" y="5572140"/>
            <a:ext cx="1197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071546"/>
            <a:ext cx="71438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tx2"/>
                </a:solidFill>
              </a:rPr>
              <a:t>На Руси использовались в торговле следующие меры веса(старорусские): 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285728"/>
            <a:ext cx="3541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Меры веса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857364"/>
            <a:ext cx="5930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 </a:t>
            </a:r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берковец =  10 пудов </a:t>
            </a:r>
            <a:endParaRPr lang="ru-RU" sz="44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2643182"/>
            <a:ext cx="42750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пуд =</a:t>
            </a:r>
            <a:r>
              <a:rPr lang="en-US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40 фунтов </a:t>
            </a:r>
            <a:endParaRPr lang="ru-RU" sz="44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571876"/>
            <a:ext cx="9324000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2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фунт (гривна)= 96 золотников</a:t>
            </a:r>
            <a:endParaRPr lang="ru-RU" sz="42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4357694"/>
            <a:ext cx="45839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лот = 3 золотника</a:t>
            </a:r>
            <a:endParaRPr lang="ru-RU" sz="44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5143512"/>
            <a:ext cx="24872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золотник</a:t>
            </a:r>
            <a:endParaRPr lang="ru-RU" sz="44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5715016"/>
            <a:ext cx="1567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cap="none" spc="50" dirty="0" smtClean="0">
                <a:ln w="11430"/>
                <a:solidFill>
                  <a:srgbClr val="24FC5D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доля</a:t>
            </a:r>
            <a:endParaRPr lang="ru-RU" sz="4400" b="1" cap="none" spc="50" dirty="0">
              <a:ln w="11430"/>
              <a:solidFill>
                <a:srgbClr val="24FC5D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357166"/>
            <a:ext cx="4192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килограмм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4500570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4286256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4286256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овина рамки 7"/>
          <p:cNvSpPr/>
          <p:nvPr/>
        </p:nvSpPr>
        <p:spPr>
          <a:xfrm rot="10800000">
            <a:off x="2428860" y="4000504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 flipH="1">
            <a:off x="4643438" y="4000504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4929190" y="2428868"/>
            <a:ext cx="1000132" cy="1785950"/>
          </a:xfrm>
          <a:prstGeom prst="upArrowCallout">
            <a:avLst>
              <a:gd name="adj1" fmla="val 50000"/>
              <a:gd name="adj2" fmla="val 26288"/>
              <a:gd name="adj3" fmla="val 25000"/>
              <a:gd name="adj4" fmla="val 64977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 кг</a:t>
            </a:r>
            <a:endParaRPr lang="ru-RU" sz="4000" dirty="0"/>
          </a:p>
        </p:txBody>
      </p:sp>
      <p:sp>
        <p:nvSpPr>
          <p:cNvPr id="11" name="Блок-схема: задержка 10"/>
          <p:cNvSpPr/>
          <p:nvPr/>
        </p:nvSpPr>
        <p:spPr>
          <a:xfrm rot="16200000">
            <a:off x="5286379" y="2214555"/>
            <a:ext cx="285752" cy="714378"/>
          </a:xfrm>
          <a:prstGeom prst="flowChartDelay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3143240" y="2214554"/>
            <a:ext cx="1143008" cy="2000264"/>
          </a:xfrm>
          <a:prstGeom prst="cube">
            <a:avLst>
              <a:gd name="adj" fmla="val 9225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соль</a:t>
            </a:r>
            <a:endParaRPr lang="ru-RU" sz="2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02" y="4500570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4286256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4286256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овина рамки 7"/>
          <p:cNvSpPr/>
          <p:nvPr/>
        </p:nvSpPr>
        <p:spPr>
          <a:xfrm rot="10800000">
            <a:off x="2428860" y="4000504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10800000" flipH="1">
            <a:off x="4643438" y="4000504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4786314" y="3214686"/>
            <a:ext cx="571504" cy="1000132"/>
          </a:xfrm>
          <a:prstGeom prst="upArrowCallout">
            <a:avLst>
              <a:gd name="adj1" fmla="val 50000"/>
              <a:gd name="adj2" fmla="val 26288"/>
              <a:gd name="adj3" fmla="val 25000"/>
              <a:gd name="adj4" fmla="val 64977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кг</a:t>
            </a:r>
            <a:endParaRPr lang="ru-RU" sz="2400" dirty="0"/>
          </a:p>
        </p:txBody>
      </p:sp>
      <p:sp>
        <p:nvSpPr>
          <p:cNvPr id="11" name="Блок-схема: задержка 10"/>
          <p:cNvSpPr/>
          <p:nvPr/>
        </p:nvSpPr>
        <p:spPr>
          <a:xfrm rot="16200000">
            <a:off x="4964909" y="3036091"/>
            <a:ext cx="214314" cy="428628"/>
          </a:xfrm>
          <a:prstGeom prst="flowChartDelay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со стрелкой вверх 12"/>
          <p:cNvSpPr/>
          <p:nvPr/>
        </p:nvSpPr>
        <p:spPr>
          <a:xfrm>
            <a:off x="5429256" y="2857496"/>
            <a:ext cx="857256" cy="1357322"/>
          </a:xfrm>
          <a:prstGeom prst="upArrowCallout">
            <a:avLst>
              <a:gd name="adj1" fmla="val 50000"/>
              <a:gd name="adj2" fmla="val 26288"/>
              <a:gd name="adj3" fmla="val 25000"/>
              <a:gd name="adj4" fmla="val 64977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5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400" dirty="0" smtClean="0"/>
              <a:t>кг</a:t>
            </a:r>
            <a:endParaRPr lang="ru-RU" sz="2400" dirty="0"/>
          </a:p>
        </p:txBody>
      </p:sp>
      <p:sp>
        <p:nvSpPr>
          <p:cNvPr id="14" name="Блок-схема: задержка 13"/>
          <p:cNvSpPr/>
          <p:nvPr/>
        </p:nvSpPr>
        <p:spPr>
          <a:xfrm rot="16200000">
            <a:off x="5715008" y="2571744"/>
            <a:ext cx="285752" cy="714380"/>
          </a:xfrm>
          <a:prstGeom prst="flowChartDelay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428860" y="2928934"/>
            <a:ext cx="2143140" cy="121444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Скругленная соединительная линия 16"/>
          <p:cNvCxnSpPr>
            <a:stCxn id="15" idx="2"/>
          </p:cNvCxnSpPr>
          <p:nvPr/>
        </p:nvCxnSpPr>
        <p:spPr>
          <a:xfrm rot="10800000" flipV="1">
            <a:off x="2071670" y="3536156"/>
            <a:ext cx="357190" cy="321471"/>
          </a:xfrm>
          <a:prstGeom prst="curvedConnector3">
            <a:avLst>
              <a:gd name="adj1" fmla="val 50000"/>
            </a:avLst>
          </a:prstGeom>
          <a:ln w="38100" cap="rnd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785918" y="428604"/>
            <a:ext cx="56051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Сколько  весит   дыня?</a:t>
            </a:r>
            <a:endParaRPr lang="ru-RU" sz="4400" dirty="0"/>
          </a:p>
        </p:txBody>
      </p:sp>
      <p:sp>
        <p:nvSpPr>
          <p:cNvPr id="16" name="Выноска со стрелкой вверх 15"/>
          <p:cNvSpPr/>
          <p:nvPr/>
        </p:nvSpPr>
        <p:spPr>
          <a:xfrm>
            <a:off x="642910" y="5214950"/>
            <a:ext cx="571504" cy="857256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Выноска со стрелкой вверх 17"/>
          <p:cNvSpPr/>
          <p:nvPr/>
        </p:nvSpPr>
        <p:spPr>
          <a:xfrm>
            <a:off x="2000232" y="5214950"/>
            <a:ext cx="571504" cy="857256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 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Выноска со стрелкой вверх 18"/>
          <p:cNvSpPr/>
          <p:nvPr/>
        </p:nvSpPr>
        <p:spPr>
          <a:xfrm>
            <a:off x="3428992" y="5072074"/>
            <a:ext cx="714380" cy="1000132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 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Выноска со стрелкой вверх 19"/>
          <p:cNvSpPr/>
          <p:nvPr/>
        </p:nvSpPr>
        <p:spPr>
          <a:xfrm>
            <a:off x="5000628" y="4786322"/>
            <a:ext cx="1000132" cy="1285884"/>
          </a:xfrm>
          <a:prstGeom prst="upArrowCallou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10 кг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00043"/>
          <a:ext cx="8229600" cy="55721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1857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57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57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0100" y="928670"/>
            <a:ext cx="3207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величин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714356"/>
            <a:ext cx="3533340" cy="156966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единицы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измерения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2786058"/>
            <a:ext cx="2055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2500306"/>
            <a:ext cx="29836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антиметр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(см)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4857760"/>
            <a:ext cx="1937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масса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4572008"/>
            <a:ext cx="32175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илограмм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(кг)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72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Что общего? Чем отличаются?</vt:lpstr>
      <vt:lpstr>Слайд 3</vt:lpstr>
      <vt:lpstr>Слайд 4</vt:lpstr>
      <vt:lpstr> На Руси использовались в торговле следующие меры веса(старорусские):   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24</cp:revision>
  <dcterms:created xsi:type="dcterms:W3CDTF">2009-10-14T16:47:56Z</dcterms:created>
  <dcterms:modified xsi:type="dcterms:W3CDTF">2009-12-02T17:18:25Z</dcterms:modified>
</cp:coreProperties>
</file>